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40" r:id="rId1"/>
  </p:sldMasterIdLst>
  <p:notesMasterIdLst>
    <p:notesMasterId r:id="rId17"/>
  </p:notesMasterIdLst>
  <p:handoutMasterIdLst>
    <p:handoutMasterId r:id="rId18"/>
  </p:handoutMasterIdLst>
  <p:sldIdLst>
    <p:sldId id="961" r:id="rId2"/>
    <p:sldId id="999" r:id="rId3"/>
    <p:sldId id="1000" r:id="rId4"/>
    <p:sldId id="1010" r:id="rId5"/>
    <p:sldId id="1011" r:id="rId6"/>
    <p:sldId id="1018" r:id="rId7"/>
    <p:sldId id="1019" r:id="rId8"/>
    <p:sldId id="1020" r:id="rId9"/>
    <p:sldId id="1002" r:id="rId10"/>
    <p:sldId id="1012" r:id="rId11"/>
    <p:sldId id="1013" r:id="rId12"/>
    <p:sldId id="1015" r:id="rId13"/>
    <p:sldId id="1016" r:id="rId14"/>
    <p:sldId id="1017" r:id="rId15"/>
    <p:sldId id="101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3940" userDrawn="1">
          <p15:clr>
            <a:srgbClr val="A4A3A4"/>
          </p15:clr>
        </p15:guide>
        <p15:guide id="4" pos="40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LO FERRANTI" initials="CF" lastIdx="3" clrIdx="0">
    <p:extLst>
      <p:ext uri="{19B8F6BF-5375-455C-9EA6-DF929625EA0E}">
        <p15:presenceInfo xmlns:p15="http://schemas.microsoft.com/office/powerpoint/2012/main" userId="CARLO FERRANT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3C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714"/>
    <p:restoredTop sz="95081" autoAdjust="0"/>
  </p:normalViewPr>
  <p:slideViewPr>
    <p:cSldViewPr snapToGrid="0" snapToObjects="1">
      <p:cViewPr varScale="1">
        <p:scale>
          <a:sx n="97" d="100"/>
          <a:sy n="97" d="100"/>
        </p:scale>
        <p:origin x="488" y="184"/>
      </p:cViewPr>
      <p:guideLst>
        <p:guide orient="horz" pos="2160"/>
        <p:guide pos="3840"/>
        <p:guide pos="3940"/>
        <p:guide pos="40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69D8561-9F10-C149-81BC-B611DE1AD929}" type="datetimeFigureOut">
              <a:rPr lang="it-IT" smtClean="0"/>
              <a:pPr/>
              <a:t>31/01/22</a:t>
            </a:fld>
            <a:endParaRPr lang="it-IT" dirty="0"/>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4D32CC1-B1EB-9A4E-BC4C-5F6882083487}" type="slidenum">
              <a:rPr lang="it-IT" smtClean="0"/>
              <a:pPr/>
              <a:t>‹N›</a:t>
            </a:fld>
            <a:endParaRPr lang="it-IT" dirty="0"/>
          </a:p>
        </p:txBody>
      </p:sp>
    </p:spTree>
    <p:extLst>
      <p:ext uri="{BB962C8B-B14F-4D97-AF65-F5344CB8AC3E}">
        <p14:creationId xmlns:p14="http://schemas.microsoft.com/office/powerpoint/2010/main" val="679739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CDDEF1-30C0-AD4F-A8F2-4475F3E308BD}" type="datetimeFigureOut">
              <a:rPr lang="it-IT" smtClean="0"/>
              <a:pPr/>
              <a:t>31/01/22</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B0FA5-811C-7149-B5D4-6A5FC4F151A1}" type="slidenum">
              <a:rPr lang="it-IT" smtClean="0"/>
              <a:pPr/>
              <a:t>‹N›</a:t>
            </a:fld>
            <a:endParaRPr lang="it-IT" dirty="0"/>
          </a:p>
        </p:txBody>
      </p:sp>
    </p:spTree>
    <p:extLst>
      <p:ext uri="{BB962C8B-B14F-4D97-AF65-F5344CB8AC3E}">
        <p14:creationId xmlns:p14="http://schemas.microsoft.com/office/powerpoint/2010/main" val="204626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CB0FA5-811C-7149-B5D4-6A5FC4F151A1}" type="slidenum">
              <a:rPr lang="it-IT" smtClean="0"/>
              <a:pPr/>
              <a:t>4</a:t>
            </a:fld>
            <a:endParaRPr lang="it-IT" dirty="0"/>
          </a:p>
        </p:txBody>
      </p:sp>
    </p:spTree>
    <p:extLst>
      <p:ext uri="{BB962C8B-B14F-4D97-AF65-F5344CB8AC3E}">
        <p14:creationId xmlns:p14="http://schemas.microsoft.com/office/powerpoint/2010/main" val="2729347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CB0FA5-811C-7149-B5D4-6A5FC4F151A1}" type="slidenum">
              <a:rPr lang="it-IT" smtClean="0"/>
              <a:pPr/>
              <a:t>5</a:t>
            </a:fld>
            <a:endParaRPr lang="it-IT" dirty="0"/>
          </a:p>
        </p:txBody>
      </p:sp>
    </p:spTree>
    <p:extLst>
      <p:ext uri="{BB962C8B-B14F-4D97-AF65-F5344CB8AC3E}">
        <p14:creationId xmlns:p14="http://schemas.microsoft.com/office/powerpoint/2010/main" val="373272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CB0FA5-811C-7149-B5D4-6A5FC4F151A1}" type="slidenum">
              <a:rPr lang="it-IT" smtClean="0"/>
              <a:pPr/>
              <a:t>6</a:t>
            </a:fld>
            <a:endParaRPr lang="it-IT" dirty="0"/>
          </a:p>
        </p:txBody>
      </p:sp>
    </p:spTree>
    <p:extLst>
      <p:ext uri="{BB962C8B-B14F-4D97-AF65-F5344CB8AC3E}">
        <p14:creationId xmlns:p14="http://schemas.microsoft.com/office/powerpoint/2010/main" val="467538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CB0FA5-811C-7149-B5D4-6A5FC4F151A1}" type="slidenum">
              <a:rPr lang="it-IT" smtClean="0"/>
              <a:pPr/>
              <a:t>7</a:t>
            </a:fld>
            <a:endParaRPr lang="it-IT" dirty="0"/>
          </a:p>
        </p:txBody>
      </p:sp>
    </p:spTree>
    <p:extLst>
      <p:ext uri="{BB962C8B-B14F-4D97-AF65-F5344CB8AC3E}">
        <p14:creationId xmlns:p14="http://schemas.microsoft.com/office/powerpoint/2010/main" val="1337618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CB0FA5-811C-7149-B5D4-6A5FC4F151A1}" type="slidenum">
              <a:rPr lang="it-IT" smtClean="0"/>
              <a:pPr/>
              <a:t>8</a:t>
            </a:fld>
            <a:endParaRPr lang="it-IT" dirty="0"/>
          </a:p>
        </p:txBody>
      </p:sp>
    </p:spTree>
    <p:extLst>
      <p:ext uri="{BB962C8B-B14F-4D97-AF65-F5344CB8AC3E}">
        <p14:creationId xmlns:p14="http://schemas.microsoft.com/office/powerpoint/2010/main" val="3279758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it-IT"/>
              <a:t>Fare clic per modificare stile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5C4CEF33-CAB0-2646-AB2C-6C87F7EB01B0}" type="datetime1">
              <a:rPr lang="it-IT" smtClean="0"/>
              <a:t>31/01/22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30FD58BB-56CE-9F49-B346-2D25FAB73E91}" type="datetime1">
              <a:rPr lang="it-IT" smtClean="0"/>
              <a:t>31/01/22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it-IT"/>
              <a:t>Fare clic per modificare stile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898E331-46A7-2D4F-B2AD-F427439B5B84}" type="datetime1">
              <a:rPr lang="it-IT" smtClean="0"/>
              <a:t>31/01/22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1AEF892-FC8A-6A45-BC2C-CAC1AE1C3A98}" type="datetime1">
              <a:rPr lang="it-IT" smtClean="0"/>
              <a:t>31/01/22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it-IT"/>
              <a:t>Fare clic per modificare stile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18E88F66-9495-BD43-8D74-FB354E8713D8}" type="datetime1">
              <a:rPr lang="it-IT" smtClean="0"/>
              <a:t>31/01/22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8" name="Date Placeholder 7"/>
          <p:cNvSpPr>
            <a:spLocks noGrp="1"/>
          </p:cNvSpPr>
          <p:nvPr>
            <p:ph type="dt" sz="half" idx="10"/>
          </p:nvPr>
        </p:nvSpPr>
        <p:spPr/>
        <p:txBody>
          <a:bodyPr/>
          <a:lstStyle/>
          <a:p>
            <a:fld id="{1B27F803-7BFC-9642-9803-3463AE998E29}" type="datetime1">
              <a:rPr lang="it-IT" smtClean="0"/>
              <a:t>31/01/22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stile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2" name="Date Placeholder 1"/>
          <p:cNvSpPr>
            <a:spLocks noGrp="1"/>
          </p:cNvSpPr>
          <p:nvPr>
            <p:ph type="dt" sz="half" idx="10"/>
          </p:nvPr>
        </p:nvSpPr>
        <p:spPr/>
        <p:txBody>
          <a:bodyPr/>
          <a:lstStyle/>
          <a:p>
            <a:fld id="{91B23EC5-3921-1B43-88B4-F1605F51D6AA}" type="datetime1">
              <a:rPr lang="it-IT" smtClean="0"/>
              <a:t>31/01/22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stile</a:t>
            </a:r>
            <a:endParaRPr lang="en-US" dirty="0"/>
          </a:p>
        </p:txBody>
      </p:sp>
      <p:sp>
        <p:nvSpPr>
          <p:cNvPr id="2" name="Date Placeholder 1"/>
          <p:cNvSpPr>
            <a:spLocks noGrp="1"/>
          </p:cNvSpPr>
          <p:nvPr>
            <p:ph type="dt" sz="half" idx="10"/>
          </p:nvPr>
        </p:nvSpPr>
        <p:spPr/>
        <p:txBody>
          <a:bodyPr/>
          <a:lstStyle/>
          <a:p>
            <a:fld id="{8F39162C-B23F-7646-B2DD-440925E09AD9}" type="datetime1">
              <a:rPr lang="it-IT" smtClean="0"/>
              <a:t>31/01/22</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9C01D67-0315-9D48-A0AF-447CE76962C7}" type="datetime1">
              <a:rPr lang="it-IT" smtClean="0"/>
              <a:t>31/01/22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it-IT"/>
              <a:t>Fare clic per modificare stile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p>
            <a:fld id="{A5F66C83-F4D0-7F40-9E35-D7CF05830386}" type="datetime1">
              <a:rPr lang="it-IT" smtClean="0"/>
              <a:t>31/01/22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it-IT"/>
              <a:t>Fare clic per modificare stile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a:t>Trascinare l'immagine su un segnaposto o fare clic sull'icona per aggiungerla</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p>
            <a:fld id="{42ADBF93-8111-4240-BD41-F34C450B7A99}" type="datetime1">
              <a:rPr lang="it-IT" smtClean="0"/>
              <a:t>31/01/22</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it-IT"/>
              <a:t>Fare clic per modificare stile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DF6BFA67-86EA-2148-82DD-E245719C1168}" type="datetime1">
              <a:rPr lang="it-IT" smtClean="0"/>
              <a:t>31/01/22</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a:pPr/>
              <a:t>‹N›</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B024C4-AE3D-4980-A7A1-C21A23DA157A}"/>
              </a:ext>
            </a:extLst>
          </p:cNvPr>
          <p:cNvSpPr>
            <a:spLocks noGrp="1"/>
          </p:cNvSpPr>
          <p:nvPr>
            <p:ph type="ctrTitle"/>
          </p:nvPr>
        </p:nvSpPr>
        <p:spPr>
          <a:xfrm>
            <a:off x="169441" y="997461"/>
            <a:ext cx="8908868" cy="3547872"/>
          </a:xfrm>
        </p:spPr>
        <p:txBody>
          <a:bodyPr>
            <a:normAutofit/>
          </a:bodyPr>
          <a:lstStyle/>
          <a:p>
            <a:pPr algn="just"/>
            <a:br>
              <a:rPr lang="it-IT" sz="6000" dirty="0"/>
            </a:br>
            <a:endParaRPr lang="it-IT" sz="6000" dirty="0">
              <a:latin typeface="Times New Roman" panose="02020603050405020304" pitchFamily="18" charset="0"/>
              <a:cs typeface="Times New Roman" panose="02020603050405020304" pitchFamily="18" charset="0"/>
            </a:endParaRPr>
          </a:p>
        </p:txBody>
      </p:sp>
      <p:pic>
        <p:nvPicPr>
          <p:cNvPr id="8" name="Immagine 7">
            <a:extLst>
              <a:ext uri="{FF2B5EF4-FFF2-40B4-BE49-F238E27FC236}">
                <a16:creationId xmlns:a16="http://schemas.microsoft.com/office/drawing/2014/main" id="{5758765E-97AA-9E43-9190-DE4591655AC0}"/>
              </a:ext>
            </a:extLst>
          </p:cNvPr>
          <p:cNvPicPr>
            <a:picLocks noChangeAspect="1"/>
          </p:cNvPicPr>
          <p:nvPr/>
        </p:nvPicPr>
        <p:blipFill>
          <a:blip r:embed="rId2"/>
          <a:stretch>
            <a:fillRect/>
          </a:stretch>
        </p:blipFill>
        <p:spPr>
          <a:xfrm>
            <a:off x="0" y="40259"/>
            <a:ext cx="12192000" cy="1201854"/>
          </a:xfrm>
          <a:prstGeom prst="rect">
            <a:avLst/>
          </a:prstGeom>
        </p:spPr>
      </p:pic>
      <p:sp>
        <p:nvSpPr>
          <p:cNvPr id="3" name="Rettangolo 2">
            <a:extLst>
              <a:ext uri="{FF2B5EF4-FFF2-40B4-BE49-F238E27FC236}">
                <a16:creationId xmlns:a16="http://schemas.microsoft.com/office/drawing/2014/main" id="{8A3BAA6B-DDB9-6246-893B-6F627D60F93B}"/>
              </a:ext>
            </a:extLst>
          </p:cNvPr>
          <p:cNvSpPr/>
          <p:nvPr/>
        </p:nvSpPr>
        <p:spPr>
          <a:xfrm>
            <a:off x="169441" y="1892911"/>
            <a:ext cx="8908868" cy="3046988"/>
          </a:xfrm>
          <a:prstGeom prst="rect">
            <a:avLst/>
          </a:prstGeom>
        </p:spPr>
        <p:txBody>
          <a:bodyPr wrap="square">
            <a:spAutoFit/>
          </a:bodyPr>
          <a:lstStyle/>
          <a:p>
            <a:pPr algn="ctr"/>
            <a:r>
              <a:rPr lang="it-IT" sz="4800" b="1" dirty="0">
                <a:solidFill>
                  <a:schemeClr val="bg1"/>
                </a:solidFill>
                <a:latin typeface="Times New Roman" panose="02020603050405020304" pitchFamily="18" charset="0"/>
                <a:ea typeface="+mj-ea"/>
                <a:cs typeface="Times New Roman" panose="02020603050405020304" pitchFamily="18" charset="0"/>
              </a:rPr>
              <a:t>LA NUOVA “SUPER DEDUZIONE” PER I COSTI DI RICERCA E SVILUPPO SU BENI IMMATERIALI</a:t>
            </a:r>
          </a:p>
        </p:txBody>
      </p:sp>
    </p:spTree>
    <p:extLst>
      <p:ext uri="{BB962C8B-B14F-4D97-AF65-F5344CB8AC3E}">
        <p14:creationId xmlns:p14="http://schemas.microsoft.com/office/powerpoint/2010/main" val="40821282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520884" y="595065"/>
            <a:ext cx="8200185" cy="3397417"/>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spcBef>
                <a:spcPts val="600"/>
              </a:spcBef>
              <a:spcAft>
                <a:spcPts val="600"/>
              </a:spcAft>
            </a:pPr>
            <a:r>
              <a:rPr lang="it-IT" sz="1800" dirty="0">
                <a:latin typeface="Times New Roman" panose="02020603050405020304" pitchFamily="18" charset="0"/>
                <a:cs typeface="Times New Roman" panose="02020603050405020304" pitchFamily="18" charset="0"/>
              </a:rPr>
              <a:t>Per i soggetti che esercitano l’opzione, i costi di ricerca e sviluppo sono </a:t>
            </a:r>
            <a:r>
              <a:rPr lang="it-IT" sz="1800" b="1" dirty="0">
                <a:latin typeface="Times New Roman" panose="02020603050405020304" pitchFamily="18" charset="0"/>
                <a:cs typeface="Times New Roman" panose="02020603050405020304" pitchFamily="18" charset="0"/>
              </a:rPr>
              <a:t>maggiorati del 110</a:t>
            </a:r>
            <a:r>
              <a:rPr lang="it-IT" sz="1800" dirty="0">
                <a:latin typeface="Times New Roman" panose="02020603050405020304" pitchFamily="18" charset="0"/>
                <a:cs typeface="Times New Roman" panose="02020603050405020304" pitchFamily="18" charset="0"/>
              </a:rPr>
              <a:t>% (art. 6, commi 3 e 5, del D.L. n.146 del 2021):</a:t>
            </a:r>
          </a:p>
          <a:p>
            <a:pPr lvl="1" algn="just">
              <a:spcBef>
                <a:spcPts val="600"/>
              </a:spcBef>
              <a:spcAft>
                <a:spcPts val="600"/>
              </a:spcAft>
              <a:buFont typeface="Courier New" panose="02070309020205020404" pitchFamily="49" charset="0"/>
              <a:buChar char="o"/>
            </a:pPr>
            <a:r>
              <a:rPr lang="it-IT" sz="1800" dirty="0">
                <a:latin typeface="Times New Roman" panose="02020603050405020304" pitchFamily="18" charset="0"/>
                <a:cs typeface="Times New Roman" panose="02020603050405020304" pitchFamily="18" charset="0"/>
              </a:rPr>
              <a:t>sia ai fini delle imposte sui redditi;</a:t>
            </a:r>
          </a:p>
          <a:p>
            <a:pPr lvl="1" algn="just">
              <a:spcBef>
                <a:spcPts val="600"/>
              </a:spcBef>
              <a:spcAft>
                <a:spcPts val="600"/>
              </a:spcAft>
              <a:buFont typeface="Courier New" panose="02070309020205020404" pitchFamily="49" charset="0"/>
              <a:buChar char="o"/>
            </a:pPr>
            <a:r>
              <a:rPr lang="it-IT" sz="1800" dirty="0">
                <a:latin typeface="Times New Roman" panose="02020603050405020304" pitchFamily="18" charset="0"/>
                <a:cs typeface="Times New Roman" panose="02020603050405020304" pitchFamily="18" charset="0"/>
              </a:rPr>
              <a:t>sia ai fini IRAP.</a:t>
            </a:r>
          </a:p>
          <a:p>
            <a:pPr algn="just"/>
            <a:r>
              <a:rPr lang="it-IT" sz="1800" dirty="0">
                <a:latin typeface="Times New Roman" panose="02020603050405020304" pitchFamily="18" charset="0"/>
                <a:cs typeface="Times New Roman" panose="02020603050405020304" pitchFamily="18" charset="0"/>
              </a:rPr>
              <a:t>Il beneficio si sostanzia in una </a:t>
            </a:r>
            <a:r>
              <a:rPr lang="it-IT" sz="1800" b="1" dirty="0">
                <a:latin typeface="Times New Roman" panose="02020603050405020304" pitchFamily="18" charset="0"/>
                <a:cs typeface="Times New Roman" panose="02020603050405020304" pitchFamily="18" charset="0"/>
              </a:rPr>
              <a:t>variazione in diminuzione </a:t>
            </a:r>
            <a:r>
              <a:rPr lang="it-IT" sz="1800" dirty="0">
                <a:latin typeface="Times New Roman" panose="02020603050405020304" pitchFamily="18" charset="0"/>
                <a:cs typeface="Times New Roman" panose="02020603050405020304" pitchFamily="18" charset="0"/>
              </a:rPr>
              <a:t>da effettuarsi in dichiarazione dei redditi e IRAP </a:t>
            </a:r>
            <a:r>
              <a:rPr lang="it-IT" sz="1800" dirty="0">
                <a:latin typeface="Times New Roman" panose="02020603050405020304" pitchFamily="18" charset="0"/>
                <a:cs typeface="Times New Roman" panose="02020603050405020304" pitchFamily="18" charset="0"/>
                <a:sym typeface="Wingdings" pitchFamily="2" charset="2"/>
              </a:rPr>
              <a:t> si consegue </a:t>
            </a:r>
            <a:r>
              <a:rPr lang="it-IT" sz="1800" dirty="0">
                <a:latin typeface="Times New Roman" panose="02020603050405020304" pitchFamily="18" charset="0"/>
                <a:cs typeface="Times New Roman" panose="02020603050405020304" pitchFamily="18" charset="0"/>
              </a:rPr>
              <a:t>un risparmio d'imposta, in presenza di un’aliquota d’imposta complessiva (IRES e IRAP) del 27,9%, pari al 30,69% dei costi sostenuti.</a:t>
            </a:r>
          </a:p>
          <a:p>
            <a:pPr algn="just"/>
            <a:r>
              <a:rPr lang="it-IT" sz="1800" dirty="0">
                <a:latin typeface="Times New Roman" panose="02020603050405020304" pitchFamily="18" charset="0"/>
                <a:cs typeface="Times New Roman" panose="02020603050405020304" pitchFamily="18" charset="0"/>
              </a:rPr>
              <a:t>Tale maggiorazione si </a:t>
            </a:r>
            <a:r>
              <a:rPr lang="it-IT" sz="1800" b="1" dirty="0">
                <a:latin typeface="Times New Roman" panose="02020603050405020304" pitchFamily="18" charset="0"/>
                <a:cs typeface="Times New Roman" panose="02020603050405020304" pitchFamily="18" charset="0"/>
              </a:rPr>
              <a:t>aggiunge</a:t>
            </a:r>
            <a:r>
              <a:rPr lang="it-IT" sz="1800" dirty="0">
                <a:latin typeface="Times New Roman" panose="02020603050405020304" pitchFamily="18" charset="0"/>
                <a:cs typeface="Times New Roman" panose="02020603050405020304" pitchFamily="18" charset="0"/>
              </a:rPr>
              <a:t> alla </a:t>
            </a:r>
            <a:r>
              <a:rPr lang="it-IT" sz="1800" b="1" dirty="0">
                <a:latin typeface="Times New Roman" panose="02020603050405020304" pitchFamily="18" charset="0"/>
                <a:cs typeface="Times New Roman" panose="02020603050405020304" pitchFamily="18" charset="0"/>
              </a:rPr>
              <a:t>«normale» deducibilità </a:t>
            </a:r>
            <a:r>
              <a:rPr lang="it-IT" sz="1800" dirty="0">
                <a:latin typeface="Times New Roman" panose="02020603050405020304" pitchFamily="18" charset="0"/>
                <a:cs typeface="Times New Roman" panose="02020603050405020304" pitchFamily="18" charset="0"/>
              </a:rPr>
              <a:t>del costo di ricerca e sviluppo spesato a </a:t>
            </a:r>
            <a:r>
              <a:rPr lang="it-IT" sz="1800" b="1" dirty="0">
                <a:latin typeface="Times New Roman" panose="02020603050405020304" pitchFamily="18" charset="0"/>
                <a:cs typeface="Times New Roman" panose="02020603050405020304" pitchFamily="18" charset="0"/>
              </a:rPr>
              <a:t>conto economico</a:t>
            </a:r>
            <a:r>
              <a:rPr lang="it-IT" sz="1800" dirty="0">
                <a:latin typeface="Times New Roman" panose="02020603050405020304" pitchFamily="18" charset="0"/>
                <a:cs typeface="Times New Roman" panose="02020603050405020304" pitchFamily="18" charset="0"/>
              </a:rPr>
              <a:t>.</a:t>
            </a:r>
          </a:p>
          <a:p>
            <a:pPr algn="just"/>
            <a:endParaRPr lang="it-IT" sz="1800" dirty="0">
              <a:latin typeface="Times New Roman" panose="02020603050405020304" pitchFamily="18" charset="0"/>
              <a:cs typeface="Times New Roman" panose="02020603050405020304" pitchFamily="18" charset="0"/>
            </a:endParaRPr>
          </a:p>
          <a:p>
            <a:pPr algn="just"/>
            <a:endParaRPr lang="it-IT" sz="1800" dirty="0">
              <a:latin typeface="Times New Roman" panose="02020603050405020304" pitchFamily="18" charset="0"/>
              <a:cs typeface="Times New Roman" panose="02020603050405020304" pitchFamily="18" charset="0"/>
            </a:endParaRPr>
          </a:p>
          <a:p>
            <a:pPr marL="0" indent="0">
              <a:buNone/>
            </a:pPr>
            <a:endParaRPr lang="it-IT" sz="1800" dirty="0">
              <a:latin typeface="Times New Roman" panose="02020603050405020304" pitchFamily="18" charset="0"/>
              <a:cs typeface="Times New Roman" panose="02020603050405020304" pitchFamily="18" charset="0"/>
            </a:endParaRPr>
          </a:p>
          <a:p>
            <a:pPr algn="just">
              <a:spcBef>
                <a:spcPts val="600"/>
              </a:spcBef>
              <a:spcAft>
                <a:spcPts val="600"/>
              </a:spcAft>
            </a:pPr>
            <a:endParaRPr lang="it-IT" sz="1800" dirty="0">
              <a:latin typeface="Times New Roman" panose="02020603050405020304" pitchFamily="18" charset="0"/>
              <a:cs typeface="Times New Roman" panose="02020603050405020304" pitchFamily="18" charset="0"/>
            </a:endParaRPr>
          </a:p>
          <a:p>
            <a:pPr algn="just">
              <a:spcBef>
                <a:spcPts val="600"/>
              </a:spcBef>
              <a:spcAft>
                <a:spcPts val="600"/>
              </a:spcAft>
            </a:pPr>
            <a:endParaRPr lang="it-IT" sz="18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1597" y="2184972"/>
            <a:ext cx="338757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Determinazione della «</a:t>
            </a:r>
            <a:r>
              <a:rPr lang="it-IT" sz="3200" b="1" dirty="0" err="1">
                <a:latin typeface="Times New Roman" panose="02020603050405020304" pitchFamily="18" charset="0"/>
                <a:cs typeface="Times New Roman" panose="02020603050405020304" pitchFamily="18" charset="0"/>
              </a:rPr>
              <a:t>superdeduzione</a:t>
            </a:r>
            <a:r>
              <a:rPr lang="it-IT" sz="3200" b="1" dirty="0">
                <a:latin typeface="Times New Roman" panose="02020603050405020304" pitchFamily="18" charset="0"/>
                <a:cs typeface="Times New Roman" panose="02020603050405020304" pitchFamily="18" charset="0"/>
              </a:rPr>
              <a:t>»</a:t>
            </a:r>
          </a:p>
        </p:txBody>
      </p:sp>
      <p:sp>
        <p:nvSpPr>
          <p:cNvPr id="2" name="CasellaDiTesto 1">
            <a:extLst>
              <a:ext uri="{FF2B5EF4-FFF2-40B4-BE49-F238E27FC236}">
                <a16:creationId xmlns:a16="http://schemas.microsoft.com/office/drawing/2014/main" id="{E8542D4C-4057-D245-A302-3D97294B6090}"/>
              </a:ext>
            </a:extLst>
          </p:cNvPr>
          <p:cNvSpPr txBox="1"/>
          <p:nvPr/>
        </p:nvSpPr>
        <p:spPr>
          <a:xfrm>
            <a:off x="3681351" y="4187127"/>
            <a:ext cx="8039718" cy="1754326"/>
          </a:xfrm>
          <a:prstGeom prst="rect">
            <a:avLst/>
          </a:prstGeom>
          <a:noFill/>
          <a:ln>
            <a:solidFill>
              <a:srgbClr val="FF0000"/>
            </a:solidFill>
          </a:ln>
        </p:spPr>
        <p:txBody>
          <a:bodyPr wrap="square" rtlCol="0">
            <a:spAutoFit/>
          </a:bodyPr>
          <a:lstStyle/>
          <a:p>
            <a:pPr algn="just"/>
            <a:r>
              <a:rPr lang="it-IT" b="1" u="sng" dirty="0">
                <a:latin typeface="Times New Roman" panose="02020603050405020304" pitchFamily="18" charset="0"/>
                <a:cs typeface="Times New Roman" panose="02020603050405020304" pitchFamily="18" charset="0"/>
              </a:rPr>
              <a:t>Esempio</a:t>
            </a:r>
          </a:p>
          <a:p>
            <a:pPr algn="just"/>
            <a:r>
              <a:rPr lang="it-IT" dirty="0">
                <a:latin typeface="Times New Roman" panose="02020603050405020304" pitchFamily="18" charset="0"/>
                <a:cs typeface="Times New Roman" panose="02020603050405020304" pitchFamily="18" charset="0"/>
              </a:rPr>
              <a:t>Supponendo spese di ricerca e sviluppo agevolabili sostenute per 100.000,00 euro, l’ammontare complessivo deducibile fiscalmente sarà pari a 210.000,00 euro, di cui:</a:t>
            </a:r>
          </a:p>
          <a:p>
            <a:pPr marL="285750" indent="-285750" algn="just">
              <a:buFont typeface="Arial" panose="020B0604020202020204" pitchFamily="34" charset="0"/>
              <a:buChar char="•"/>
            </a:pPr>
            <a:r>
              <a:rPr lang="it-IT" dirty="0">
                <a:latin typeface="Times New Roman" panose="02020603050405020304" pitchFamily="18" charset="0"/>
                <a:cs typeface="Times New Roman" panose="02020603050405020304" pitchFamily="18" charset="0"/>
              </a:rPr>
              <a:t>100.000,00 euro deducibili "ordinariamente" per derivazione;</a:t>
            </a:r>
          </a:p>
          <a:p>
            <a:pPr marL="285750" indent="-285750" algn="just">
              <a:buFont typeface="Arial" panose="020B0604020202020204" pitchFamily="34" charset="0"/>
              <a:buChar char="•"/>
            </a:pPr>
            <a:r>
              <a:rPr lang="it-IT" dirty="0">
                <a:latin typeface="Times New Roman" panose="02020603050405020304" pitchFamily="18" charset="0"/>
                <a:cs typeface="Times New Roman" panose="02020603050405020304" pitchFamily="18" charset="0"/>
              </a:rPr>
              <a:t>110.000,00 euro dedotti </a:t>
            </a:r>
            <a:r>
              <a:rPr lang="it-IT" dirty="0" err="1">
                <a:latin typeface="Times New Roman" panose="02020603050405020304" pitchFamily="18" charset="0"/>
                <a:cs typeface="Times New Roman" panose="02020603050405020304" pitchFamily="18" charset="0"/>
              </a:rPr>
              <a:t>extracontabilmente</a:t>
            </a:r>
            <a:r>
              <a:rPr lang="it-IT" dirty="0">
                <a:latin typeface="Times New Roman" panose="02020603050405020304" pitchFamily="18" charset="0"/>
                <a:cs typeface="Times New Roman" panose="02020603050405020304" pitchFamily="18" charset="0"/>
              </a:rPr>
              <a:t> come variazione in diminuzione in dichiarazione.</a:t>
            </a:r>
          </a:p>
        </p:txBody>
      </p:sp>
    </p:spTree>
    <p:extLst>
      <p:ext uri="{BB962C8B-B14F-4D97-AF65-F5344CB8AC3E}">
        <p14:creationId xmlns:p14="http://schemas.microsoft.com/office/powerpoint/2010/main" val="74761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520884" y="879207"/>
            <a:ext cx="8200185" cy="4452814"/>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spcBef>
                <a:spcPts val="600"/>
              </a:spcBef>
              <a:spcAft>
                <a:spcPts val="600"/>
              </a:spcAft>
            </a:pPr>
            <a:r>
              <a:rPr lang="it-IT" sz="1800" dirty="0">
                <a:latin typeface="Times New Roman" panose="02020603050405020304" pitchFamily="18" charset="0"/>
                <a:cs typeface="Times New Roman" panose="02020603050405020304" pitchFamily="18" charset="0"/>
              </a:rPr>
              <a:t>Ai sensi del nuovo comma 10-</a:t>
            </a:r>
            <a:r>
              <a:rPr lang="it-IT" sz="1800" i="1" dirty="0">
                <a:latin typeface="Times New Roman" panose="02020603050405020304" pitchFamily="18" charset="0"/>
                <a:cs typeface="Times New Roman" panose="02020603050405020304" pitchFamily="18" charset="0"/>
              </a:rPr>
              <a:t>bis</a:t>
            </a:r>
            <a:r>
              <a:rPr lang="it-IT" sz="1800" dirty="0">
                <a:latin typeface="Times New Roman" panose="02020603050405020304" pitchFamily="18" charset="0"/>
                <a:cs typeface="Times New Roman" panose="02020603050405020304" pitchFamily="18" charset="0"/>
              </a:rPr>
              <a:t> dell’art. 6 del D.L. n. 146 del 2021, introdotto dall’art. 1, comma 10, della Legge di bilancio 2022, qualora le spese agevolabili siano sostenute in uno o più periodi d'imposta in vista della creazione di una o più immobilizzazioni immateriali agevolate </a:t>
            </a:r>
            <a:r>
              <a:rPr lang="it-IT" sz="1800" dirty="0">
                <a:latin typeface="Times New Roman" panose="02020603050405020304" pitchFamily="18" charset="0"/>
                <a:cs typeface="Times New Roman" panose="02020603050405020304" pitchFamily="18" charset="0"/>
                <a:sym typeface="Wingdings" pitchFamily="2" charset="2"/>
              </a:rPr>
              <a:t></a:t>
            </a:r>
            <a:r>
              <a:rPr lang="it-IT" sz="1800" dirty="0">
                <a:latin typeface="Times New Roman" panose="02020603050405020304" pitchFamily="18" charset="0"/>
                <a:cs typeface="Times New Roman" panose="02020603050405020304" pitchFamily="18" charset="0"/>
              </a:rPr>
              <a:t> il contribuente può fruire della maggiorazione del 110% di tali spese a decorrere dal </a:t>
            </a:r>
            <a:r>
              <a:rPr lang="it-IT" sz="1800" b="1" dirty="0">
                <a:latin typeface="Times New Roman" panose="02020603050405020304" pitchFamily="18" charset="0"/>
                <a:cs typeface="Times New Roman" panose="02020603050405020304" pitchFamily="18" charset="0"/>
              </a:rPr>
              <a:t>periodo d’imposta </a:t>
            </a:r>
            <a:r>
              <a:rPr lang="it-IT" sz="1800" dirty="0">
                <a:latin typeface="Times New Roman" panose="02020603050405020304" pitchFamily="18" charset="0"/>
                <a:cs typeface="Times New Roman" panose="02020603050405020304" pitchFamily="18" charset="0"/>
              </a:rPr>
              <a:t>in cui l’immobilizzazione immateriale </a:t>
            </a:r>
            <a:r>
              <a:rPr lang="it-IT" sz="1800" b="1" dirty="0">
                <a:latin typeface="Times New Roman" panose="02020603050405020304" pitchFamily="18" charset="0"/>
                <a:cs typeface="Times New Roman" panose="02020603050405020304" pitchFamily="18" charset="0"/>
              </a:rPr>
              <a:t>ottiene</a:t>
            </a:r>
            <a:r>
              <a:rPr lang="it-IT" sz="1800" dirty="0">
                <a:latin typeface="Times New Roman" panose="02020603050405020304" pitchFamily="18" charset="0"/>
                <a:cs typeface="Times New Roman" panose="02020603050405020304" pitchFamily="18" charset="0"/>
              </a:rPr>
              <a:t> un </a:t>
            </a:r>
            <a:r>
              <a:rPr lang="it-IT" sz="1800" b="1" dirty="0">
                <a:latin typeface="Times New Roman" panose="02020603050405020304" pitchFamily="18" charset="0"/>
                <a:cs typeface="Times New Roman" panose="02020603050405020304" pitchFamily="18" charset="0"/>
              </a:rPr>
              <a:t>titolo di privativa industriale</a:t>
            </a:r>
            <a:r>
              <a:rPr lang="it-IT" sz="1800" dirty="0">
                <a:latin typeface="Times New Roman" panose="02020603050405020304" pitchFamily="18" charset="0"/>
                <a:cs typeface="Times New Roman" panose="02020603050405020304" pitchFamily="18" charset="0"/>
              </a:rPr>
              <a:t>. </a:t>
            </a:r>
          </a:p>
          <a:p>
            <a:pPr algn="just">
              <a:spcBef>
                <a:spcPts val="600"/>
              </a:spcBef>
              <a:spcAft>
                <a:spcPts val="600"/>
              </a:spcAft>
            </a:pPr>
            <a:r>
              <a:rPr lang="it-IT" sz="1800" dirty="0">
                <a:latin typeface="Times New Roman" panose="02020603050405020304" pitchFamily="18" charset="0"/>
                <a:cs typeface="Times New Roman" panose="02020603050405020304" pitchFamily="18" charset="0"/>
              </a:rPr>
              <a:t>La maggiorazione non può essere applicata alle spese sostenute prima </a:t>
            </a:r>
            <a:r>
              <a:rPr lang="it-IT" sz="1800" b="1" dirty="0">
                <a:latin typeface="Times New Roman" panose="02020603050405020304" pitchFamily="18" charset="0"/>
                <a:cs typeface="Times New Roman" panose="02020603050405020304" pitchFamily="18" charset="0"/>
              </a:rPr>
              <a:t>dell’ottavo periodo d’imposta antecedente </a:t>
            </a:r>
            <a:r>
              <a:rPr lang="it-IT" sz="1800" dirty="0">
                <a:latin typeface="Times New Roman" panose="02020603050405020304" pitchFamily="18" charset="0"/>
                <a:cs typeface="Times New Roman" panose="02020603050405020304" pitchFamily="18" charset="0"/>
              </a:rPr>
              <a:t>a quello nel quale l’immobilizzazione immateriale ottiene un titolo di privativa industriale.</a:t>
            </a:r>
          </a:p>
          <a:p>
            <a:pPr algn="just">
              <a:spcBef>
                <a:spcPts val="600"/>
              </a:spcBef>
              <a:spcAft>
                <a:spcPts val="600"/>
              </a:spcAft>
            </a:pPr>
            <a:endParaRPr lang="it-IT" sz="1800" dirty="0">
              <a:latin typeface="Times New Roman" panose="02020603050405020304" pitchFamily="18" charset="0"/>
              <a:cs typeface="Times New Roman" panose="02020603050405020304" pitchFamily="18" charset="0"/>
            </a:endParaRPr>
          </a:p>
          <a:p>
            <a:pPr algn="just">
              <a:spcBef>
                <a:spcPts val="600"/>
              </a:spcBef>
              <a:spcAft>
                <a:spcPts val="600"/>
              </a:spcAft>
            </a:pPr>
            <a:r>
              <a:rPr lang="it-IT" sz="1800" dirty="0">
                <a:latin typeface="Times New Roman" panose="02020603050405020304" pitchFamily="18" charset="0"/>
                <a:cs typeface="Times New Roman" panose="02020603050405020304" pitchFamily="18" charset="0"/>
              </a:rPr>
              <a:t>Viene quindi introdotto un meccanismo di </a:t>
            </a:r>
            <a:r>
              <a:rPr lang="it-IT" sz="1800" b="1" i="1" dirty="0" err="1">
                <a:latin typeface="Times New Roman" panose="02020603050405020304" pitchFamily="18" charset="0"/>
                <a:cs typeface="Times New Roman" panose="02020603050405020304" pitchFamily="18" charset="0"/>
              </a:rPr>
              <a:t>recapture</a:t>
            </a:r>
            <a:r>
              <a:rPr lang="it-IT" sz="1800" dirty="0">
                <a:latin typeface="Times New Roman" panose="02020603050405020304" pitchFamily="18" charset="0"/>
                <a:cs typeface="Times New Roman" panose="02020603050405020304" pitchFamily="18" charset="0"/>
              </a:rPr>
              <a:t>, su base di otto anni, che </a:t>
            </a:r>
            <a:r>
              <a:rPr lang="it-IT" sz="1800" b="1" dirty="0">
                <a:latin typeface="Times New Roman" panose="02020603050405020304" pitchFamily="18" charset="0"/>
                <a:cs typeface="Times New Roman" panose="02020603050405020304" pitchFamily="18" charset="0"/>
              </a:rPr>
              <a:t>consente</a:t>
            </a:r>
            <a:r>
              <a:rPr lang="it-IT" sz="1800" dirty="0">
                <a:latin typeface="Times New Roman" panose="02020603050405020304" pitchFamily="18" charset="0"/>
                <a:cs typeface="Times New Roman" panose="02020603050405020304" pitchFamily="18" charset="0"/>
              </a:rPr>
              <a:t> di </a:t>
            </a:r>
            <a:r>
              <a:rPr lang="it-IT" sz="1800" b="1" dirty="0">
                <a:latin typeface="Times New Roman" panose="02020603050405020304" pitchFamily="18" charset="0"/>
                <a:cs typeface="Times New Roman" panose="02020603050405020304" pitchFamily="18" charset="0"/>
              </a:rPr>
              <a:t>recuperare il beneficio non utilizzato esclusivamente in relazione alle spese di ricerca e sviluppo </a:t>
            </a:r>
            <a:r>
              <a:rPr lang="it-IT" sz="1800" dirty="0">
                <a:latin typeface="Times New Roman" panose="02020603050405020304" pitchFamily="18" charset="0"/>
                <a:cs typeface="Times New Roman" panose="02020603050405020304" pitchFamily="18" charset="0"/>
              </a:rPr>
              <a:t>che, </a:t>
            </a:r>
            <a:r>
              <a:rPr lang="it-IT" sz="1800" b="1" i="1" dirty="0">
                <a:latin typeface="Times New Roman" panose="02020603050405020304" pitchFamily="18" charset="0"/>
                <a:cs typeface="Times New Roman" panose="02020603050405020304" pitchFamily="18" charset="0"/>
              </a:rPr>
              <a:t>ex post</a:t>
            </a:r>
            <a:r>
              <a:rPr lang="it-IT" sz="1800" dirty="0">
                <a:latin typeface="Times New Roman" panose="02020603050405020304" pitchFamily="18" charset="0"/>
                <a:cs typeface="Times New Roman" panose="02020603050405020304" pitchFamily="18" charset="0"/>
              </a:rPr>
              <a:t>, </a:t>
            </a:r>
            <a:r>
              <a:rPr lang="it-IT" sz="1800" b="1" dirty="0">
                <a:latin typeface="Times New Roman" panose="02020603050405020304" pitchFamily="18" charset="0"/>
                <a:cs typeface="Times New Roman" panose="02020603050405020304" pitchFamily="18" charset="0"/>
              </a:rPr>
              <a:t>hanno dato vita a un bene immateriale</a:t>
            </a:r>
            <a:r>
              <a:rPr lang="it-IT" sz="1800" dirty="0">
                <a:latin typeface="Times New Roman" panose="02020603050405020304" pitchFamily="18" charset="0"/>
                <a:cs typeface="Times New Roman" panose="02020603050405020304" pitchFamily="18" charset="0"/>
              </a:rPr>
              <a:t>.</a:t>
            </a: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1597" y="2184972"/>
            <a:ext cx="338757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Recupero del beneficio non utilizzato</a:t>
            </a:r>
          </a:p>
        </p:txBody>
      </p:sp>
      <p:sp>
        <p:nvSpPr>
          <p:cNvPr id="10" name="Mostrina 9">
            <a:extLst>
              <a:ext uri="{FF2B5EF4-FFF2-40B4-BE49-F238E27FC236}">
                <a16:creationId xmlns:a16="http://schemas.microsoft.com/office/drawing/2014/main" id="{EE4C5562-6419-E842-87C8-43AFDA4FEACE}"/>
              </a:ext>
            </a:extLst>
          </p:cNvPr>
          <p:cNvSpPr/>
          <p:nvPr/>
        </p:nvSpPr>
        <p:spPr>
          <a:xfrm rot="5400000">
            <a:off x="7840106" y="3428536"/>
            <a:ext cx="387996" cy="82625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29995249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402131" y="782697"/>
            <a:ext cx="8200185" cy="5879360"/>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r>
              <a:rPr lang="it-IT" sz="1800" dirty="0">
                <a:latin typeface="Times New Roman" panose="02020603050405020304" pitchFamily="18" charset="0"/>
                <a:cs typeface="Times New Roman" panose="02020603050405020304" pitchFamily="18" charset="0"/>
              </a:rPr>
              <a:t>L’opzione per la "super deduzione»  ha durata </a:t>
            </a:r>
            <a:r>
              <a:rPr lang="it-IT" sz="1800" b="1" dirty="0">
                <a:latin typeface="Times New Roman" panose="02020603050405020304" pitchFamily="18" charset="0"/>
                <a:cs typeface="Times New Roman" panose="02020603050405020304" pitchFamily="18" charset="0"/>
              </a:rPr>
              <a:t>per 5 periodi d’imposta</a:t>
            </a:r>
            <a:r>
              <a:rPr lang="it-IT" sz="1800" dirty="0">
                <a:latin typeface="Times New Roman" panose="02020603050405020304" pitchFamily="18" charset="0"/>
                <a:cs typeface="Times New Roman" panose="02020603050405020304" pitchFamily="18" charset="0"/>
              </a:rPr>
              <a:t>, è </a:t>
            </a:r>
            <a:r>
              <a:rPr lang="it-IT" sz="1800" b="1" dirty="0">
                <a:latin typeface="Times New Roman" panose="02020603050405020304" pitchFamily="18" charset="0"/>
                <a:cs typeface="Times New Roman" panose="02020603050405020304" pitchFamily="18" charset="0"/>
              </a:rPr>
              <a:t>irrevocabile</a:t>
            </a:r>
            <a:r>
              <a:rPr lang="it-IT" sz="1800" dirty="0">
                <a:latin typeface="Times New Roman" panose="02020603050405020304" pitchFamily="18" charset="0"/>
                <a:cs typeface="Times New Roman" panose="02020603050405020304" pitchFamily="18" charset="0"/>
              </a:rPr>
              <a:t> e </a:t>
            </a:r>
            <a:r>
              <a:rPr lang="it-IT" sz="1800" b="1" dirty="0">
                <a:latin typeface="Times New Roman" panose="02020603050405020304" pitchFamily="18" charset="0"/>
                <a:cs typeface="Times New Roman" panose="02020603050405020304" pitchFamily="18" charset="0"/>
              </a:rPr>
              <a:t>rinnovabile</a:t>
            </a:r>
            <a:r>
              <a:rPr lang="it-IT" sz="1800" dirty="0">
                <a:latin typeface="Times New Roman" panose="02020603050405020304" pitchFamily="18" charset="0"/>
                <a:cs typeface="Times New Roman" panose="02020603050405020304" pitchFamily="18" charset="0"/>
              </a:rPr>
              <a:t> alla scadenza.</a:t>
            </a:r>
          </a:p>
          <a:p>
            <a:pPr algn="just"/>
            <a:r>
              <a:rPr lang="it-IT" sz="1800" dirty="0">
                <a:latin typeface="Times New Roman" panose="02020603050405020304" pitchFamily="18" charset="0"/>
                <a:cs typeface="Times New Roman" panose="02020603050405020304" pitchFamily="18" charset="0"/>
              </a:rPr>
              <a:t>A norma dell’art. 6, comma 8 del D.L. n. 146 del 2021, come sostituito dall’art. 1, comma 10, della Legge di bilancio 2020, le nuove disposizioni "</a:t>
            </a:r>
            <a:r>
              <a:rPr lang="it-IT" sz="1800" i="1" dirty="0">
                <a:latin typeface="Times New Roman" panose="02020603050405020304" pitchFamily="18" charset="0"/>
                <a:cs typeface="Times New Roman" panose="02020603050405020304" pitchFamily="18" charset="0"/>
              </a:rPr>
              <a:t>si applicano alle opzioni esercitate con riguardo al periodo d'imposta in corso alla data di entrata in vigore del presente decreto e ai successivi periodi di imposta</a:t>
            </a:r>
            <a:r>
              <a:rPr lang="it-IT" sz="1800" dirty="0">
                <a:latin typeface="Times New Roman" panose="02020603050405020304" pitchFamily="18" charset="0"/>
                <a:cs typeface="Times New Roman" panose="02020603050405020304" pitchFamily="18" charset="0"/>
              </a:rPr>
              <a:t>» </a:t>
            </a:r>
            <a:r>
              <a:rPr lang="it-IT" sz="1800" b="1" dirty="0">
                <a:latin typeface="Times New Roman" panose="02020603050405020304" pitchFamily="18" charset="0"/>
                <a:cs typeface="Times New Roman" panose="02020603050405020304" pitchFamily="18" charset="0"/>
                <a:sym typeface="Wingdings" pitchFamily="2" charset="2"/>
              </a:rPr>
              <a:t></a:t>
            </a:r>
            <a:r>
              <a:rPr lang="it-IT" sz="1800" dirty="0">
                <a:latin typeface="Times New Roman" panose="02020603050405020304" pitchFamily="18" charset="0"/>
                <a:cs typeface="Times New Roman" panose="02020603050405020304" pitchFamily="18" charset="0"/>
                <a:sym typeface="Wingdings" pitchFamily="2" charset="2"/>
              </a:rPr>
              <a:t> </a:t>
            </a:r>
            <a:r>
              <a:rPr lang="it-IT" sz="1800" dirty="0">
                <a:latin typeface="Times New Roman" panose="02020603050405020304" pitchFamily="18" charset="0"/>
                <a:cs typeface="Times New Roman" panose="02020603050405020304" pitchFamily="18" charset="0"/>
              </a:rPr>
              <a:t>si applicano quindi a partire dalle opzioni esercitate con riguardo al </a:t>
            </a:r>
            <a:r>
              <a:rPr lang="it-IT" sz="1800" b="1" dirty="0">
                <a:latin typeface="Times New Roman" panose="02020603050405020304" pitchFamily="18" charset="0"/>
                <a:cs typeface="Times New Roman" panose="02020603050405020304" pitchFamily="18" charset="0"/>
              </a:rPr>
              <a:t>periodo d'imposta 2021 (soggetti "solari")</a:t>
            </a:r>
            <a:r>
              <a:rPr lang="it-IT" sz="1800" dirty="0">
                <a:latin typeface="Times New Roman" panose="02020603050405020304" pitchFamily="18" charset="0"/>
                <a:cs typeface="Times New Roman" panose="02020603050405020304" pitchFamily="18" charset="0"/>
              </a:rPr>
              <a:t>.</a:t>
            </a:r>
          </a:p>
          <a:p>
            <a:pPr algn="just"/>
            <a:r>
              <a:rPr lang="it-IT" sz="1800" dirty="0">
                <a:latin typeface="Times New Roman" panose="02020603050405020304" pitchFamily="18" charset="0"/>
                <a:cs typeface="Times New Roman" panose="02020603050405020304" pitchFamily="18" charset="0"/>
              </a:rPr>
              <a:t>Il novellato comma 10 del medesimo art. 6 cit. dispone che: "</a:t>
            </a:r>
            <a:r>
              <a:rPr lang="it-IT" sz="1800" i="1" dirty="0">
                <a:latin typeface="Times New Roman" panose="02020603050405020304" pitchFamily="18" charset="0"/>
                <a:cs typeface="Times New Roman" panose="02020603050405020304" pitchFamily="18" charset="0"/>
              </a:rPr>
              <a:t>con riferimento al periodo di imposta in corso alla data di entrata in vigore del presente decreto e ai successivi periodi d'imposta non sono più esercitabili le opzioni previste dall’articolo 1, commi da 37 a 45 della legge 23 dicembre 2014, n. 190, e dall’articolo 4 del decreto-legge 30 aprile 2019, n. 34 convertito (…</a:t>
            </a:r>
            <a:r>
              <a:rPr lang="it-IT" sz="1800" dirty="0">
                <a:latin typeface="Times New Roman" panose="02020603050405020304" pitchFamily="18" charset="0"/>
                <a:cs typeface="Times New Roman" panose="02020603050405020304" pitchFamily="18" charset="0"/>
              </a:rPr>
              <a:t>)". </a:t>
            </a:r>
            <a:r>
              <a:rPr lang="it-IT" sz="1800" b="1" dirty="0">
                <a:latin typeface="Times New Roman" panose="02020603050405020304" pitchFamily="18" charset="0"/>
                <a:cs typeface="Times New Roman" panose="02020603050405020304" pitchFamily="18" charset="0"/>
                <a:sym typeface="Wingdings" pitchFamily="2" charset="2"/>
              </a:rPr>
              <a:t></a:t>
            </a:r>
            <a:r>
              <a:rPr lang="it-IT" sz="1800" dirty="0">
                <a:latin typeface="Times New Roman" panose="02020603050405020304" pitchFamily="18" charset="0"/>
                <a:cs typeface="Times New Roman" panose="02020603050405020304" pitchFamily="18" charset="0"/>
                <a:sym typeface="Wingdings" pitchFamily="2" charset="2"/>
              </a:rPr>
              <a:t> </a:t>
            </a:r>
            <a:r>
              <a:rPr lang="it-IT" sz="1800" b="1" dirty="0">
                <a:latin typeface="Times New Roman" panose="02020603050405020304" pitchFamily="18" charset="0"/>
                <a:cs typeface="Times New Roman" panose="02020603050405020304" pitchFamily="18" charset="0"/>
              </a:rPr>
              <a:t>a decorrere dal periodo d'imposta 2021 (soggetti "solari") non sono più esercitabili</a:t>
            </a:r>
            <a:r>
              <a:rPr lang="it-IT" sz="1800" dirty="0">
                <a:latin typeface="Times New Roman" panose="02020603050405020304" pitchFamily="18" charset="0"/>
                <a:cs typeface="Times New Roman" panose="02020603050405020304" pitchFamily="18" charset="0"/>
              </a:rPr>
              <a:t>:</a:t>
            </a:r>
          </a:p>
          <a:p>
            <a:pPr lvl="1" algn="just">
              <a:buFont typeface="Wingdings" pitchFamily="2" charset="2"/>
              <a:buChar char="Ø"/>
            </a:pPr>
            <a:r>
              <a:rPr lang="it-IT" sz="1800" dirty="0">
                <a:latin typeface="Times New Roman" panose="02020603050405020304" pitchFamily="18" charset="0"/>
                <a:cs typeface="Times New Roman" panose="02020603050405020304" pitchFamily="18" charset="0"/>
              </a:rPr>
              <a:t>le </a:t>
            </a:r>
            <a:r>
              <a:rPr lang="it-IT" sz="1800" b="1" dirty="0">
                <a:latin typeface="Times New Roman" panose="02020603050405020304" pitchFamily="18" charset="0"/>
                <a:cs typeface="Times New Roman" panose="02020603050405020304" pitchFamily="18" charset="0"/>
              </a:rPr>
              <a:t>opzioni</a:t>
            </a:r>
            <a:r>
              <a:rPr lang="it-IT" sz="1800" dirty="0">
                <a:latin typeface="Times New Roman" panose="02020603050405020304" pitchFamily="18" charset="0"/>
                <a:cs typeface="Times New Roman" panose="02020603050405020304" pitchFamily="18" charset="0"/>
              </a:rPr>
              <a:t> previste dall’art. 1 co. 37 - 45 della L. n.190 del 2014, relative al </a:t>
            </a:r>
            <a:r>
              <a:rPr lang="it-IT" sz="1800" b="1" dirty="0">
                <a:latin typeface="Times New Roman" panose="02020603050405020304" pitchFamily="18" charset="0"/>
                <a:cs typeface="Times New Roman" panose="02020603050405020304" pitchFamily="18" charset="0"/>
              </a:rPr>
              <a:t>regime </a:t>
            </a:r>
            <a:r>
              <a:rPr lang="it-IT" sz="1800" b="1" i="1" dirty="0" err="1">
                <a:latin typeface="Times New Roman" panose="02020603050405020304" pitchFamily="18" charset="0"/>
                <a:cs typeface="Times New Roman" panose="02020603050405020304" pitchFamily="18" charset="0"/>
              </a:rPr>
              <a:t>Patent</a:t>
            </a:r>
            <a:r>
              <a:rPr lang="it-IT" sz="1800" b="1" i="1" dirty="0">
                <a:latin typeface="Times New Roman" panose="02020603050405020304" pitchFamily="18" charset="0"/>
                <a:cs typeface="Times New Roman" panose="02020603050405020304" pitchFamily="18" charset="0"/>
              </a:rPr>
              <a:t> box</a:t>
            </a:r>
            <a:r>
              <a:rPr lang="it-IT" sz="1800" dirty="0">
                <a:latin typeface="Times New Roman" panose="02020603050405020304" pitchFamily="18" charset="0"/>
                <a:cs typeface="Times New Roman" panose="02020603050405020304" pitchFamily="18" charset="0"/>
              </a:rPr>
              <a:t>;</a:t>
            </a:r>
          </a:p>
          <a:p>
            <a:pPr lvl="1" algn="just">
              <a:buFont typeface="Wingdings" pitchFamily="2" charset="2"/>
              <a:buChar char="Ø"/>
            </a:pPr>
            <a:r>
              <a:rPr lang="it-IT" sz="1800" b="1" dirty="0">
                <a:latin typeface="Times New Roman" panose="02020603050405020304" pitchFamily="18" charset="0"/>
                <a:cs typeface="Times New Roman" panose="02020603050405020304" pitchFamily="18" charset="0"/>
              </a:rPr>
              <a:t>l’opzione</a:t>
            </a:r>
            <a:r>
              <a:rPr lang="it-IT" sz="1800" dirty="0">
                <a:latin typeface="Times New Roman" panose="02020603050405020304" pitchFamily="18" charset="0"/>
                <a:cs typeface="Times New Roman" panose="02020603050405020304" pitchFamily="18" charset="0"/>
              </a:rPr>
              <a:t> di cui all’art. 4 del D.L. n. 34 del 2019, relativa </a:t>
            </a:r>
            <a:r>
              <a:rPr lang="it-IT" sz="1800" b="1" dirty="0">
                <a:latin typeface="Times New Roman" panose="02020603050405020304" pitchFamily="18" charset="0"/>
                <a:cs typeface="Times New Roman" panose="02020603050405020304" pitchFamily="18" charset="0"/>
              </a:rPr>
              <a:t>all'autodeterminazione del reddito agevolabile per il </a:t>
            </a:r>
            <a:r>
              <a:rPr lang="it-IT" sz="1800" b="1" i="1" dirty="0" err="1">
                <a:latin typeface="Times New Roman" panose="02020603050405020304" pitchFamily="18" charset="0"/>
                <a:cs typeface="Times New Roman" panose="02020603050405020304" pitchFamily="18" charset="0"/>
              </a:rPr>
              <a:t>Patent</a:t>
            </a:r>
            <a:r>
              <a:rPr lang="it-IT" sz="1800" b="1" i="1" dirty="0">
                <a:latin typeface="Times New Roman" panose="02020603050405020304" pitchFamily="18" charset="0"/>
                <a:cs typeface="Times New Roman" panose="02020603050405020304" pitchFamily="18" charset="0"/>
              </a:rPr>
              <a:t> box</a:t>
            </a:r>
            <a:r>
              <a:rPr lang="it-IT" sz="1800" b="1" dirty="0">
                <a:latin typeface="Times New Roman" panose="02020603050405020304" pitchFamily="18" charset="0"/>
                <a:cs typeface="Times New Roman" panose="02020603050405020304" pitchFamily="18" charset="0"/>
              </a:rPr>
              <a:t>.</a:t>
            </a:r>
          </a:p>
          <a:p>
            <a:pPr marL="0" indent="0" algn="just">
              <a:buNone/>
            </a:pPr>
            <a:br>
              <a:rPr lang="it-IT" sz="1800" dirty="0">
                <a:latin typeface="Times New Roman" panose="02020603050405020304" pitchFamily="18" charset="0"/>
                <a:cs typeface="Times New Roman" panose="02020603050405020304" pitchFamily="18" charset="0"/>
              </a:rPr>
            </a:br>
            <a:endParaRPr lang="it-IT" sz="1800" dirty="0">
              <a:latin typeface="Times New Roman" panose="02020603050405020304" pitchFamily="18" charset="0"/>
              <a:cs typeface="Times New Roman" panose="02020603050405020304" pitchFamily="18" charset="0"/>
            </a:endParaRPr>
          </a:p>
          <a:p>
            <a:pPr algn="just">
              <a:spcBef>
                <a:spcPts val="600"/>
              </a:spcBef>
              <a:spcAft>
                <a:spcPts val="600"/>
              </a:spcAft>
            </a:pPr>
            <a:endParaRPr lang="it-IT" sz="18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2184975"/>
            <a:ext cx="315358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Esercizio opzione e profili temporali (1/3)</a:t>
            </a:r>
          </a:p>
        </p:txBody>
      </p:sp>
    </p:spTree>
    <p:extLst>
      <p:ext uri="{BB962C8B-B14F-4D97-AF65-F5344CB8AC3E}">
        <p14:creationId xmlns:p14="http://schemas.microsoft.com/office/powerpoint/2010/main" val="9085087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710889" y="370326"/>
            <a:ext cx="8200185" cy="4561199"/>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r>
              <a:rPr lang="it-IT" sz="1800" dirty="0">
                <a:latin typeface="Times New Roman" panose="02020603050405020304" pitchFamily="18" charset="0"/>
                <a:cs typeface="Times New Roman" panose="02020603050405020304" pitchFamily="18" charset="0"/>
              </a:rPr>
              <a:t>Secondo la versione originaria dell’art. 6 </a:t>
            </a:r>
            <a:r>
              <a:rPr lang="it-IT" sz="1800" i="1" dirty="0">
                <a:latin typeface="Times New Roman" panose="02020603050405020304" pitchFamily="18" charset="0"/>
                <a:cs typeface="Times New Roman" panose="02020603050405020304" pitchFamily="18" charset="0"/>
              </a:rPr>
              <a:t>cit</a:t>
            </a:r>
            <a:r>
              <a:rPr lang="it-IT" sz="1800" dirty="0">
                <a:latin typeface="Times New Roman" panose="02020603050405020304" pitchFamily="18" charset="0"/>
                <a:cs typeface="Times New Roman" panose="02020603050405020304" pitchFamily="18" charset="0"/>
              </a:rPr>
              <a:t>., </a:t>
            </a:r>
            <a:r>
              <a:rPr lang="it-IT" sz="1800" b="1" dirty="0">
                <a:latin typeface="Times New Roman" panose="02020603050405020304" pitchFamily="18" charset="0"/>
                <a:cs typeface="Times New Roman" panose="02020603050405020304" pitchFamily="18" charset="0"/>
              </a:rPr>
              <a:t>a decorrere dal 22 ottobre 2021 </a:t>
            </a:r>
            <a:r>
              <a:rPr lang="it-IT" sz="1800" dirty="0">
                <a:latin typeface="Times New Roman" panose="02020603050405020304" pitchFamily="18" charset="0"/>
                <a:cs typeface="Times New Roman" panose="02020603050405020304" pitchFamily="18" charset="0"/>
              </a:rPr>
              <a:t>(data di entrata in vigore del DL 146/2021):</a:t>
            </a:r>
          </a:p>
          <a:p>
            <a:pPr lvl="1" algn="just">
              <a:buFont typeface="Wingdings" pitchFamily="2" charset="2"/>
              <a:buChar char="Ø"/>
            </a:pPr>
            <a:r>
              <a:rPr lang="it-IT" sz="1800" dirty="0">
                <a:latin typeface="Times New Roman" panose="02020603050405020304" pitchFamily="18" charset="0"/>
                <a:cs typeface="Times New Roman" panose="02020603050405020304" pitchFamily="18" charset="0"/>
              </a:rPr>
              <a:t>si applicavano le nuove disposizioni relative all’opzione della «</a:t>
            </a:r>
            <a:r>
              <a:rPr lang="it-IT" sz="1800" dirty="0" err="1">
                <a:latin typeface="Times New Roman" panose="02020603050405020304" pitchFamily="18" charset="0"/>
                <a:cs typeface="Times New Roman" panose="02020603050405020304" pitchFamily="18" charset="0"/>
              </a:rPr>
              <a:t>superdeduzione</a:t>
            </a:r>
            <a:r>
              <a:rPr lang="it-IT" sz="1800" dirty="0">
                <a:latin typeface="Times New Roman" panose="02020603050405020304" pitchFamily="18" charset="0"/>
                <a:cs typeface="Times New Roman" panose="02020603050405020304" pitchFamily="18" charset="0"/>
              </a:rPr>
              <a:t>»;</a:t>
            </a:r>
          </a:p>
          <a:p>
            <a:pPr lvl="1" algn="just">
              <a:buFont typeface="Wingdings" pitchFamily="2" charset="2"/>
              <a:buChar char="Ø"/>
            </a:pPr>
            <a:r>
              <a:rPr lang="it-IT" sz="1800" dirty="0">
                <a:latin typeface="Times New Roman" panose="02020603050405020304" pitchFamily="18" charset="0"/>
                <a:cs typeface="Times New Roman" panose="02020603050405020304" pitchFamily="18" charset="0"/>
              </a:rPr>
              <a:t>era abrogata la disciplina originaria del </a:t>
            </a:r>
            <a:r>
              <a:rPr lang="it-IT" sz="1800" i="1" dirty="0" err="1">
                <a:latin typeface="Times New Roman" panose="02020603050405020304" pitchFamily="18" charset="0"/>
                <a:cs typeface="Times New Roman" panose="02020603050405020304" pitchFamily="18" charset="0"/>
              </a:rPr>
              <a:t>Patent</a:t>
            </a:r>
            <a:r>
              <a:rPr lang="it-IT" sz="1800" i="1" dirty="0">
                <a:latin typeface="Times New Roman" panose="02020603050405020304" pitchFamily="18" charset="0"/>
                <a:cs typeface="Times New Roman" panose="02020603050405020304" pitchFamily="18" charset="0"/>
              </a:rPr>
              <a:t> box</a:t>
            </a:r>
            <a:r>
              <a:rPr lang="it-IT" sz="1800" dirty="0">
                <a:latin typeface="Times New Roman" panose="02020603050405020304" pitchFamily="18" charset="0"/>
                <a:cs typeface="Times New Roman" panose="02020603050405020304" pitchFamily="18" charset="0"/>
              </a:rPr>
              <a:t>;</a:t>
            </a:r>
          </a:p>
          <a:p>
            <a:pPr lvl="1" algn="just">
              <a:buFont typeface="Wingdings" pitchFamily="2" charset="2"/>
              <a:buChar char="Ø"/>
            </a:pPr>
            <a:r>
              <a:rPr lang="it-IT" sz="1800" dirty="0">
                <a:latin typeface="Times New Roman" panose="02020603050405020304" pitchFamily="18" charset="0"/>
                <a:cs typeface="Times New Roman" panose="02020603050405020304" pitchFamily="18" charset="0"/>
              </a:rPr>
              <a:t>era abrogato l’art. 4 del D.L. n. 34 del 2019, relativo all’opzione di autodeterminazione del reddito agevolabile per il </a:t>
            </a:r>
            <a:r>
              <a:rPr lang="it-IT" sz="1800" i="1" dirty="0" err="1">
                <a:latin typeface="Times New Roman" panose="02020603050405020304" pitchFamily="18" charset="0"/>
                <a:cs typeface="Times New Roman" panose="02020603050405020304" pitchFamily="18" charset="0"/>
              </a:rPr>
              <a:t>Patent</a:t>
            </a:r>
            <a:r>
              <a:rPr lang="it-IT" sz="1800" i="1" dirty="0">
                <a:latin typeface="Times New Roman" panose="02020603050405020304" pitchFamily="18" charset="0"/>
                <a:cs typeface="Times New Roman" panose="02020603050405020304" pitchFamily="18" charset="0"/>
              </a:rPr>
              <a:t> box</a:t>
            </a:r>
            <a:r>
              <a:rPr lang="it-IT" sz="1800" dirty="0">
                <a:latin typeface="Times New Roman" panose="02020603050405020304" pitchFamily="18" charset="0"/>
                <a:cs typeface="Times New Roman" panose="02020603050405020304" pitchFamily="18" charset="0"/>
              </a:rPr>
              <a:t>.</a:t>
            </a:r>
          </a:p>
          <a:p>
            <a:pPr algn="just"/>
            <a:r>
              <a:rPr lang="it-IT" sz="1800" dirty="0">
                <a:latin typeface="Times New Roman" panose="02020603050405020304" pitchFamily="18" charset="0"/>
                <a:cs typeface="Times New Roman" panose="02020603050405020304" pitchFamily="18" charset="0"/>
              </a:rPr>
              <a:t>In relazione alla decorrenza dell'abrogazione del </a:t>
            </a:r>
            <a:r>
              <a:rPr lang="it-IT" sz="1800" i="1" dirty="0" err="1">
                <a:latin typeface="Times New Roman" panose="02020603050405020304" pitchFamily="18" charset="0"/>
                <a:cs typeface="Times New Roman" panose="02020603050405020304" pitchFamily="18" charset="0"/>
              </a:rPr>
              <a:t>Patent</a:t>
            </a:r>
            <a:r>
              <a:rPr lang="it-IT" sz="1800" i="1" dirty="0">
                <a:latin typeface="Times New Roman" panose="02020603050405020304" pitchFamily="18" charset="0"/>
                <a:cs typeface="Times New Roman" panose="02020603050405020304" pitchFamily="18" charset="0"/>
              </a:rPr>
              <a:t> box </a:t>
            </a:r>
            <a:r>
              <a:rPr lang="it-IT" sz="1800" dirty="0">
                <a:latin typeface="Times New Roman" panose="02020603050405020304" pitchFamily="18" charset="0"/>
                <a:cs typeface="Times New Roman" panose="02020603050405020304" pitchFamily="18" charset="0"/>
              </a:rPr>
              <a:t>legata ad una specifica data e non ad un periodo d’imposta erano state sollevate </a:t>
            </a:r>
            <a:r>
              <a:rPr lang="it-IT" sz="1800" b="1" dirty="0">
                <a:latin typeface="Times New Roman" panose="02020603050405020304" pitchFamily="18" charset="0"/>
                <a:cs typeface="Times New Roman" panose="02020603050405020304" pitchFamily="18" charset="0"/>
              </a:rPr>
              <a:t>numerose critiche</a:t>
            </a:r>
            <a:r>
              <a:rPr lang="it-IT" sz="1800" dirty="0">
                <a:latin typeface="Times New Roman" panose="02020603050405020304" pitchFamily="18" charset="0"/>
                <a:cs typeface="Times New Roman" panose="02020603050405020304" pitchFamily="18" charset="0"/>
              </a:rPr>
              <a:t>, con particolare riferimento </a:t>
            </a:r>
            <a:r>
              <a:rPr lang="it-IT" sz="1800" b="1" dirty="0">
                <a:latin typeface="Times New Roman" panose="02020603050405020304" pitchFamily="18" charset="0"/>
                <a:cs typeface="Times New Roman" panose="02020603050405020304" pitchFamily="18" charset="0"/>
              </a:rPr>
              <a:t>all’applicazione retroattiva della norma</a:t>
            </a:r>
            <a:r>
              <a:rPr lang="it-IT" sz="1800" dirty="0">
                <a:latin typeface="Times New Roman" panose="02020603050405020304" pitchFamily="18" charset="0"/>
                <a:cs typeface="Times New Roman" panose="02020603050405020304" pitchFamily="18" charset="0"/>
              </a:rPr>
              <a:t>, posto che la stessa sembrava infatti riguardare </a:t>
            </a:r>
            <a:r>
              <a:rPr lang="it-IT" sz="1800" b="1" dirty="0">
                <a:latin typeface="Times New Roman" panose="02020603050405020304" pitchFamily="18" charset="0"/>
                <a:cs typeface="Times New Roman" panose="02020603050405020304" pitchFamily="18" charset="0"/>
              </a:rPr>
              <a:t>anche il periodo d'imposta 2020</a:t>
            </a:r>
            <a:r>
              <a:rPr lang="it-IT" sz="1800" dirty="0">
                <a:latin typeface="Times New Roman" panose="02020603050405020304" pitchFamily="18" charset="0"/>
                <a:cs typeface="Times New Roman" panose="02020603050405020304" pitchFamily="18" charset="0"/>
              </a:rPr>
              <a:t>.</a:t>
            </a:r>
          </a:p>
          <a:p>
            <a:pPr algn="just"/>
            <a:r>
              <a:rPr lang="it-IT" sz="1800" dirty="0">
                <a:latin typeface="Times New Roman" panose="02020603050405020304" pitchFamily="18" charset="0"/>
                <a:cs typeface="Times New Roman" panose="02020603050405020304" pitchFamily="18" charset="0"/>
              </a:rPr>
              <a:t>L'intervento della Legge di bilancio 2022 ha ridisegnato il regime transitorio </a:t>
            </a:r>
            <a:r>
              <a:rPr lang="it-IT" sz="1800" b="1" dirty="0">
                <a:latin typeface="Times New Roman" panose="02020603050405020304" pitchFamily="18" charset="0"/>
                <a:cs typeface="Times New Roman" panose="02020603050405020304" pitchFamily="18" charset="0"/>
                <a:sym typeface="Wingdings" pitchFamily="2" charset="2"/>
              </a:rPr>
              <a:t> </a:t>
            </a:r>
            <a:r>
              <a:rPr lang="it-IT" sz="1800" dirty="0">
                <a:latin typeface="Times New Roman" panose="02020603050405020304" pitchFamily="18" charset="0"/>
                <a:cs typeface="Times New Roman" panose="02020603050405020304" pitchFamily="18" charset="0"/>
              </a:rPr>
              <a:t>sono </a:t>
            </a:r>
            <a:r>
              <a:rPr lang="it-IT" sz="1800" b="1" dirty="0">
                <a:latin typeface="Times New Roman" panose="02020603050405020304" pitchFamily="18" charset="0"/>
                <a:cs typeface="Times New Roman" panose="02020603050405020304" pitchFamily="18" charset="0"/>
              </a:rPr>
              <a:t>valide</a:t>
            </a:r>
            <a:r>
              <a:rPr lang="it-IT" sz="1800" dirty="0">
                <a:latin typeface="Times New Roman" panose="02020603050405020304" pitchFamily="18" charset="0"/>
                <a:cs typeface="Times New Roman" panose="02020603050405020304" pitchFamily="18" charset="0"/>
              </a:rPr>
              <a:t> le opzioni per il regime di </a:t>
            </a:r>
            <a:r>
              <a:rPr lang="it-IT" sz="1800" i="1" dirty="0" err="1">
                <a:latin typeface="Times New Roman" panose="02020603050405020304" pitchFamily="18" charset="0"/>
                <a:cs typeface="Times New Roman" panose="02020603050405020304" pitchFamily="18" charset="0"/>
              </a:rPr>
              <a:t>Patent</a:t>
            </a:r>
            <a:r>
              <a:rPr lang="it-IT" sz="1800" i="1" dirty="0">
                <a:latin typeface="Times New Roman" panose="02020603050405020304" pitchFamily="18" charset="0"/>
                <a:cs typeface="Times New Roman" panose="02020603050405020304" pitchFamily="18" charset="0"/>
              </a:rPr>
              <a:t> b</a:t>
            </a:r>
            <a:r>
              <a:rPr lang="it-IT" sz="1800" dirty="0">
                <a:latin typeface="Times New Roman" panose="02020603050405020304" pitchFamily="18" charset="0"/>
                <a:cs typeface="Times New Roman" panose="02020603050405020304" pitchFamily="18" charset="0"/>
              </a:rPr>
              <a:t>ox </a:t>
            </a:r>
            <a:r>
              <a:rPr lang="it-IT" sz="1800" b="1" dirty="0">
                <a:latin typeface="Times New Roman" panose="02020603050405020304" pitchFamily="18" charset="0"/>
                <a:cs typeface="Times New Roman" panose="02020603050405020304" pitchFamily="18" charset="0"/>
              </a:rPr>
              <a:t>in relazione al periodo d'imposta 2020</a:t>
            </a:r>
            <a:r>
              <a:rPr lang="it-IT" sz="1800" dirty="0">
                <a:latin typeface="Times New Roman" panose="02020603050405020304" pitchFamily="18" charset="0"/>
                <a:cs typeface="Times New Roman" panose="02020603050405020304" pitchFamily="18" charset="0"/>
              </a:rPr>
              <a:t> (per il quinquennio 2020-2024), mentre sono </a:t>
            </a:r>
            <a:r>
              <a:rPr lang="it-IT" sz="1800" b="1" dirty="0">
                <a:latin typeface="Times New Roman" panose="02020603050405020304" pitchFamily="18" charset="0"/>
                <a:cs typeface="Times New Roman" panose="02020603050405020304" pitchFamily="18" charset="0"/>
              </a:rPr>
              <a:t>precluse quelle relative al periodo d’imposta 2021 </a:t>
            </a:r>
            <a:r>
              <a:rPr lang="it-IT" sz="1800" dirty="0">
                <a:latin typeface="Times New Roman" panose="02020603050405020304" pitchFamily="18" charset="0"/>
                <a:cs typeface="Times New Roman" panose="02020603050405020304" pitchFamily="18" charset="0"/>
              </a:rPr>
              <a:t>(per il quinquennio 2021-2025).</a:t>
            </a:r>
          </a:p>
          <a:p>
            <a:pPr marL="0" indent="0" algn="just">
              <a:buNone/>
            </a:pPr>
            <a:br>
              <a:rPr lang="it-IT" sz="1800" dirty="0">
                <a:latin typeface="Times New Roman" panose="02020603050405020304" pitchFamily="18" charset="0"/>
                <a:cs typeface="Times New Roman" panose="02020603050405020304" pitchFamily="18" charset="0"/>
              </a:rPr>
            </a:br>
            <a:endParaRPr lang="it-IT" sz="1800" dirty="0">
              <a:latin typeface="Times New Roman" panose="02020603050405020304" pitchFamily="18" charset="0"/>
              <a:cs typeface="Times New Roman" panose="02020603050405020304" pitchFamily="18" charset="0"/>
            </a:endParaRPr>
          </a:p>
          <a:p>
            <a:pPr algn="just">
              <a:spcBef>
                <a:spcPts val="600"/>
              </a:spcBef>
              <a:spcAft>
                <a:spcPts val="600"/>
              </a:spcAft>
            </a:pPr>
            <a:endParaRPr lang="it-IT" sz="18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2184975"/>
            <a:ext cx="315358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Esercizio opzione e profili temporali (2/3)</a:t>
            </a:r>
          </a:p>
        </p:txBody>
      </p:sp>
      <p:sp>
        <p:nvSpPr>
          <p:cNvPr id="10" name="Freccia destra 9">
            <a:extLst>
              <a:ext uri="{FF2B5EF4-FFF2-40B4-BE49-F238E27FC236}">
                <a16:creationId xmlns:a16="http://schemas.microsoft.com/office/drawing/2014/main" id="{E57DDBCA-7D45-7540-AADE-A57DDD49E94F}"/>
              </a:ext>
            </a:extLst>
          </p:cNvPr>
          <p:cNvSpPr/>
          <p:nvPr/>
        </p:nvSpPr>
        <p:spPr>
          <a:xfrm>
            <a:off x="3509008" y="5169882"/>
            <a:ext cx="868359" cy="55405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a:extLst>
              <a:ext uri="{FF2B5EF4-FFF2-40B4-BE49-F238E27FC236}">
                <a16:creationId xmlns:a16="http://schemas.microsoft.com/office/drawing/2014/main" id="{62AC65E5-28B1-9041-8B87-54009D6AC135}"/>
              </a:ext>
            </a:extLst>
          </p:cNvPr>
          <p:cNvSpPr txBox="1"/>
          <p:nvPr/>
        </p:nvSpPr>
        <p:spPr>
          <a:xfrm>
            <a:off x="4588040" y="5062219"/>
            <a:ext cx="7121154" cy="1323439"/>
          </a:xfrm>
          <a:prstGeom prst="rect">
            <a:avLst/>
          </a:prstGeom>
          <a:noFill/>
          <a:ln>
            <a:solidFill>
              <a:srgbClr val="FF0000"/>
            </a:solidFill>
          </a:ln>
        </p:spPr>
        <p:txBody>
          <a:bodyPr wrap="square" rtlCol="0">
            <a:spAutoFit/>
          </a:bodyPr>
          <a:lstStyle/>
          <a:p>
            <a:pPr algn="just"/>
            <a:r>
              <a:rPr lang="it-IT" sz="1600" dirty="0">
                <a:latin typeface="Times New Roman" panose="02020603050405020304" pitchFamily="18" charset="0"/>
                <a:cs typeface="Times New Roman" panose="02020603050405020304" pitchFamily="18" charset="0"/>
              </a:rPr>
              <a:t>In attesa di indicazioni ufficiali in merito alla gestione degli effetti derivanti dalle modifiche alla decorrenza e al regime transitorio apportate dalla Legge di bilancio 2022, qualora, sulla base delle disposizioni in vigore al 30.11.2021, nel modello REDDITI 2021 non sia stata esercitata l’opzione relativa al 2020, sembrerebbe possibile presentare una </a:t>
            </a:r>
            <a:r>
              <a:rPr lang="it-IT" sz="1600" b="1" dirty="0">
                <a:latin typeface="Times New Roman" panose="02020603050405020304" pitchFamily="18" charset="0"/>
                <a:cs typeface="Times New Roman" panose="02020603050405020304" pitchFamily="18" charset="0"/>
              </a:rPr>
              <a:t>dichiarazione integrativa </a:t>
            </a:r>
            <a:r>
              <a:rPr lang="it-IT" sz="1600" dirty="0">
                <a:latin typeface="Times New Roman" panose="02020603050405020304" pitchFamily="18" charset="0"/>
                <a:cs typeface="Times New Roman" panose="02020603050405020304" pitchFamily="18" charset="0"/>
              </a:rPr>
              <a:t>per esercitare tale opzione.</a:t>
            </a:r>
          </a:p>
        </p:txBody>
      </p:sp>
    </p:spTree>
    <p:extLst>
      <p:ext uri="{BB962C8B-B14F-4D97-AF65-F5344CB8AC3E}">
        <p14:creationId xmlns:p14="http://schemas.microsoft.com/office/powerpoint/2010/main" val="3328993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485257" y="1410606"/>
            <a:ext cx="8200185" cy="4094796"/>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r>
              <a:rPr lang="it-IT" sz="1800" dirty="0">
                <a:latin typeface="Times New Roman" panose="02020603050405020304" pitchFamily="18" charset="0"/>
                <a:cs typeface="Times New Roman" panose="02020603050405020304" pitchFamily="18" charset="0"/>
              </a:rPr>
              <a:t>Ai sensi dell’art. 6,  comma 10 secondo periodo del D.L. n. 146 del 2021, i soggetti che abbiano esercitato opzioni relative a periodi d'imposta antecedenti al 2021, possono scegliere, in alternativa al regime opzionato, di </a:t>
            </a:r>
            <a:r>
              <a:rPr lang="it-IT" sz="1800" b="1" dirty="0">
                <a:latin typeface="Times New Roman" panose="02020603050405020304" pitchFamily="18" charset="0"/>
                <a:cs typeface="Times New Roman" panose="02020603050405020304" pitchFamily="18" charset="0"/>
              </a:rPr>
              <a:t>aderire al nuovo regime agevolativo</a:t>
            </a:r>
            <a:r>
              <a:rPr lang="it-IT" sz="1800" dirty="0">
                <a:latin typeface="Times New Roman" panose="02020603050405020304" pitchFamily="18" charset="0"/>
                <a:cs typeface="Times New Roman" panose="02020603050405020304" pitchFamily="18" charset="0"/>
              </a:rPr>
              <a:t>, previa comunicazione da inviare secondo le modalità che saranno stabilite con provvedimento dell’Agenzia delle Entrate</a:t>
            </a:r>
          </a:p>
          <a:p>
            <a:pPr marL="0" indent="0" algn="just">
              <a:buNone/>
            </a:pPr>
            <a:endParaRPr lang="it-IT" sz="1800" dirty="0">
              <a:latin typeface="Times New Roman" panose="02020603050405020304" pitchFamily="18" charset="0"/>
              <a:cs typeface="Times New Roman" panose="02020603050405020304" pitchFamily="18" charset="0"/>
            </a:endParaRPr>
          </a:p>
          <a:p>
            <a:pPr algn="just"/>
            <a:r>
              <a:rPr lang="it-IT" sz="1800" dirty="0">
                <a:latin typeface="Times New Roman" panose="02020603050405020304" pitchFamily="18" charset="0"/>
                <a:cs typeface="Times New Roman" panose="02020603050405020304" pitchFamily="18" charset="0"/>
              </a:rPr>
              <a:t>Sono espressamente esclusi da tale possibilità di scelta:</a:t>
            </a:r>
          </a:p>
          <a:p>
            <a:pPr lvl="1" algn="just">
              <a:buFont typeface="Wingdings" pitchFamily="2" charset="2"/>
              <a:buChar char="Ø"/>
            </a:pPr>
            <a:r>
              <a:rPr lang="it-IT" sz="1800" dirty="0">
                <a:latin typeface="Times New Roman" panose="02020603050405020304" pitchFamily="18" charset="0"/>
                <a:cs typeface="Times New Roman" panose="02020603050405020304" pitchFamily="18" charset="0"/>
              </a:rPr>
              <a:t>coloro che abbiano presentato istanza di accesso alla procedura di </a:t>
            </a:r>
            <a:r>
              <a:rPr lang="it-IT" sz="1800" b="1" i="1" dirty="0" err="1">
                <a:latin typeface="Times New Roman" panose="02020603050405020304" pitchFamily="18" charset="0"/>
                <a:cs typeface="Times New Roman" panose="02020603050405020304" pitchFamily="18" charset="0"/>
              </a:rPr>
              <a:t>ruling</a:t>
            </a:r>
            <a:r>
              <a:rPr lang="it-IT" sz="1800" dirty="0">
                <a:latin typeface="Times New Roman" panose="02020603050405020304" pitchFamily="18" charset="0"/>
                <a:cs typeface="Times New Roman" panose="02020603050405020304" pitchFamily="18" charset="0"/>
              </a:rPr>
              <a:t> di cui all’art. 31-</a:t>
            </a:r>
            <a:r>
              <a:rPr lang="it-IT" sz="1800" i="1" dirty="0">
                <a:latin typeface="Times New Roman" panose="02020603050405020304" pitchFamily="18" charset="0"/>
                <a:cs typeface="Times New Roman" panose="02020603050405020304" pitchFamily="18" charset="0"/>
              </a:rPr>
              <a:t>ter</a:t>
            </a:r>
            <a:r>
              <a:rPr lang="it-IT" sz="1800" dirty="0">
                <a:latin typeface="Times New Roman" panose="02020603050405020304" pitchFamily="18" charset="0"/>
                <a:cs typeface="Times New Roman" panose="02020603050405020304" pitchFamily="18" charset="0"/>
              </a:rPr>
              <a:t> del D.P.R. n.600 del 1973, ovvero presentato istanza di rinnovo, e abbiano sottoscritto un accordo preventivo con l'Agenzia delle Entrate a conclusione di dette procedure;</a:t>
            </a:r>
          </a:p>
          <a:p>
            <a:pPr lvl="1" algn="just">
              <a:buFont typeface="Wingdings" pitchFamily="2" charset="2"/>
              <a:buChar char="Ø"/>
            </a:pPr>
            <a:r>
              <a:rPr lang="it-IT" sz="1800" dirty="0">
                <a:latin typeface="Times New Roman" panose="02020603050405020304" pitchFamily="18" charset="0"/>
                <a:cs typeface="Times New Roman" panose="02020603050405020304" pitchFamily="18" charset="0"/>
              </a:rPr>
              <a:t>i soggetti che abbiano aderito al regime di "autodeterminazione" di cui all'art. 4 del D.L. n. 34 del 2019.</a:t>
            </a:r>
          </a:p>
          <a:p>
            <a:pPr algn="just"/>
            <a:endParaRPr lang="it-IT" sz="18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2184975"/>
            <a:ext cx="315358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Esercizio opzione e profili temporali (3/3)</a:t>
            </a:r>
          </a:p>
        </p:txBody>
      </p:sp>
    </p:spTree>
    <p:extLst>
      <p:ext uri="{BB962C8B-B14F-4D97-AF65-F5344CB8AC3E}">
        <p14:creationId xmlns:p14="http://schemas.microsoft.com/office/powerpoint/2010/main" val="33980606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520885" y="1022900"/>
            <a:ext cx="7569482" cy="4440937"/>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spcBef>
                <a:spcPts val="600"/>
              </a:spcBef>
              <a:spcAft>
                <a:spcPts val="600"/>
              </a:spcAft>
            </a:pPr>
            <a:r>
              <a:rPr lang="it-IT" sz="2000" dirty="0">
                <a:latin typeface="Times New Roman" panose="02020603050405020304" pitchFamily="18" charset="0"/>
                <a:cs typeface="Times New Roman" panose="02020603050405020304" pitchFamily="18" charset="0"/>
              </a:rPr>
              <a:t>L'art. 1 comma 10, della Legge di bilancio 2022 ha </a:t>
            </a:r>
            <a:r>
              <a:rPr lang="it-IT" sz="2000" b="1" dirty="0">
                <a:latin typeface="Times New Roman" panose="02020603050405020304" pitchFamily="18" charset="0"/>
                <a:cs typeface="Times New Roman" panose="02020603050405020304" pitchFamily="18" charset="0"/>
              </a:rPr>
              <a:t>abrogato</a:t>
            </a:r>
            <a:r>
              <a:rPr lang="it-IT" sz="2000" dirty="0">
                <a:latin typeface="Times New Roman" panose="02020603050405020304" pitchFamily="18" charset="0"/>
                <a:cs typeface="Times New Roman" panose="02020603050405020304" pitchFamily="18" charset="0"/>
              </a:rPr>
              <a:t> il comma 9 dell’art. 6 del Decreto fiscale </a:t>
            </a:r>
            <a:r>
              <a:rPr lang="it-IT" sz="2000" b="1" dirty="0">
                <a:latin typeface="Times New Roman" panose="02020603050405020304" pitchFamily="18" charset="0"/>
                <a:cs typeface="Times New Roman" panose="02020603050405020304" pitchFamily="18" charset="0"/>
                <a:sym typeface="Wingdings" pitchFamily="2" charset="2"/>
              </a:rPr>
              <a:t> </a:t>
            </a:r>
            <a:r>
              <a:rPr lang="it-IT" sz="2000" dirty="0">
                <a:latin typeface="Times New Roman" panose="02020603050405020304" pitchFamily="18" charset="0"/>
                <a:cs typeface="Times New Roman" panose="02020603050405020304" pitchFamily="18" charset="0"/>
                <a:sym typeface="Wingdings" pitchFamily="2" charset="2"/>
              </a:rPr>
              <a:t>ai sensi di tale norma </a:t>
            </a:r>
            <a:r>
              <a:rPr lang="it-IT" sz="2000" dirty="0">
                <a:latin typeface="Times New Roman" panose="02020603050405020304" pitchFamily="18" charset="0"/>
                <a:cs typeface="Times New Roman" panose="02020603050405020304" pitchFamily="18" charset="0"/>
              </a:rPr>
              <a:t>i soggetti che avessero esercitato l’opzione per la «super deduzione» </a:t>
            </a:r>
            <a:r>
              <a:rPr lang="it-IT" sz="2000" b="1" dirty="0">
                <a:latin typeface="Times New Roman" panose="02020603050405020304" pitchFamily="18" charset="0"/>
                <a:cs typeface="Times New Roman" panose="02020603050405020304" pitchFamily="18" charset="0"/>
              </a:rPr>
              <a:t>non avrebbero </a:t>
            </a:r>
            <a:r>
              <a:rPr lang="it-IT" sz="2000" dirty="0">
                <a:latin typeface="Times New Roman" panose="02020603050405020304" pitchFamily="18" charset="0"/>
                <a:cs typeface="Times New Roman" panose="02020603050405020304" pitchFamily="18" charset="0"/>
              </a:rPr>
              <a:t>potuto fruire del </a:t>
            </a:r>
            <a:r>
              <a:rPr lang="it-IT" sz="2000" b="1" dirty="0">
                <a:latin typeface="Times New Roman" panose="02020603050405020304" pitchFamily="18" charset="0"/>
                <a:cs typeface="Times New Roman" panose="02020603050405020304" pitchFamily="18" charset="0"/>
              </a:rPr>
              <a:t>credito d'imposta per le attività di ricerca e sviluppo</a:t>
            </a:r>
            <a:r>
              <a:rPr lang="it-IT" sz="2000" dirty="0">
                <a:latin typeface="Times New Roman" panose="02020603050405020304" pitchFamily="18" charset="0"/>
                <a:cs typeface="Times New Roman" panose="02020603050405020304" pitchFamily="18" charset="0"/>
              </a:rPr>
              <a:t> di cui all'art. 1 co. 198 - 206 della L. 27.12.2019 n. 160:</a:t>
            </a:r>
          </a:p>
          <a:p>
            <a:pPr lvl="1" algn="just">
              <a:spcBef>
                <a:spcPts val="600"/>
              </a:spcBef>
              <a:spcAft>
                <a:spcPts val="600"/>
              </a:spcAft>
              <a:buFont typeface="Wingdings" pitchFamily="2" charset="2"/>
              <a:buChar char="ü"/>
            </a:pPr>
            <a:r>
              <a:rPr lang="it-IT" dirty="0">
                <a:latin typeface="Times New Roman" panose="02020603050405020304" pitchFamily="18" charset="0"/>
                <a:cs typeface="Times New Roman" panose="02020603050405020304" pitchFamily="18" charset="0"/>
              </a:rPr>
              <a:t>in relazione ai medesimi costi;</a:t>
            </a:r>
          </a:p>
          <a:p>
            <a:pPr lvl="1" algn="just">
              <a:spcBef>
                <a:spcPts val="600"/>
              </a:spcBef>
              <a:spcAft>
                <a:spcPts val="600"/>
              </a:spcAft>
              <a:buFont typeface="Wingdings" pitchFamily="2" charset="2"/>
              <a:buChar char="ü"/>
            </a:pPr>
            <a:r>
              <a:rPr lang="it-IT" dirty="0">
                <a:latin typeface="Times New Roman" panose="02020603050405020304" pitchFamily="18" charset="0"/>
                <a:cs typeface="Times New Roman" panose="02020603050405020304" pitchFamily="18" charset="0"/>
              </a:rPr>
              <a:t>per l'intera durata della predetta opzione.</a:t>
            </a:r>
          </a:p>
          <a:p>
            <a:pPr marL="457200" lvl="1" indent="0" algn="just">
              <a:spcBef>
                <a:spcPts val="600"/>
              </a:spcBef>
              <a:spcAft>
                <a:spcPts val="600"/>
              </a:spcAft>
              <a:buNone/>
            </a:pPr>
            <a:endParaRPr lang="it-IT" dirty="0">
              <a:latin typeface="Times New Roman" panose="02020603050405020304" pitchFamily="18" charset="0"/>
              <a:cs typeface="Times New Roman" panose="02020603050405020304" pitchFamily="18" charset="0"/>
            </a:endParaRPr>
          </a:p>
          <a:p>
            <a:pPr algn="just">
              <a:spcBef>
                <a:spcPts val="600"/>
              </a:spcBef>
              <a:spcAft>
                <a:spcPts val="600"/>
              </a:spcAft>
            </a:pPr>
            <a:r>
              <a:rPr lang="it-IT" sz="2000" dirty="0">
                <a:latin typeface="Times New Roman" panose="02020603050405020304" pitchFamily="18" charset="0"/>
                <a:cs typeface="Times New Roman" panose="02020603050405020304" pitchFamily="18" charset="0"/>
              </a:rPr>
              <a:t>Per effetto di tale abrogazione, la nuova agevolazione diviene quindi cumulabile con il </a:t>
            </a:r>
            <a:r>
              <a:rPr lang="it-IT" sz="2000" b="1" dirty="0">
                <a:latin typeface="Times New Roman" panose="02020603050405020304" pitchFamily="18" charset="0"/>
                <a:cs typeface="Times New Roman" panose="02020603050405020304" pitchFamily="18" charset="0"/>
              </a:rPr>
              <a:t>credito d’imposta ricerca e sviluppo.</a:t>
            </a: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1597" y="1938751"/>
            <a:ext cx="3387577" cy="20621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Cumulabilità con il credito d’imposta ricerca e sviluppo</a:t>
            </a:r>
          </a:p>
        </p:txBody>
      </p:sp>
      <p:sp>
        <p:nvSpPr>
          <p:cNvPr id="10" name="Mostrina 9">
            <a:extLst>
              <a:ext uri="{FF2B5EF4-FFF2-40B4-BE49-F238E27FC236}">
                <a16:creationId xmlns:a16="http://schemas.microsoft.com/office/drawing/2014/main" id="{EE4C5562-6419-E842-87C8-43AFDA4FEACE}"/>
              </a:ext>
            </a:extLst>
          </p:cNvPr>
          <p:cNvSpPr/>
          <p:nvPr/>
        </p:nvSpPr>
        <p:spPr>
          <a:xfrm rot="5400000">
            <a:off x="7023833" y="3275807"/>
            <a:ext cx="387996" cy="168555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11201671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456515" y="1127757"/>
            <a:ext cx="8200185" cy="4655526"/>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spcBef>
                <a:spcPts val="600"/>
              </a:spcBef>
              <a:spcAft>
                <a:spcPts val="600"/>
              </a:spcAft>
            </a:pPr>
            <a:r>
              <a:rPr lang="it-IT" sz="1900" b="1" i="1" u="sng" dirty="0" err="1">
                <a:latin typeface="Times New Roman" panose="02020603050405020304" pitchFamily="18" charset="0"/>
                <a:cs typeface="Times New Roman" panose="02020603050405020304" pitchFamily="18" charset="0"/>
              </a:rPr>
              <a:t>Patent</a:t>
            </a:r>
            <a:r>
              <a:rPr lang="it-IT" sz="1900" b="1" i="1" u="sng" dirty="0">
                <a:latin typeface="Times New Roman" panose="02020603050405020304" pitchFamily="18" charset="0"/>
                <a:cs typeface="Times New Roman" panose="02020603050405020304" pitchFamily="18" charset="0"/>
              </a:rPr>
              <a:t> box </a:t>
            </a:r>
            <a:r>
              <a:rPr lang="it-IT" sz="2000" dirty="0">
                <a:latin typeface="Times New Roman" panose="02020603050405020304" pitchFamily="18" charset="0"/>
                <a:cs typeface="Times New Roman" panose="02020603050405020304" pitchFamily="18" charset="0"/>
                <a:sym typeface="Wingdings" pitchFamily="2" charset="2"/>
              </a:rPr>
              <a:t></a:t>
            </a:r>
            <a:r>
              <a:rPr lang="it-IT" sz="1900" dirty="0">
                <a:latin typeface="Times New Roman" panose="02020603050405020304" pitchFamily="18" charset="0"/>
                <a:cs typeface="Times New Roman" panose="02020603050405020304" pitchFamily="18" charset="0"/>
              </a:rPr>
              <a:t> era un regime opzionale, istituito dall’art. 1, commi da 37 a 45 della legge di bilancio 2015, che consentiva a tutti i soggetti titolari di reddito d’impresa, indipendentemente dalla natura giuridica, dalla dimensione e dal settore produttivo di appartenenza, </a:t>
            </a:r>
            <a:r>
              <a:rPr lang="it-IT" sz="1900" b="1" dirty="0">
                <a:latin typeface="Times New Roman" panose="02020603050405020304" pitchFamily="18" charset="0"/>
                <a:cs typeface="Times New Roman" panose="02020603050405020304" pitchFamily="18" charset="0"/>
              </a:rPr>
              <a:t>la parziale detassazione </a:t>
            </a:r>
            <a:r>
              <a:rPr lang="it-IT" sz="1900" dirty="0">
                <a:latin typeface="Times New Roman" panose="02020603050405020304" pitchFamily="18" charset="0"/>
                <a:cs typeface="Times New Roman" panose="02020603050405020304" pitchFamily="18" charset="0"/>
              </a:rPr>
              <a:t>del reddito derivante dallo sfruttamento di </a:t>
            </a:r>
            <a:r>
              <a:rPr lang="it-IT" sz="1900" b="1" i="1" dirty="0">
                <a:latin typeface="Times New Roman" panose="02020603050405020304" pitchFamily="18" charset="0"/>
                <a:cs typeface="Times New Roman" panose="02020603050405020304" pitchFamily="18" charset="0"/>
              </a:rPr>
              <a:t>software</a:t>
            </a:r>
            <a:r>
              <a:rPr lang="it-IT" sz="1900" b="1" dirty="0">
                <a:latin typeface="Times New Roman" panose="02020603050405020304" pitchFamily="18" charset="0"/>
                <a:cs typeface="Times New Roman" panose="02020603050405020304" pitchFamily="18" charset="0"/>
              </a:rPr>
              <a:t> protetti da </a:t>
            </a:r>
            <a:r>
              <a:rPr lang="it-IT" sz="1900" b="1" i="1" dirty="0">
                <a:latin typeface="Times New Roman" panose="02020603050405020304" pitchFamily="18" charset="0"/>
                <a:cs typeface="Times New Roman" panose="02020603050405020304" pitchFamily="18" charset="0"/>
              </a:rPr>
              <a:t>copyright</a:t>
            </a:r>
            <a:r>
              <a:rPr lang="it-IT" sz="1900" dirty="0">
                <a:latin typeface="Times New Roman" panose="02020603050405020304" pitchFamily="18" charset="0"/>
                <a:cs typeface="Times New Roman" panose="02020603050405020304" pitchFamily="18" charset="0"/>
              </a:rPr>
              <a:t>, di </a:t>
            </a:r>
            <a:r>
              <a:rPr lang="it-IT" sz="1900" b="1" dirty="0">
                <a:latin typeface="Times New Roman" panose="02020603050405020304" pitchFamily="18" charset="0"/>
                <a:cs typeface="Times New Roman" panose="02020603050405020304" pitchFamily="18" charset="0"/>
              </a:rPr>
              <a:t>brevetti industriali</a:t>
            </a:r>
            <a:r>
              <a:rPr lang="it-IT" sz="1900" dirty="0">
                <a:latin typeface="Times New Roman" panose="02020603050405020304" pitchFamily="18" charset="0"/>
                <a:cs typeface="Times New Roman" panose="02020603050405020304" pitchFamily="18" charset="0"/>
              </a:rPr>
              <a:t>, di </a:t>
            </a:r>
            <a:r>
              <a:rPr lang="it-IT" sz="1900" b="1" dirty="0">
                <a:latin typeface="Times New Roman" panose="02020603050405020304" pitchFamily="18" charset="0"/>
                <a:cs typeface="Times New Roman" panose="02020603050405020304" pitchFamily="18" charset="0"/>
              </a:rPr>
              <a:t>marchi d’impresa </a:t>
            </a:r>
            <a:r>
              <a:rPr lang="it-IT" sz="1900" dirty="0">
                <a:latin typeface="Times New Roman" panose="02020603050405020304" pitchFamily="18" charset="0"/>
                <a:cs typeface="Times New Roman" panose="02020603050405020304" pitchFamily="18" charset="0"/>
              </a:rPr>
              <a:t>(poi esclusi per le opzioni esercitate dopo il 31 dicembre 2016), di </a:t>
            </a:r>
            <a:r>
              <a:rPr lang="it-IT" sz="1900" b="1" dirty="0">
                <a:latin typeface="Times New Roman" panose="02020603050405020304" pitchFamily="18" charset="0"/>
                <a:cs typeface="Times New Roman" panose="02020603050405020304" pitchFamily="18" charset="0"/>
              </a:rPr>
              <a:t>disegni e modelli</a:t>
            </a:r>
            <a:r>
              <a:rPr lang="it-IT" sz="1900" dirty="0">
                <a:latin typeface="Times New Roman" panose="02020603050405020304" pitchFamily="18" charset="0"/>
                <a:cs typeface="Times New Roman" panose="02020603050405020304" pitchFamily="18" charset="0"/>
              </a:rPr>
              <a:t>, nonché di </a:t>
            </a:r>
            <a:r>
              <a:rPr lang="it-IT" sz="1900" b="1" dirty="0">
                <a:latin typeface="Times New Roman" panose="02020603050405020304" pitchFamily="18" charset="0"/>
                <a:cs typeface="Times New Roman" panose="02020603050405020304" pitchFamily="18" charset="0"/>
              </a:rPr>
              <a:t>processi</a:t>
            </a:r>
            <a:r>
              <a:rPr lang="it-IT" sz="1900" dirty="0">
                <a:latin typeface="Times New Roman" panose="02020603050405020304" pitchFamily="18" charset="0"/>
                <a:cs typeface="Times New Roman" panose="02020603050405020304" pitchFamily="18" charset="0"/>
              </a:rPr>
              <a:t>, </a:t>
            </a:r>
            <a:r>
              <a:rPr lang="it-IT" sz="1900" b="1" dirty="0">
                <a:latin typeface="Times New Roman" panose="02020603050405020304" pitchFamily="18" charset="0"/>
                <a:cs typeface="Times New Roman" panose="02020603050405020304" pitchFamily="18" charset="0"/>
              </a:rPr>
              <a:t>formule</a:t>
            </a:r>
            <a:r>
              <a:rPr lang="it-IT" sz="1900" dirty="0">
                <a:latin typeface="Times New Roman" panose="02020603050405020304" pitchFamily="18" charset="0"/>
                <a:cs typeface="Times New Roman" panose="02020603050405020304" pitchFamily="18" charset="0"/>
              </a:rPr>
              <a:t> e </a:t>
            </a:r>
            <a:r>
              <a:rPr lang="it-IT" sz="1900" b="1" dirty="0">
                <a:latin typeface="Times New Roman" panose="02020603050405020304" pitchFamily="18" charset="0"/>
                <a:cs typeface="Times New Roman" panose="02020603050405020304" pitchFamily="18" charset="0"/>
              </a:rPr>
              <a:t>informazioni</a:t>
            </a:r>
            <a:r>
              <a:rPr lang="it-IT" sz="1900" dirty="0">
                <a:latin typeface="Times New Roman" panose="02020603050405020304" pitchFamily="18" charset="0"/>
                <a:cs typeface="Times New Roman" panose="02020603050405020304" pitchFamily="18" charset="0"/>
              </a:rPr>
              <a:t> relativi </a:t>
            </a:r>
            <a:r>
              <a:rPr lang="it-IT" sz="1900" b="1" dirty="0">
                <a:latin typeface="Times New Roman" panose="02020603050405020304" pitchFamily="18" charset="0"/>
                <a:cs typeface="Times New Roman" panose="02020603050405020304" pitchFamily="18" charset="0"/>
              </a:rPr>
              <a:t>a esperienze acquisite nel campo industriale, commerciale o scientifico giuridicamente tutelabili</a:t>
            </a:r>
            <a:r>
              <a:rPr lang="it-IT" sz="1900" dirty="0">
                <a:latin typeface="Times New Roman" panose="02020603050405020304" pitchFamily="18" charset="0"/>
                <a:cs typeface="Times New Roman" panose="02020603050405020304" pitchFamily="18" charset="0"/>
              </a:rPr>
              <a:t>.</a:t>
            </a:r>
          </a:p>
          <a:p>
            <a:pPr algn="just">
              <a:spcBef>
                <a:spcPts val="600"/>
              </a:spcBef>
              <a:spcAft>
                <a:spcPts val="600"/>
              </a:spcAft>
            </a:pPr>
            <a:r>
              <a:rPr lang="it-IT" sz="1900" b="1" dirty="0">
                <a:latin typeface="Times New Roman" panose="02020603050405020304" pitchFamily="18" charset="0"/>
                <a:cs typeface="Times New Roman" panose="02020603050405020304" pitchFamily="18" charset="0"/>
              </a:rPr>
              <a:t>L’art. 6 del D.L. 21 ottobre 2021, n. 146 (Decreto Fiscale)</a:t>
            </a:r>
            <a:r>
              <a:rPr lang="it-IT" sz="1900" dirty="0">
                <a:latin typeface="Times New Roman" panose="02020603050405020304" pitchFamily="18" charset="0"/>
                <a:cs typeface="Times New Roman" panose="02020603050405020304" pitchFamily="18" charset="0"/>
              </a:rPr>
              <a:t>, ha previsto l’</a:t>
            </a:r>
            <a:r>
              <a:rPr lang="it-IT" sz="1900" b="1" dirty="0">
                <a:latin typeface="Times New Roman" panose="02020603050405020304" pitchFamily="18" charset="0"/>
                <a:cs typeface="Times New Roman" panose="02020603050405020304" pitchFamily="18" charset="0"/>
              </a:rPr>
              <a:t>abrogazione </a:t>
            </a:r>
            <a:r>
              <a:rPr lang="it-IT" sz="1900" dirty="0">
                <a:latin typeface="Times New Roman" panose="02020603050405020304" pitchFamily="18" charset="0"/>
                <a:cs typeface="Times New Roman" panose="02020603050405020304" pitchFamily="18" charset="0"/>
              </a:rPr>
              <a:t>del </a:t>
            </a:r>
            <a:r>
              <a:rPr lang="it-IT" sz="1900" i="1" dirty="0" err="1">
                <a:latin typeface="Times New Roman" panose="02020603050405020304" pitchFamily="18" charset="0"/>
                <a:cs typeface="Times New Roman" panose="02020603050405020304" pitchFamily="18" charset="0"/>
              </a:rPr>
              <a:t>Patent</a:t>
            </a:r>
            <a:r>
              <a:rPr lang="it-IT" sz="1900" i="1" dirty="0">
                <a:latin typeface="Times New Roman" panose="02020603050405020304" pitchFamily="18" charset="0"/>
                <a:cs typeface="Times New Roman" panose="02020603050405020304" pitchFamily="18" charset="0"/>
              </a:rPr>
              <a:t> box </a:t>
            </a:r>
            <a:r>
              <a:rPr lang="it-IT" sz="1900" dirty="0">
                <a:latin typeface="Times New Roman" panose="02020603050405020304" pitchFamily="18" charset="0"/>
                <a:cs typeface="Times New Roman" panose="02020603050405020304" pitchFamily="18" charset="0"/>
              </a:rPr>
              <a:t>e la sostituzione di tale regime con </a:t>
            </a:r>
            <a:r>
              <a:rPr lang="it-IT" sz="1900" b="1" dirty="0">
                <a:latin typeface="Times New Roman" panose="02020603050405020304" pitchFamily="18" charset="0"/>
                <a:cs typeface="Times New Roman" panose="02020603050405020304" pitchFamily="18" charset="0"/>
              </a:rPr>
              <a:t>l’introduzione </a:t>
            </a:r>
            <a:r>
              <a:rPr lang="it-IT" sz="1900" dirty="0">
                <a:latin typeface="Times New Roman" panose="02020603050405020304" pitchFamily="18" charset="0"/>
                <a:cs typeface="Times New Roman" panose="02020603050405020304" pitchFamily="18" charset="0"/>
              </a:rPr>
              <a:t>di una nuova opzione di durata quinquennale per la </a:t>
            </a:r>
            <a:r>
              <a:rPr lang="it-IT" sz="1900" b="1" dirty="0">
                <a:latin typeface="Times New Roman" panose="02020603050405020304" pitchFamily="18" charset="0"/>
                <a:cs typeface="Times New Roman" panose="02020603050405020304" pitchFamily="18" charset="0"/>
              </a:rPr>
              <a:t>maggiore deducibilità </a:t>
            </a:r>
            <a:r>
              <a:rPr lang="it-IT" sz="1900" dirty="0">
                <a:latin typeface="Times New Roman" panose="02020603050405020304" pitchFamily="18" charset="0"/>
                <a:cs typeface="Times New Roman" panose="02020603050405020304" pitchFamily="18" charset="0"/>
              </a:rPr>
              <a:t>dei costi di ricerca e sviluppo su determinati beni immateriali (c.d. «</a:t>
            </a:r>
            <a:r>
              <a:rPr lang="it-IT" sz="1900" b="1" dirty="0">
                <a:latin typeface="Times New Roman" panose="02020603050405020304" pitchFamily="18" charset="0"/>
                <a:cs typeface="Times New Roman" panose="02020603050405020304" pitchFamily="18" charset="0"/>
              </a:rPr>
              <a:t>super deduzione»</a:t>
            </a:r>
            <a:r>
              <a:rPr lang="it-IT" sz="1900" dirty="0">
                <a:latin typeface="Times New Roman" panose="02020603050405020304" pitchFamily="18" charset="0"/>
                <a:cs typeface="Times New Roman" panose="02020603050405020304" pitchFamily="18" charset="0"/>
              </a:rPr>
              <a:t>) </a:t>
            </a:r>
            <a:r>
              <a:rPr lang="it-IT" sz="1800" dirty="0">
                <a:latin typeface="Times New Roman" panose="02020603050405020304" pitchFamily="18" charset="0"/>
                <a:cs typeface="Times New Roman" panose="02020603050405020304" pitchFamily="18" charset="0"/>
                <a:sym typeface="Wingdings" pitchFamily="2" charset="2"/>
              </a:rPr>
              <a:t></a:t>
            </a:r>
            <a:r>
              <a:rPr lang="it-IT" sz="1900" dirty="0">
                <a:latin typeface="Times New Roman" panose="02020603050405020304" pitchFamily="18" charset="0"/>
                <a:cs typeface="Times New Roman" panose="02020603050405020304" pitchFamily="18" charset="0"/>
                <a:sym typeface="Wingdings" pitchFamily="2" charset="2"/>
              </a:rPr>
              <a:t> tale ultima disposizione è stata da ultimo </a:t>
            </a:r>
            <a:r>
              <a:rPr lang="it-IT" sz="1900" b="1" dirty="0">
                <a:latin typeface="Times New Roman" panose="02020603050405020304" pitchFamily="18" charset="0"/>
                <a:cs typeface="Times New Roman" panose="02020603050405020304" pitchFamily="18" charset="0"/>
                <a:sym typeface="Wingdings" pitchFamily="2" charset="2"/>
              </a:rPr>
              <a:t>modificata</a:t>
            </a:r>
            <a:r>
              <a:rPr lang="it-IT" sz="1900" dirty="0">
                <a:latin typeface="Times New Roman" panose="02020603050405020304" pitchFamily="18" charset="0"/>
                <a:cs typeface="Times New Roman" panose="02020603050405020304" pitchFamily="18" charset="0"/>
                <a:sym typeface="Wingdings" pitchFamily="2" charset="2"/>
              </a:rPr>
              <a:t> </a:t>
            </a:r>
            <a:r>
              <a:rPr lang="it-IT" sz="1900" dirty="0">
                <a:latin typeface="Times New Roman" panose="02020603050405020304" pitchFamily="18" charset="0"/>
                <a:cs typeface="Times New Roman" panose="02020603050405020304" pitchFamily="18" charset="0"/>
              </a:rPr>
              <a:t>dall’</a:t>
            </a:r>
            <a:r>
              <a:rPr lang="it-IT" sz="1900" b="1" dirty="0">
                <a:latin typeface="Times New Roman" panose="02020603050405020304" pitchFamily="18" charset="0"/>
                <a:cs typeface="Times New Roman" panose="02020603050405020304" pitchFamily="18" charset="0"/>
              </a:rPr>
              <a:t>art. 1, comma 10, della Legge di bilancio 2022</a:t>
            </a:r>
            <a:r>
              <a:rPr lang="it-IT" sz="1900" dirty="0">
                <a:latin typeface="Times New Roman" panose="02020603050405020304" pitchFamily="18" charset="0"/>
                <a:cs typeface="Times New Roman" panose="02020603050405020304" pitchFamily="18" charset="0"/>
              </a:rPr>
              <a:t>.</a:t>
            </a:r>
          </a:p>
          <a:p>
            <a:pPr algn="just">
              <a:spcBef>
                <a:spcPts val="600"/>
              </a:spcBef>
              <a:spcAft>
                <a:spcPts val="600"/>
              </a:spcAft>
            </a:pPr>
            <a:endParaRPr lang="it-IT" sz="1900" dirty="0">
              <a:latin typeface="Times New Roman" panose="02020603050405020304" pitchFamily="18" charset="0"/>
              <a:cs typeface="Times New Roman" panose="02020603050405020304" pitchFamily="18" charset="0"/>
            </a:endParaRPr>
          </a:p>
          <a:p>
            <a:pPr algn="just">
              <a:spcBef>
                <a:spcPts val="600"/>
              </a:spcBef>
              <a:spcAft>
                <a:spcPts val="600"/>
              </a:spcAft>
            </a:pPr>
            <a:endParaRPr lang="it-IT" sz="1900" dirty="0">
              <a:latin typeface="Times New Roman" panose="02020603050405020304" pitchFamily="18" charset="0"/>
              <a:cs typeface="Times New Roman" panose="02020603050405020304" pitchFamily="18" charset="0"/>
            </a:endParaRPr>
          </a:p>
          <a:p>
            <a:pPr algn="just">
              <a:spcBef>
                <a:spcPts val="600"/>
              </a:spcBef>
              <a:spcAft>
                <a:spcPts val="600"/>
              </a:spcAft>
            </a:pPr>
            <a:endParaRPr lang="it-IT" sz="1900" dirty="0">
              <a:latin typeface="Times New Roman" panose="02020603050405020304" pitchFamily="18" charset="0"/>
              <a:cs typeface="Times New Roman" panose="02020603050405020304" pitchFamily="18" charset="0"/>
            </a:endParaRPr>
          </a:p>
          <a:p>
            <a:pPr algn="just">
              <a:spcBef>
                <a:spcPts val="600"/>
              </a:spcBef>
              <a:spcAft>
                <a:spcPts val="600"/>
              </a:spcAft>
            </a:pPr>
            <a:endParaRPr lang="it-IT" sz="19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2184975"/>
            <a:ext cx="315358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L’abrogazione del </a:t>
            </a:r>
            <a:r>
              <a:rPr lang="it-IT" sz="3200" b="1" dirty="0" err="1">
                <a:latin typeface="Times New Roman" panose="02020603050405020304" pitchFamily="18" charset="0"/>
                <a:cs typeface="Times New Roman" panose="02020603050405020304" pitchFamily="18" charset="0"/>
              </a:rPr>
              <a:t>Patent</a:t>
            </a:r>
            <a:r>
              <a:rPr lang="it-IT" sz="3200" b="1" dirty="0">
                <a:latin typeface="Times New Roman" panose="02020603050405020304" pitchFamily="18" charset="0"/>
                <a:cs typeface="Times New Roman" panose="02020603050405020304" pitchFamily="18" charset="0"/>
              </a:rPr>
              <a:t> Box</a:t>
            </a:r>
          </a:p>
          <a:p>
            <a:pPr algn="ctr"/>
            <a:endParaRPr lang="it-IT"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40978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531383" y="866025"/>
            <a:ext cx="8200185" cy="3456594"/>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just">
              <a:spcBef>
                <a:spcPts val="600"/>
              </a:spcBef>
              <a:spcAft>
                <a:spcPts val="600"/>
              </a:spcAft>
              <a:buNone/>
            </a:pPr>
            <a:r>
              <a:rPr lang="it-IT" sz="1900" dirty="0">
                <a:latin typeface="Times New Roman" panose="02020603050405020304" pitchFamily="18" charset="0"/>
                <a:cs typeface="Times New Roman" panose="02020603050405020304" pitchFamily="18" charset="0"/>
              </a:rPr>
              <a:t>In particolare, rispetto alla versione originaria:</a:t>
            </a:r>
          </a:p>
          <a:p>
            <a:pPr algn="just">
              <a:spcBef>
                <a:spcPts val="600"/>
              </a:spcBef>
              <a:spcAft>
                <a:spcPts val="600"/>
              </a:spcAft>
              <a:buFont typeface="Wingdings" pitchFamily="2" charset="2"/>
              <a:buChar char="ü"/>
            </a:pPr>
            <a:r>
              <a:rPr lang="it-IT" sz="1900" dirty="0">
                <a:latin typeface="Times New Roman" panose="02020603050405020304" pitchFamily="18" charset="0"/>
                <a:cs typeface="Times New Roman" panose="02020603050405020304" pitchFamily="18" charset="0"/>
              </a:rPr>
              <a:t>è stata i</a:t>
            </a:r>
            <a:r>
              <a:rPr lang="it-IT" sz="1900" b="1" dirty="0">
                <a:latin typeface="Times New Roman" panose="02020603050405020304" pitchFamily="18" charset="0"/>
                <a:cs typeface="Times New Roman" panose="02020603050405020304" pitchFamily="18" charset="0"/>
              </a:rPr>
              <a:t>ncrementata</a:t>
            </a:r>
            <a:r>
              <a:rPr lang="it-IT" sz="1900" dirty="0">
                <a:latin typeface="Times New Roman" panose="02020603050405020304" pitchFamily="18" charset="0"/>
                <a:cs typeface="Times New Roman" panose="02020603050405020304" pitchFamily="18" charset="0"/>
              </a:rPr>
              <a:t> la misura percentuale della </a:t>
            </a:r>
            <a:r>
              <a:rPr lang="it-IT" sz="1900" b="1" dirty="0">
                <a:latin typeface="Times New Roman" panose="02020603050405020304" pitchFamily="18" charset="0"/>
                <a:cs typeface="Times New Roman" panose="02020603050405020304" pitchFamily="18" charset="0"/>
              </a:rPr>
              <a:t>maggiorazione</a:t>
            </a:r>
            <a:r>
              <a:rPr lang="it-IT" sz="1900" dirty="0">
                <a:latin typeface="Times New Roman" panose="02020603050405020304" pitchFamily="18" charset="0"/>
                <a:cs typeface="Times New Roman" panose="02020603050405020304" pitchFamily="18" charset="0"/>
              </a:rPr>
              <a:t> dal 90% al </a:t>
            </a:r>
            <a:r>
              <a:rPr lang="it-IT" sz="1900" b="1" dirty="0">
                <a:latin typeface="Times New Roman" panose="02020603050405020304" pitchFamily="18" charset="0"/>
                <a:cs typeface="Times New Roman" panose="02020603050405020304" pitchFamily="18" charset="0"/>
              </a:rPr>
              <a:t>110</a:t>
            </a:r>
            <a:r>
              <a:rPr lang="it-IT" sz="1900" dirty="0">
                <a:latin typeface="Times New Roman" panose="02020603050405020304" pitchFamily="18" charset="0"/>
                <a:cs typeface="Times New Roman" panose="02020603050405020304" pitchFamily="18" charset="0"/>
              </a:rPr>
              <a:t>%;</a:t>
            </a:r>
          </a:p>
          <a:p>
            <a:pPr algn="just">
              <a:spcBef>
                <a:spcPts val="600"/>
              </a:spcBef>
              <a:spcAft>
                <a:spcPts val="600"/>
              </a:spcAft>
              <a:buFont typeface="Wingdings" pitchFamily="2" charset="2"/>
              <a:buChar char="ü"/>
            </a:pPr>
            <a:r>
              <a:rPr lang="it-IT" sz="1900" dirty="0">
                <a:latin typeface="Times New Roman" panose="02020603050405020304" pitchFamily="18" charset="0"/>
                <a:cs typeface="Times New Roman" panose="02020603050405020304" pitchFamily="18" charset="0"/>
              </a:rPr>
              <a:t>sono stati </a:t>
            </a:r>
            <a:r>
              <a:rPr lang="it-IT" sz="1900" b="1" dirty="0">
                <a:latin typeface="Times New Roman" panose="02020603050405020304" pitchFamily="18" charset="0"/>
                <a:cs typeface="Times New Roman" panose="02020603050405020304" pitchFamily="18" charset="0"/>
              </a:rPr>
              <a:t>esclusi</a:t>
            </a:r>
            <a:r>
              <a:rPr lang="it-IT" sz="1900" dirty="0">
                <a:latin typeface="Times New Roman" panose="02020603050405020304" pitchFamily="18" charset="0"/>
                <a:cs typeface="Times New Roman" panose="02020603050405020304" pitchFamily="18" charset="0"/>
              </a:rPr>
              <a:t> i </a:t>
            </a:r>
            <a:r>
              <a:rPr lang="it-IT" sz="1900" b="1" dirty="0">
                <a:latin typeface="Times New Roman" panose="02020603050405020304" pitchFamily="18" charset="0"/>
                <a:cs typeface="Times New Roman" panose="02020603050405020304" pitchFamily="18" charset="0"/>
              </a:rPr>
              <a:t>marchi d’impresa </a:t>
            </a:r>
            <a:r>
              <a:rPr lang="it-IT" sz="1900" dirty="0">
                <a:latin typeface="Times New Roman" panose="02020603050405020304" pitchFamily="18" charset="0"/>
                <a:cs typeface="Times New Roman" panose="02020603050405020304" pitchFamily="18" charset="0"/>
              </a:rPr>
              <a:t>e il </a:t>
            </a:r>
            <a:r>
              <a:rPr lang="it-IT" sz="1900" b="1" i="1" dirty="0" err="1">
                <a:latin typeface="Times New Roman" panose="02020603050405020304" pitchFamily="18" charset="0"/>
                <a:cs typeface="Times New Roman" panose="02020603050405020304" pitchFamily="18" charset="0"/>
              </a:rPr>
              <a:t>know</a:t>
            </a:r>
            <a:r>
              <a:rPr lang="it-IT" sz="1900" b="1" i="1" dirty="0">
                <a:latin typeface="Times New Roman" panose="02020603050405020304" pitchFamily="18" charset="0"/>
                <a:cs typeface="Times New Roman" panose="02020603050405020304" pitchFamily="18" charset="0"/>
              </a:rPr>
              <a:t> </a:t>
            </a:r>
            <a:r>
              <a:rPr lang="it-IT" sz="1900" b="1" i="1" dirty="0" err="1">
                <a:latin typeface="Times New Roman" panose="02020603050405020304" pitchFamily="18" charset="0"/>
                <a:cs typeface="Times New Roman" panose="02020603050405020304" pitchFamily="18" charset="0"/>
              </a:rPr>
              <a:t>how</a:t>
            </a:r>
            <a:r>
              <a:rPr lang="it-IT" sz="1900" b="1" i="1" dirty="0">
                <a:latin typeface="Times New Roman" panose="02020603050405020304" pitchFamily="18" charset="0"/>
                <a:cs typeface="Times New Roman" panose="02020603050405020304" pitchFamily="18" charset="0"/>
              </a:rPr>
              <a:t> </a:t>
            </a:r>
            <a:r>
              <a:rPr lang="it-IT" sz="1900" dirty="0">
                <a:latin typeface="Times New Roman" panose="02020603050405020304" pitchFamily="18" charset="0"/>
                <a:cs typeface="Times New Roman" panose="02020603050405020304" pitchFamily="18" charset="0"/>
              </a:rPr>
              <a:t>dai </a:t>
            </a:r>
            <a:r>
              <a:rPr lang="it-IT" sz="1900" b="1" dirty="0">
                <a:latin typeface="Times New Roman" panose="02020603050405020304" pitchFamily="18" charset="0"/>
                <a:cs typeface="Times New Roman" panose="02020603050405020304" pitchFamily="18" charset="0"/>
              </a:rPr>
              <a:t>beni agevolabili</a:t>
            </a:r>
            <a:r>
              <a:rPr lang="it-IT" sz="1900" dirty="0">
                <a:latin typeface="Times New Roman" panose="02020603050405020304" pitchFamily="18" charset="0"/>
                <a:cs typeface="Times New Roman" panose="02020603050405020304" pitchFamily="18" charset="0"/>
              </a:rPr>
              <a:t>;</a:t>
            </a:r>
          </a:p>
          <a:p>
            <a:pPr algn="just">
              <a:spcBef>
                <a:spcPts val="600"/>
              </a:spcBef>
              <a:spcAft>
                <a:spcPts val="600"/>
              </a:spcAft>
              <a:buFont typeface="Wingdings" pitchFamily="2" charset="2"/>
              <a:buChar char="ü"/>
            </a:pPr>
            <a:r>
              <a:rPr lang="it-IT" sz="1900" dirty="0">
                <a:latin typeface="Times New Roman" panose="02020603050405020304" pitchFamily="18" charset="0"/>
                <a:cs typeface="Times New Roman" panose="02020603050405020304" pitchFamily="18" charset="0"/>
              </a:rPr>
              <a:t>è stato ridisegnato il </a:t>
            </a:r>
            <a:r>
              <a:rPr lang="it-IT" sz="1900" b="1" dirty="0">
                <a:latin typeface="Times New Roman" panose="02020603050405020304" pitchFamily="18" charset="0"/>
                <a:cs typeface="Times New Roman" panose="02020603050405020304" pitchFamily="18" charset="0"/>
              </a:rPr>
              <a:t>regime transitorio</a:t>
            </a:r>
            <a:r>
              <a:rPr lang="it-IT" sz="1900" dirty="0">
                <a:latin typeface="Times New Roman" panose="02020603050405020304" pitchFamily="18" charset="0"/>
                <a:cs typeface="Times New Roman" panose="02020603050405020304" pitchFamily="18" charset="0"/>
              </a:rPr>
              <a:t>;</a:t>
            </a:r>
          </a:p>
          <a:p>
            <a:pPr algn="just">
              <a:spcBef>
                <a:spcPts val="600"/>
              </a:spcBef>
              <a:spcAft>
                <a:spcPts val="600"/>
              </a:spcAft>
              <a:buFont typeface="Wingdings" pitchFamily="2" charset="2"/>
              <a:buChar char="ü"/>
            </a:pPr>
            <a:r>
              <a:rPr lang="it-IT" sz="1900" dirty="0">
                <a:latin typeface="Times New Roman" panose="02020603050405020304" pitchFamily="18" charset="0"/>
                <a:cs typeface="Times New Roman" panose="02020603050405020304" pitchFamily="18" charset="0"/>
              </a:rPr>
              <a:t>è stata prevista </a:t>
            </a:r>
            <a:r>
              <a:rPr lang="it-IT" sz="1900" b="1" dirty="0">
                <a:latin typeface="Times New Roman" panose="02020603050405020304" pitchFamily="18" charset="0"/>
                <a:cs typeface="Times New Roman" panose="02020603050405020304" pitchFamily="18" charset="0"/>
              </a:rPr>
              <a:t>l’eliminazione</a:t>
            </a:r>
            <a:r>
              <a:rPr lang="it-IT" sz="1900" dirty="0">
                <a:latin typeface="Times New Roman" panose="02020603050405020304" pitchFamily="18" charset="0"/>
                <a:cs typeface="Times New Roman" panose="02020603050405020304" pitchFamily="18" charset="0"/>
              </a:rPr>
              <a:t> del </a:t>
            </a:r>
            <a:r>
              <a:rPr lang="it-IT" sz="1900" b="1" dirty="0">
                <a:latin typeface="Times New Roman" panose="02020603050405020304" pitchFamily="18" charset="0"/>
                <a:cs typeface="Times New Roman" panose="02020603050405020304" pitchFamily="18" charset="0"/>
              </a:rPr>
              <a:t>divieto di cumulo con il credito d'imposta ricerca e sviluppo.</a:t>
            </a: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lc="http://schemas.openxmlformats.org/drawingml/2006/lockedCanvas" xmlns:mo="http://schemas.microsoft.com/office/mac/office/2008/main" xmlns:mv="urn:schemas-microsoft-com:mac:vml" xmlns="" xmlns:o="urn:schemas-microsoft-com:office:office" xmlns:v="urn:schemas-microsoft-com:vml" xmlns:w10="urn:schemas-microsoft-com:office:word" xmlns:w="http://schemas.openxmlformats.org/wordprocessingml/2006/main" xmlns:a14="http://schemas.microsoft.com/office/drawing/2010/main" xmlns:ve="http://schemas.openxmlformats.org/markup-compatibility/2006"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2184975"/>
            <a:ext cx="315358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La «super deduzione»: le principali novità </a:t>
            </a:r>
          </a:p>
        </p:txBody>
      </p:sp>
      <p:sp>
        <p:nvSpPr>
          <p:cNvPr id="11" name="CasellaDiTesto 10">
            <a:extLst>
              <a:ext uri="{FF2B5EF4-FFF2-40B4-BE49-F238E27FC236}">
                <a16:creationId xmlns:a16="http://schemas.microsoft.com/office/drawing/2014/main" id="{7653B06A-5B68-414D-BAFE-3933120D3F28}"/>
              </a:ext>
            </a:extLst>
          </p:cNvPr>
          <p:cNvSpPr txBox="1"/>
          <p:nvPr/>
        </p:nvSpPr>
        <p:spPr>
          <a:xfrm>
            <a:off x="4399742" y="4510001"/>
            <a:ext cx="7121154" cy="1323439"/>
          </a:xfrm>
          <a:prstGeom prst="rect">
            <a:avLst/>
          </a:prstGeom>
          <a:noFill/>
          <a:ln>
            <a:solidFill>
              <a:srgbClr val="FF0000"/>
            </a:solidFill>
          </a:ln>
        </p:spPr>
        <p:txBody>
          <a:bodyPr wrap="square" rtlCol="0">
            <a:spAutoFit/>
          </a:bodyPr>
          <a:lstStyle/>
          <a:p>
            <a:pPr algn="just"/>
            <a:r>
              <a:rPr lang="it-IT" sz="2000" dirty="0">
                <a:latin typeface="Times New Roman" panose="02020603050405020304" pitchFamily="18" charset="0"/>
                <a:cs typeface="Times New Roman" panose="02020603050405020304" pitchFamily="18" charset="0"/>
              </a:rPr>
              <a:t>Le nuove disposizioni si applicano alle opzioni esercitate dal </a:t>
            </a:r>
            <a:r>
              <a:rPr lang="it-IT" sz="2000" b="1" dirty="0">
                <a:latin typeface="Times New Roman" panose="02020603050405020304" pitchFamily="18" charset="0"/>
                <a:cs typeface="Times New Roman" panose="02020603050405020304" pitchFamily="18" charset="0"/>
              </a:rPr>
              <a:t>periodo d'imposta 2021</a:t>
            </a:r>
            <a:r>
              <a:rPr lang="it-IT" sz="2000" dirty="0">
                <a:latin typeface="Times New Roman" panose="02020603050405020304" pitchFamily="18" charset="0"/>
                <a:cs typeface="Times New Roman" panose="02020603050405020304" pitchFamily="18" charset="0"/>
              </a:rPr>
              <a:t>, mentre le disposizioni attuative dell’agevolazione saranno definite con provvedimento dell'Agenzia delle Entrate (art. 6, comma 7, del D.L. n. 146 del 2021</a:t>
            </a:r>
            <a:r>
              <a:rPr lang="it-IT" sz="2000" dirty="0">
                <a:solidFill>
                  <a:srgbClr val="000000"/>
                </a:solidFill>
                <a:latin typeface="Roboto Slab"/>
              </a:rPr>
              <a:t>).</a:t>
            </a:r>
          </a:p>
        </p:txBody>
      </p:sp>
      <p:sp>
        <p:nvSpPr>
          <p:cNvPr id="12" name="Freccia destra 11">
            <a:extLst>
              <a:ext uri="{FF2B5EF4-FFF2-40B4-BE49-F238E27FC236}">
                <a16:creationId xmlns:a16="http://schemas.microsoft.com/office/drawing/2014/main" id="{77D9ACCE-C752-B747-9CDA-8A5C8713AFF2}"/>
              </a:ext>
            </a:extLst>
          </p:cNvPr>
          <p:cNvSpPr/>
          <p:nvPr/>
        </p:nvSpPr>
        <p:spPr>
          <a:xfrm>
            <a:off x="3531383" y="4771582"/>
            <a:ext cx="868359" cy="55405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65144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531383" y="866026"/>
            <a:ext cx="8200185" cy="2660946"/>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spcBef>
                <a:spcPts val="600"/>
              </a:spcBef>
              <a:spcAft>
                <a:spcPts val="600"/>
              </a:spcAft>
            </a:pPr>
            <a:r>
              <a:rPr lang="it-IT" sz="1900" dirty="0">
                <a:latin typeface="Times New Roman" panose="02020603050405020304" pitchFamily="18" charset="0"/>
                <a:cs typeface="Times New Roman" panose="02020603050405020304" pitchFamily="18" charset="0"/>
              </a:rPr>
              <a:t>In linea di </a:t>
            </a:r>
            <a:r>
              <a:rPr lang="it-IT" sz="1900" b="1" dirty="0">
                <a:latin typeface="Times New Roman" panose="02020603050405020304" pitchFamily="18" charset="0"/>
                <a:cs typeface="Times New Roman" panose="02020603050405020304" pitchFamily="18" charset="0"/>
              </a:rPr>
              <a:t>continuità</a:t>
            </a:r>
            <a:r>
              <a:rPr lang="it-IT" sz="1900" dirty="0">
                <a:latin typeface="Times New Roman" panose="02020603050405020304" pitchFamily="18" charset="0"/>
                <a:cs typeface="Times New Roman" panose="02020603050405020304" pitchFamily="18" charset="0"/>
              </a:rPr>
              <a:t> con il precedente istituto del </a:t>
            </a:r>
            <a:r>
              <a:rPr lang="it-IT" sz="1900" i="1" dirty="0" err="1">
                <a:latin typeface="Times New Roman" panose="02020603050405020304" pitchFamily="18" charset="0"/>
                <a:cs typeface="Times New Roman" panose="02020603050405020304" pitchFamily="18" charset="0"/>
              </a:rPr>
              <a:t>Patent</a:t>
            </a:r>
            <a:r>
              <a:rPr lang="it-IT" sz="1900" i="1" dirty="0">
                <a:latin typeface="Times New Roman" panose="02020603050405020304" pitchFamily="18" charset="0"/>
                <a:cs typeface="Times New Roman" panose="02020603050405020304" pitchFamily="18" charset="0"/>
              </a:rPr>
              <a:t> box</a:t>
            </a:r>
            <a:r>
              <a:rPr lang="it-IT" sz="1900" dirty="0">
                <a:latin typeface="Times New Roman" panose="02020603050405020304" pitchFamily="18" charset="0"/>
                <a:cs typeface="Times New Roman" panose="02020603050405020304" pitchFamily="18" charset="0"/>
              </a:rPr>
              <a:t>, possono fruire della nuova agevolazione i </a:t>
            </a:r>
            <a:r>
              <a:rPr lang="it-IT" sz="1900" b="1" dirty="0">
                <a:latin typeface="Times New Roman" panose="02020603050405020304" pitchFamily="18" charset="0"/>
                <a:cs typeface="Times New Roman" panose="02020603050405020304" pitchFamily="18" charset="0"/>
              </a:rPr>
              <a:t>titolari di reddito d'impresa </a:t>
            </a:r>
            <a:r>
              <a:rPr lang="it-IT" sz="1900" dirty="0">
                <a:latin typeface="Times New Roman" panose="02020603050405020304" pitchFamily="18" charset="0"/>
                <a:cs typeface="Times New Roman" panose="02020603050405020304" pitchFamily="18" charset="0"/>
              </a:rPr>
              <a:t>(art. 6, comma 2, del D.L. n. 146 del 2021).</a:t>
            </a:r>
          </a:p>
          <a:p>
            <a:pPr algn="just">
              <a:spcBef>
                <a:spcPts val="600"/>
              </a:spcBef>
              <a:spcAft>
                <a:spcPts val="600"/>
              </a:spcAft>
            </a:pPr>
            <a:r>
              <a:rPr lang="it-IT" sz="1900" dirty="0">
                <a:latin typeface="Times New Roman" panose="02020603050405020304" pitchFamily="18" charset="0"/>
                <a:cs typeface="Times New Roman" panose="02020603050405020304" pitchFamily="18" charset="0"/>
              </a:rPr>
              <a:t>Le società e gli enti di ogni tipo, compresi i </a:t>
            </a:r>
            <a:r>
              <a:rPr lang="it-IT" sz="1900" i="1" dirty="0">
                <a:latin typeface="Times New Roman" panose="02020603050405020304" pitchFamily="18" charset="0"/>
                <a:cs typeface="Times New Roman" panose="02020603050405020304" pitchFamily="18" charset="0"/>
              </a:rPr>
              <a:t>trust</a:t>
            </a:r>
            <a:r>
              <a:rPr lang="it-IT" sz="1900" dirty="0">
                <a:latin typeface="Times New Roman" panose="02020603050405020304" pitchFamily="18" charset="0"/>
                <a:cs typeface="Times New Roman" panose="02020603050405020304" pitchFamily="18" charset="0"/>
              </a:rPr>
              <a:t>, con o senza personalità giuridica, non residenti nel territorio dello Stato possono esercitare l’opzione a condizione di essere residenti in Paesi con i quali è in vigore un </a:t>
            </a:r>
            <a:r>
              <a:rPr lang="it-IT" sz="1900" b="1" dirty="0">
                <a:latin typeface="Times New Roman" panose="02020603050405020304" pitchFamily="18" charset="0"/>
                <a:cs typeface="Times New Roman" panose="02020603050405020304" pitchFamily="18" charset="0"/>
              </a:rPr>
              <a:t>accordo per evitare la doppia imposizione</a:t>
            </a:r>
            <a:r>
              <a:rPr lang="it-IT" sz="1900" dirty="0">
                <a:latin typeface="Times New Roman" panose="02020603050405020304" pitchFamily="18" charset="0"/>
                <a:cs typeface="Times New Roman" panose="02020603050405020304" pitchFamily="18" charset="0"/>
              </a:rPr>
              <a:t> e con i quali lo </a:t>
            </a:r>
            <a:r>
              <a:rPr lang="it-IT" sz="1900" b="1" dirty="0">
                <a:latin typeface="Times New Roman" panose="02020603050405020304" pitchFamily="18" charset="0"/>
                <a:cs typeface="Times New Roman" panose="02020603050405020304" pitchFamily="18" charset="0"/>
              </a:rPr>
              <a:t>scambio di informazioni sia effettivo</a:t>
            </a:r>
            <a:r>
              <a:rPr lang="it-IT" sz="1900" dirty="0">
                <a:latin typeface="Times New Roman" panose="02020603050405020304" pitchFamily="18" charset="0"/>
                <a:cs typeface="Times New Roman" panose="02020603050405020304" pitchFamily="18" charset="0"/>
              </a:rPr>
              <a:t>.</a:t>
            </a:r>
          </a:p>
          <a:p>
            <a:pPr algn="just">
              <a:spcBef>
                <a:spcPts val="600"/>
              </a:spcBef>
              <a:spcAft>
                <a:spcPts val="600"/>
              </a:spcAft>
            </a:pPr>
            <a:endParaRPr lang="it-IT" sz="1900" dirty="0">
              <a:latin typeface="Times New Roman" panose="02020603050405020304" pitchFamily="18" charset="0"/>
              <a:cs typeface="Times New Roman" panose="02020603050405020304" pitchFamily="18" charset="0"/>
            </a:endParaRPr>
          </a:p>
          <a:p>
            <a:pPr marL="0" indent="0" algn="just">
              <a:spcBef>
                <a:spcPts val="600"/>
              </a:spcBef>
              <a:spcAft>
                <a:spcPts val="600"/>
              </a:spcAft>
              <a:buNone/>
            </a:pPr>
            <a:endParaRPr lang="it-IT" sz="19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3">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lc="http://schemas.openxmlformats.org/drawingml/2006/lockedCanvas" xmlns:mo="http://schemas.microsoft.com/office/mac/office/2008/main" xmlns:mv="urn:schemas-microsoft-com:mac:vml" xmlns="" xmlns:o="urn:schemas-microsoft-com:office:office" xmlns:v="urn:schemas-microsoft-com:vml" xmlns:w10="urn:schemas-microsoft-com:office:word" xmlns:w="http://schemas.openxmlformats.org/wordprocessingml/2006/main" xmlns:a14="http://schemas.microsoft.com/office/drawing/2010/main" xmlns:ve="http://schemas.openxmlformats.org/markup-compatibility/2006"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1938754"/>
            <a:ext cx="3153587" cy="20621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La «super deduzione»: presupposti soggettivi (1/2)</a:t>
            </a:r>
          </a:p>
        </p:txBody>
      </p:sp>
      <p:sp>
        <p:nvSpPr>
          <p:cNvPr id="3" name="Mostrina 2">
            <a:extLst>
              <a:ext uri="{FF2B5EF4-FFF2-40B4-BE49-F238E27FC236}">
                <a16:creationId xmlns:a16="http://schemas.microsoft.com/office/drawing/2014/main" id="{6D206363-0CBE-2D41-831D-40A6302147A1}"/>
              </a:ext>
            </a:extLst>
          </p:cNvPr>
          <p:cNvSpPr/>
          <p:nvPr/>
        </p:nvSpPr>
        <p:spPr>
          <a:xfrm rot="5400000">
            <a:off x="7669103" y="3393731"/>
            <a:ext cx="387996" cy="82625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3" name="CasellaDiTesto 12">
            <a:extLst>
              <a:ext uri="{FF2B5EF4-FFF2-40B4-BE49-F238E27FC236}">
                <a16:creationId xmlns:a16="http://schemas.microsoft.com/office/drawing/2014/main" id="{A6A92219-7211-F743-86C4-3E7DC170001A}"/>
              </a:ext>
            </a:extLst>
          </p:cNvPr>
          <p:cNvSpPr txBox="1"/>
          <p:nvPr/>
        </p:nvSpPr>
        <p:spPr>
          <a:xfrm>
            <a:off x="3994637" y="4158422"/>
            <a:ext cx="7736931" cy="1862048"/>
          </a:xfrm>
          <a:prstGeom prst="rect">
            <a:avLst/>
          </a:prstGeom>
          <a:noFill/>
          <a:ln>
            <a:solidFill>
              <a:srgbClr val="FF0000"/>
            </a:solidFill>
          </a:ln>
        </p:spPr>
        <p:txBody>
          <a:bodyPr wrap="square" rtlCol="0">
            <a:spAutoFit/>
          </a:bodyPr>
          <a:lstStyle/>
          <a:p>
            <a:pPr algn="just">
              <a:spcBef>
                <a:spcPts val="600"/>
              </a:spcBef>
              <a:spcAft>
                <a:spcPts val="600"/>
              </a:spcAft>
            </a:pPr>
            <a:r>
              <a:rPr lang="it-IT" sz="1900" dirty="0">
                <a:latin typeface="Times New Roman" panose="02020603050405020304" pitchFamily="18" charset="0"/>
                <a:cs typeface="Times New Roman" panose="02020603050405020304" pitchFamily="18" charset="0"/>
              </a:rPr>
              <a:t>I soggetti che esercitano l’opzione devono svolgere le a</a:t>
            </a:r>
            <a:r>
              <a:rPr lang="it-IT" sz="1900" b="1" dirty="0">
                <a:latin typeface="Times New Roman" panose="02020603050405020304" pitchFamily="18" charset="0"/>
                <a:cs typeface="Times New Roman" panose="02020603050405020304" pitchFamily="18" charset="0"/>
              </a:rPr>
              <a:t>ttività di ricerca e sviluppo finalizzate alla creazione e allo sviluppo dei beni</a:t>
            </a:r>
            <a:r>
              <a:rPr lang="it-IT" sz="1900" dirty="0">
                <a:latin typeface="Times New Roman" panose="02020603050405020304" pitchFamily="18" charset="0"/>
                <a:cs typeface="Times New Roman" panose="02020603050405020304" pitchFamily="18" charset="0"/>
              </a:rPr>
              <a:t>, anche mediante contratti di ricerca stipulati con (art. 6, comma 4, del D.L. n. 146 del 2021):</a:t>
            </a:r>
          </a:p>
          <a:p>
            <a:pPr marL="800100" lvl="1" indent="-342900" algn="just">
              <a:spcBef>
                <a:spcPts val="600"/>
              </a:spcBef>
              <a:spcAft>
                <a:spcPts val="600"/>
              </a:spcAft>
              <a:buFont typeface="Wingdings" pitchFamily="2" charset="2"/>
              <a:buChar char="ü"/>
            </a:pPr>
            <a:r>
              <a:rPr lang="it-IT" sz="1900" dirty="0">
                <a:latin typeface="Times New Roman" panose="02020603050405020304" pitchFamily="18" charset="0"/>
                <a:cs typeface="Times New Roman" panose="02020603050405020304" pitchFamily="18" charset="0"/>
              </a:rPr>
              <a:t>società diverse da quelle appartenenti al medesimo gruppo</a:t>
            </a:r>
            <a:r>
              <a:rPr lang="it-IT" sz="1500" dirty="0">
                <a:latin typeface="Times New Roman" panose="02020603050405020304" pitchFamily="18" charset="0"/>
                <a:cs typeface="Times New Roman" panose="02020603050405020304" pitchFamily="18" charset="0"/>
              </a:rPr>
              <a:t>;</a:t>
            </a:r>
          </a:p>
          <a:p>
            <a:pPr marL="800100" lvl="1" indent="-342900" algn="just">
              <a:spcBef>
                <a:spcPts val="600"/>
              </a:spcBef>
              <a:spcAft>
                <a:spcPts val="600"/>
              </a:spcAft>
              <a:buFont typeface="Wingdings" pitchFamily="2" charset="2"/>
              <a:buChar char="ü"/>
            </a:pPr>
            <a:r>
              <a:rPr lang="it-IT" sz="1900" dirty="0">
                <a:latin typeface="Times New Roman" panose="02020603050405020304" pitchFamily="18" charset="0"/>
                <a:cs typeface="Times New Roman" panose="02020603050405020304" pitchFamily="18" charset="0"/>
              </a:rPr>
              <a:t>università o enti di ricerca e organismi equiparati</a:t>
            </a:r>
            <a:endParaRPr lang="it-IT" sz="1600" dirty="0">
              <a:solidFill>
                <a:srgbClr val="000000"/>
              </a:solidFill>
              <a:latin typeface="Roboto Slab"/>
            </a:endParaRPr>
          </a:p>
        </p:txBody>
      </p:sp>
    </p:spTree>
    <p:extLst>
      <p:ext uri="{BB962C8B-B14F-4D97-AF65-F5344CB8AC3E}">
        <p14:creationId xmlns:p14="http://schemas.microsoft.com/office/powerpoint/2010/main" val="14521086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531383" y="121444"/>
            <a:ext cx="8200185" cy="6031162"/>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spcBef>
                <a:spcPts val="600"/>
              </a:spcBef>
              <a:spcAft>
                <a:spcPts val="600"/>
              </a:spcAft>
            </a:pPr>
            <a:r>
              <a:rPr lang="it-IT" sz="1800" dirty="0">
                <a:latin typeface="Times New Roman" panose="02020603050405020304" pitchFamily="18" charset="0"/>
                <a:cs typeface="Times New Roman" panose="02020603050405020304" pitchFamily="18" charset="0"/>
              </a:rPr>
              <a:t>La precedente normativa faceva riferimento alle attività di ricerca e sviluppo "</a:t>
            </a:r>
            <a:r>
              <a:rPr lang="it-IT" sz="1800" i="1" dirty="0">
                <a:latin typeface="Times New Roman" panose="02020603050405020304" pitchFamily="18" charset="0"/>
                <a:cs typeface="Times New Roman" panose="02020603050405020304" pitchFamily="18" charset="0"/>
              </a:rPr>
              <a:t>finalizzate alla produzione dei beni</a:t>
            </a:r>
            <a:r>
              <a:rPr lang="it-IT" sz="1800" dirty="0">
                <a:latin typeface="Times New Roman" panose="02020603050405020304" pitchFamily="18" charset="0"/>
                <a:cs typeface="Times New Roman" panose="02020603050405020304" pitchFamily="18" charset="0"/>
              </a:rPr>
              <a:t>" (art. 1, comma 41, della L. n. 190 del 2014) e, nello specifico, alle attività «</a:t>
            </a:r>
            <a:r>
              <a:rPr lang="it-IT" sz="1800" i="1" dirty="0">
                <a:latin typeface="Times New Roman" panose="02020603050405020304" pitchFamily="18" charset="0"/>
                <a:cs typeface="Times New Roman" panose="02020603050405020304" pitchFamily="18" charset="0"/>
              </a:rPr>
              <a:t>finalizzate allo sviluppo, al mantenimento, nonché all'accrescimento del valore dei beni</a:t>
            </a:r>
            <a:r>
              <a:rPr lang="it-IT" sz="1800" dirty="0">
                <a:latin typeface="Times New Roman" panose="02020603050405020304" pitchFamily="18" charset="0"/>
                <a:cs typeface="Times New Roman" panose="02020603050405020304" pitchFamily="18" charset="0"/>
              </a:rPr>
              <a:t>" (art. 8 del D.M. 28 dicembre 2017).</a:t>
            </a:r>
          </a:p>
          <a:p>
            <a:pPr marL="0" indent="0" algn="just">
              <a:spcBef>
                <a:spcPts val="600"/>
              </a:spcBef>
              <a:spcAft>
                <a:spcPts val="600"/>
              </a:spcAft>
              <a:buNone/>
            </a:pPr>
            <a:endParaRPr lang="it-IT" sz="1800" dirty="0">
              <a:latin typeface="Times New Roman" panose="02020603050405020304" pitchFamily="18" charset="0"/>
              <a:cs typeface="Times New Roman" panose="02020603050405020304" pitchFamily="18" charset="0"/>
            </a:endParaRPr>
          </a:p>
          <a:p>
            <a:pPr algn="just">
              <a:spcBef>
                <a:spcPts val="600"/>
              </a:spcBef>
              <a:spcAft>
                <a:spcPts val="600"/>
              </a:spcAft>
            </a:pPr>
            <a:r>
              <a:rPr lang="it-IT" sz="1800" dirty="0">
                <a:latin typeface="Times New Roman" panose="02020603050405020304" pitchFamily="18" charset="0"/>
                <a:cs typeface="Times New Roman" panose="02020603050405020304" pitchFamily="18" charset="0"/>
              </a:rPr>
              <a:t>In relazione all’individuazione delle diverse tipologie di attività di ricerca e sviluppo agevolate (e dei relativi costi di ricerca e sviluppo agevolabili), dovrà quindi </a:t>
            </a:r>
            <a:r>
              <a:rPr lang="it-IT" sz="1800" b="1" dirty="0">
                <a:latin typeface="Times New Roman" panose="02020603050405020304" pitchFamily="18" charset="0"/>
                <a:cs typeface="Times New Roman" panose="02020603050405020304" pitchFamily="18" charset="0"/>
              </a:rPr>
              <a:t>intervenire</a:t>
            </a:r>
            <a:r>
              <a:rPr lang="it-IT" sz="1800" dirty="0">
                <a:latin typeface="Times New Roman" panose="02020603050405020304" pitchFamily="18" charset="0"/>
                <a:cs typeface="Times New Roman" panose="02020603050405020304" pitchFamily="18" charset="0"/>
              </a:rPr>
              <a:t> il </a:t>
            </a:r>
            <a:r>
              <a:rPr lang="it-IT" sz="1800" b="1" dirty="0">
                <a:latin typeface="Times New Roman" panose="02020603050405020304" pitchFamily="18" charset="0"/>
                <a:cs typeface="Times New Roman" panose="02020603050405020304" pitchFamily="18" charset="0"/>
              </a:rPr>
              <a:t>provvedimento attuativo </a:t>
            </a:r>
            <a:r>
              <a:rPr lang="it-IT" sz="1800" dirty="0">
                <a:latin typeface="Times New Roman" panose="02020603050405020304" pitchFamily="18" charset="0"/>
                <a:cs typeface="Times New Roman" panose="02020603050405020304" pitchFamily="18" charset="0"/>
              </a:rPr>
              <a:t>della nuova disciplina.</a:t>
            </a:r>
          </a:p>
          <a:p>
            <a:pPr algn="just">
              <a:spcBef>
                <a:spcPts val="600"/>
              </a:spcBef>
              <a:spcAft>
                <a:spcPts val="600"/>
              </a:spcAft>
            </a:pPr>
            <a:r>
              <a:rPr lang="it-IT" sz="1800" dirty="0">
                <a:latin typeface="Times New Roman" panose="02020603050405020304" pitchFamily="18" charset="0"/>
                <a:cs typeface="Times New Roman" panose="02020603050405020304" pitchFamily="18" charset="0"/>
              </a:rPr>
              <a:t>In base alle disposizioni attuative del «vecchio» </a:t>
            </a:r>
            <a:r>
              <a:rPr lang="it-IT" sz="1800" i="1" dirty="0" err="1">
                <a:latin typeface="Times New Roman" panose="02020603050405020304" pitchFamily="18" charset="0"/>
                <a:cs typeface="Times New Roman" panose="02020603050405020304" pitchFamily="18" charset="0"/>
              </a:rPr>
              <a:t>Patent</a:t>
            </a:r>
            <a:r>
              <a:rPr lang="it-IT" sz="1800" i="1" dirty="0">
                <a:latin typeface="Times New Roman" panose="02020603050405020304" pitchFamily="18" charset="0"/>
                <a:cs typeface="Times New Roman" panose="02020603050405020304" pitchFamily="18" charset="0"/>
              </a:rPr>
              <a:t> box</a:t>
            </a:r>
            <a:r>
              <a:rPr lang="it-IT" sz="1800" dirty="0">
                <a:latin typeface="Times New Roman" panose="02020603050405020304" pitchFamily="18" charset="0"/>
                <a:cs typeface="Times New Roman" panose="02020603050405020304" pitchFamily="18" charset="0"/>
              </a:rPr>
              <a:t>, erano considerate agevolabili le seguenti attività:</a:t>
            </a:r>
          </a:p>
          <a:p>
            <a:pPr lvl="1" algn="just">
              <a:spcBef>
                <a:spcPts val="0"/>
              </a:spcBef>
              <a:spcAft>
                <a:spcPts val="0"/>
              </a:spcAft>
              <a:buFont typeface="Wingdings" pitchFamily="2" charset="2"/>
              <a:buChar char="ü"/>
            </a:pPr>
            <a:r>
              <a:rPr lang="it-IT" sz="1800" dirty="0">
                <a:latin typeface="Times New Roman" panose="02020603050405020304" pitchFamily="18" charset="0"/>
                <a:cs typeface="Times New Roman" panose="02020603050405020304" pitchFamily="18" charset="0"/>
              </a:rPr>
              <a:t>la ricerca fondamentale;</a:t>
            </a:r>
          </a:p>
          <a:p>
            <a:pPr lvl="1" algn="just">
              <a:spcBef>
                <a:spcPts val="0"/>
              </a:spcBef>
              <a:spcAft>
                <a:spcPts val="0"/>
              </a:spcAft>
              <a:buFont typeface="Wingdings" pitchFamily="2" charset="2"/>
              <a:buChar char="ü"/>
            </a:pPr>
            <a:r>
              <a:rPr lang="it-IT" sz="1800" dirty="0">
                <a:latin typeface="Times New Roman" panose="02020603050405020304" pitchFamily="18" charset="0"/>
                <a:cs typeface="Times New Roman" panose="02020603050405020304" pitchFamily="18" charset="0"/>
              </a:rPr>
              <a:t>la ricerca applicata;</a:t>
            </a:r>
          </a:p>
          <a:p>
            <a:pPr lvl="1" algn="just">
              <a:spcBef>
                <a:spcPts val="0"/>
              </a:spcBef>
              <a:spcAft>
                <a:spcPts val="0"/>
              </a:spcAft>
              <a:buFont typeface="Wingdings" pitchFamily="2" charset="2"/>
              <a:buChar char="ü"/>
            </a:pPr>
            <a:r>
              <a:rPr lang="it-IT" sz="1800" dirty="0">
                <a:latin typeface="Times New Roman" panose="02020603050405020304" pitchFamily="18" charset="0"/>
                <a:cs typeface="Times New Roman" panose="02020603050405020304" pitchFamily="18" charset="0"/>
              </a:rPr>
              <a:t>il </a:t>
            </a:r>
            <a:r>
              <a:rPr lang="it-IT" sz="1800" i="1" dirty="0">
                <a:latin typeface="Times New Roman" panose="02020603050405020304" pitchFamily="18" charset="0"/>
                <a:cs typeface="Times New Roman" panose="02020603050405020304" pitchFamily="18" charset="0"/>
              </a:rPr>
              <a:t>design</a:t>
            </a:r>
            <a:r>
              <a:rPr lang="it-IT" sz="1800" dirty="0">
                <a:latin typeface="Times New Roman" panose="02020603050405020304" pitchFamily="18" charset="0"/>
                <a:cs typeface="Times New Roman" panose="02020603050405020304" pitchFamily="18" charset="0"/>
              </a:rPr>
              <a:t>;</a:t>
            </a:r>
          </a:p>
          <a:p>
            <a:pPr lvl="1" algn="just">
              <a:spcBef>
                <a:spcPts val="0"/>
              </a:spcBef>
              <a:spcAft>
                <a:spcPts val="0"/>
              </a:spcAft>
              <a:buFont typeface="Wingdings" pitchFamily="2" charset="2"/>
              <a:buChar char="ü"/>
            </a:pPr>
            <a:r>
              <a:rPr lang="it-IT" sz="1800" dirty="0">
                <a:latin typeface="Times New Roman" panose="02020603050405020304" pitchFamily="18" charset="0"/>
                <a:cs typeface="Times New Roman" panose="02020603050405020304" pitchFamily="18" charset="0"/>
              </a:rPr>
              <a:t>l’ideazione e la realizzazione del </a:t>
            </a:r>
            <a:r>
              <a:rPr lang="it-IT" sz="1800" i="1" dirty="0">
                <a:latin typeface="Times New Roman" panose="02020603050405020304" pitchFamily="18" charset="0"/>
                <a:cs typeface="Times New Roman" panose="02020603050405020304" pitchFamily="18" charset="0"/>
              </a:rPr>
              <a:t>software</a:t>
            </a:r>
            <a:r>
              <a:rPr lang="it-IT" sz="1800" dirty="0">
                <a:latin typeface="Times New Roman" panose="02020603050405020304" pitchFamily="18" charset="0"/>
                <a:cs typeface="Times New Roman" panose="02020603050405020304" pitchFamily="18" charset="0"/>
              </a:rPr>
              <a:t> protetto da </a:t>
            </a:r>
            <a:r>
              <a:rPr lang="it-IT" sz="1800" i="1" dirty="0">
                <a:latin typeface="Times New Roman" panose="02020603050405020304" pitchFamily="18" charset="0"/>
                <a:cs typeface="Times New Roman" panose="02020603050405020304" pitchFamily="18" charset="0"/>
              </a:rPr>
              <a:t>copyright</a:t>
            </a:r>
            <a:r>
              <a:rPr lang="it-IT" sz="1800" dirty="0">
                <a:latin typeface="Times New Roman" panose="02020603050405020304" pitchFamily="18" charset="0"/>
                <a:cs typeface="Times New Roman" panose="02020603050405020304" pitchFamily="18" charset="0"/>
              </a:rPr>
              <a:t>;</a:t>
            </a:r>
          </a:p>
          <a:p>
            <a:pPr lvl="1" algn="just">
              <a:spcBef>
                <a:spcPts val="0"/>
              </a:spcBef>
              <a:spcAft>
                <a:spcPts val="0"/>
              </a:spcAft>
              <a:buFont typeface="Wingdings" pitchFamily="2" charset="2"/>
              <a:buChar char="ü"/>
            </a:pPr>
            <a:r>
              <a:rPr lang="it-IT" sz="1800" dirty="0">
                <a:latin typeface="Times New Roman" panose="02020603050405020304" pitchFamily="18" charset="0"/>
                <a:cs typeface="Times New Roman" panose="02020603050405020304" pitchFamily="18" charset="0"/>
              </a:rPr>
              <a:t>le ricerche preventive, i test, gli studi e interventi anche finalizzati all'adozione di sistemi di anticontraffazione, il deposito, l’ottenimento e il mantenimento dei relativi diritti, il rinnovo degli stessi a scadenza, la protezione di essi, anche in forma associata e in relazione alle attività di prevenzione della contraffazione e la gestione dei contenziosi e contratti relativi.</a:t>
            </a:r>
          </a:p>
          <a:p>
            <a:pPr algn="just">
              <a:spcBef>
                <a:spcPts val="600"/>
              </a:spcBef>
              <a:spcAft>
                <a:spcPts val="600"/>
              </a:spcAft>
            </a:pPr>
            <a:endParaRPr lang="it-IT" sz="19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3">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lc="http://schemas.openxmlformats.org/drawingml/2006/lockedCanvas" xmlns:mo="http://schemas.microsoft.com/office/mac/office/2008/main" xmlns:mv="urn:schemas-microsoft-com:mac:vml" xmlns="" xmlns:o="urn:schemas-microsoft-com:office:office" xmlns:v="urn:schemas-microsoft-com:vml" xmlns:w10="urn:schemas-microsoft-com:office:word" xmlns:w="http://schemas.openxmlformats.org/wordprocessingml/2006/main" xmlns:a14="http://schemas.microsoft.com/office/drawing/2010/main" xmlns:ve="http://schemas.openxmlformats.org/markup-compatibility/2006"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1938754"/>
            <a:ext cx="3153587" cy="20621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La «super deduzione»: presupposti oggettivi (2/2)</a:t>
            </a:r>
          </a:p>
        </p:txBody>
      </p:sp>
      <p:sp>
        <p:nvSpPr>
          <p:cNvPr id="3" name="Mostrina 2">
            <a:extLst>
              <a:ext uri="{FF2B5EF4-FFF2-40B4-BE49-F238E27FC236}">
                <a16:creationId xmlns:a16="http://schemas.microsoft.com/office/drawing/2014/main" id="{6D206363-0CBE-2D41-831D-40A6302147A1}"/>
              </a:ext>
            </a:extLst>
          </p:cNvPr>
          <p:cNvSpPr/>
          <p:nvPr/>
        </p:nvSpPr>
        <p:spPr>
          <a:xfrm rot="5400000">
            <a:off x="7692853" y="1130224"/>
            <a:ext cx="387996" cy="82625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42342580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496235" y="539907"/>
            <a:ext cx="8200185" cy="6031162"/>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ctr">
              <a:spcBef>
                <a:spcPts val="600"/>
              </a:spcBef>
              <a:spcAft>
                <a:spcPts val="600"/>
              </a:spcAft>
              <a:buNone/>
            </a:pPr>
            <a:endParaRPr lang="it-IT" sz="1800" b="1" dirty="0">
              <a:latin typeface="Times New Roman" panose="02020603050405020304" pitchFamily="18" charset="0"/>
              <a:cs typeface="Times New Roman" panose="02020603050405020304" pitchFamily="18" charset="0"/>
            </a:endParaRPr>
          </a:p>
          <a:p>
            <a:pPr marL="0" indent="0" algn="ctr">
              <a:spcBef>
                <a:spcPts val="600"/>
              </a:spcBef>
              <a:spcAft>
                <a:spcPts val="600"/>
              </a:spcAft>
              <a:buNone/>
            </a:pPr>
            <a:r>
              <a:rPr lang="it-IT" sz="1800" b="1" dirty="0">
                <a:latin typeface="Times New Roman" panose="02020603050405020304" pitchFamily="18" charset="0"/>
                <a:cs typeface="Times New Roman" panose="02020603050405020304" pitchFamily="18" charset="0"/>
              </a:rPr>
              <a:t>Il problema applicativo è costituito dal fatto che una norma giuridica incontra limiti definitori insuperabili laddove deve descrivere fattispecie di carattere tecnico/scientifico</a:t>
            </a:r>
            <a:r>
              <a:rPr lang="it-IT" sz="1800" dirty="0">
                <a:latin typeface="Times New Roman" panose="02020603050405020304" pitchFamily="18" charset="0"/>
                <a:cs typeface="Times New Roman" panose="02020603050405020304" pitchFamily="18" charset="0"/>
              </a:rPr>
              <a:t>.</a:t>
            </a:r>
          </a:p>
          <a:p>
            <a:pPr marL="0" indent="0" algn="ctr">
              <a:spcBef>
                <a:spcPts val="600"/>
              </a:spcBef>
              <a:spcAft>
                <a:spcPts val="600"/>
              </a:spcAft>
              <a:buNone/>
            </a:pPr>
            <a:endParaRPr lang="it-IT" sz="1800" dirty="0">
              <a:latin typeface="Times New Roman" panose="02020603050405020304" pitchFamily="18" charset="0"/>
              <a:cs typeface="Times New Roman" panose="02020603050405020304" pitchFamily="18" charset="0"/>
            </a:endParaRPr>
          </a:p>
          <a:p>
            <a:pPr marL="0" indent="0" algn="ctr">
              <a:spcBef>
                <a:spcPts val="600"/>
              </a:spcBef>
              <a:spcAft>
                <a:spcPts val="600"/>
              </a:spcAft>
              <a:buNone/>
            </a:pPr>
            <a:r>
              <a:rPr lang="it-IT" sz="1800" dirty="0">
                <a:latin typeface="Times New Roman" panose="02020603050405020304" pitchFamily="18" charset="0"/>
                <a:cs typeface="Times New Roman" panose="02020603050405020304" pitchFamily="18" charset="0"/>
              </a:rPr>
              <a:t>Esempio: Circolare 9/2/2018 MISE </a:t>
            </a:r>
          </a:p>
          <a:p>
            <a:pPr marL="0" indent="0" algn="ctr">
              <a:spcBef>
                <a:spcPts val="600"/>
              </a:spcBef>
              <a:spcAft>
                <a:spcPts val="600"/>
              </a:spcAft>
              <a:buNone/>
            </a:pPr>
            <a:r>
              <a:rPr lang="it-IT" sz="1800" dirty="0">
                <a:latin typeface="Times New Roman" panose="02020603050405020304" pitchFamily="18" charset="0"/>
                <a:cs typeface="Times New Roman" panose="02020603050405020304" pitchFamily="18" charset="0"/>
              </a:rPr>
              <a:t>Definizione di spese R&amp;S su software secondo</a:t>
            </a:r>
            <a:r>
              <a:rPr lang="it-IT" sz="1900" dirty="0">
                <a:latin typeface="Times New Roman" panose="02020603050405020304" pitchFamily="18" charset="0"/>
                <a:cs typeface="Times New Roman" panose="02020603050405020304" pitchFamily="18" charset="0"/>
              </a:rPr>
              <a:t> i canoni previsti dal c.d. Manuale di Frascati adottato in sede internazionale </a:t>
            </a:r>
          </a:p>
          <a:p>
            <a:pPr marL="0" indent="0" algn="just">
              <a:spcBef>
                <a:spcPts val="600"/>
              </a:spcBef>
              <a:spcAft>
                <a:spcPts val="600"/>
              </a:spcAft>
              <a:buNone/>
            </a:pPr>
            <a:r>
              <a:rPr lang="it-IT" sz="1900" dirty="0" err="1">
                <a:latin typeface="Times New Roman" panose="02020603050405020304" pitchFamily="18" charset="0"/>
                <a:cs typeface="Times New Roman" panose="02020603050405020304" pitchFamily="18" charset="0"/>
              </a:rPr>
              <a:t>Affinchè</a:t>
            </a:r>
            <a:r>
              <a:rPr lang="it-IT" sz="1900" dirty="0">
                <a:latin typeface="Times New Roman" panose="02020603050405020304" pitchFamily="18" charset="0"/>
                <a:cs typeface="Times New Roman" panose="02020603050405020304" pitchFamily="18" charset="0"/>
              </a:rPr>
              <a:t> «</a:t>
            </a:r>
            <a:r>
              <a:rPr lang="it-IT" sz="1900" i="1" dirty="0">
                <a:latin typeface="Times New Roman" panose="02020603050405020304" pitchFamily="18" charset="0"/>
                <a:cs typeface="Times New Roman" panose="02020603050405020304" pitchFamily="18" charset="0"/>
              </a:rPr>
              <a:t>un progetto per lo sviluppo di un software venga classificato come R&amp;S, la sua esecuzione deve dipendere da un progresso scientifico e/o tecnologico e lo scopo del progetto deve essere la risoluzione di un problema scientifico o tecnologico su base sistematic</a:t>
            </a:r>
            <a:r>
              <a:rPr lang="it-IT" sz="1900" dirty="0">
                <a:latin typeface="Times New Roman" panose="02020603050405020304" pitchFamily="18" charset="0"/>
                <a:cs typeface="Times New Roman" panose="02020603050405020304" pitchFamily="18" charset="0"/>
              </a:rPr>
              <a:t>a».</a:t>
            </a:r>
          </a:p>
          <a:p>
            <a:pPr marL="0" indent="0" algn="just">
              <a:spcBef>
                <a:spcPts val="600"/>
              </a:spcBef>
              <a:spcAft>
                <a:spcPts val="600"/>
              </a:spcAft>
              <a:buNone/>
            </a:pPr>
            <a:r>
              <a:rPr lang="it-IT" sz="1900" dirty="0">
                <a:latin typeface="Times New Roman" panose="02020603050405020304" pitchFamily="18" charset="0"/>
                <a:cs typeface="Times New Roman" panose="02020603050405020304" pitchFamily="18" charset="0"/>
              </a:rPr>
              <a:t>Inoltre «</a:t>
            </a:r>
            <a:r>
              <a:rPr lang="it-IT" sz="1900" i="1" dirty="0">
                <a:latin typeface="Times New Roman" panose="02020603050405020304" pitchFamily="18" charset="0"/>
                <a:cs typeface="Times New Roman" panose="02020603050405020304" pitchFamily="18" charset="0"/>
              </a:rPr>
              <a:t>un progetto che abbia per oggetto il potenziamento, l’arricchimento o la modifica di un programma o di un sistema esistente può essere classificato come R&amp;S se produce un avanzamento scientifico o tecnologico che si traduce in un aumento dello stock di conoscenza</a:t>
            </a:r>
            <a:r>
              <a:rPr lang="it-IT" sz="1900" dirty="0">
                <a:latin typeface="Times New Roman" panose="02020603050405020304" pitchFamily="18" charset="0"/>
                <a:cs typeface="Times New Roman" panose="02020603050405020304" pitchFamily="18" charset="0"/>
              </a:rPr>
              <a:t>.»</a:t>
            </a:r>
          </a:p>
          <a:p>
            <a:pPr marL="0" indent="0" algn="just">
              <a:spcBef>
                <a:spcPts val="600"/>
              </a:spcBef>
              <a:spcAft>
                <a:spcPts val="600"/>
              </a:spcAft>
              <a:buNone/>
            </a:pPr>
            <a:endParaRPr lang="it-IT" sz="18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3">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2184975"/>
            <a:ext cx="315358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Criticità nella individuazione dei costi R&amp;S</a:t>
            </a:r>
          </a:p>
        </p:txBody>
      </p:sp>
    </p:spTree>
    <p:extLst>
      <p:ext uri="{BB962C8B-B14F-4D97-AF65-F5344CB8AC3E}">
        <p14:creationId xmlns:p14="http://schemas.microsoft.com/office/powerpoint/2010/main" val="4131080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496235" y="539907"/>
            <a:ext cx="8200185" cy="6031162"/>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ctr">
              <a:spcBef>
                <a:spcPts val="600"/>
              </a:spcBef>
              <a:spcAft>
                <a:spcPts val="600"/>
              </a:spcAft>
              <a:buNone/>
            </a:pPr>
            <a:endParaRPr lang="it-IT" sz="1800" b="1" dirty="0">
              <a:latin typeface="Times New Roman" panose="02020603050405020304" pitchFamily="18" charset="0"/>
              <a:cs typeface="Times New Roman" panose="02020603050405020304" pitchFamily="18" charset="0"/>
            </a:endParaRPr>
          </a:p>
          <a:p>
            <a:pPr marL="0" indent="0" algn="ctr">
              <a:spcBef>
                <a:spcPts val="600"/>
              </a:spcBef>
              <a:spcAft>
                <a:spcPts val="600"/>
              </a:spcAft>
              <a:buNone/>
            </a:pPr>
            <a:r>
              <a:rPr lang="it-IT" sz="1800" b="1" dirty="0">
                <a:latin typeface="Times New Roman" panose="02020603050405020304" pitchFamily="18" charset="0"/>
                <a:cs typeface="Times New Roman" panose="02020603050405020304" pitchFamily="18" charset="0"/>
              </a:rPr>
              <a:t>Circolare n. 31 del 30 dicembre 2020</a:t>
            </a:r>
          </a:p>
          <a:p>
            <a:pPr marL="0" indent="0" algn="ctr">
              <a:spcBef>
                <a:spcPts val="600"/>
              </a:spcBef>
              <a:spcAft>
                <a:spcPts val="600"/>
              </a:spcAft>
              <a:buNone/>
            </a:pPr>
            <a:r>
              <a:rPr lang="it-IT" sz="1800" dirty="0">
                <a:latin typeface="Times New Roman" panose="02020603050405020304" pitchFamily="18" charset="0"/>
                <a:cs typeface="Times New Roman" panose="02020603050405020304" pitchFamily="18" charset="0"/>
              </a:rPr>
              <a:t>Retromarcia del fisco sugli interpelli in materia di R&amp;S</a:t>
            </a:r>
          </a:p>
          <a:p>
            <a:pPr marL="0" indent="0" algn="just">
              <a:spcBef>
                <a:spcPts val="600"/>
              </a:spcBef>
              <a:spcAft>
                <a:spcPts val="600"/>
              </a:spcAft>
              <a:buNone/>
            </a:pPr>
            <a:r>
              <a:rPr lang="it-IT" sz="1800" dirty="0">
                <a:latin typeface="Times New Roman" panose="02020603050405020304" pitchFamily="18" charset="0"/>
                <a:cs typeface="Times New Roman" panose="02020603050405020304" pitchFamily="18" charset="0"/>
              </a:rPr>
              <a:t>Al fine di una «</a:t>
            </a:r>
            <a:r>
              <a:rPr lang="it-IT" sz="1800" i="1" dirty="0">
                <a:latin typeface="Times New Roman" panose="02020603050405020304" pitchFamily="18" charset="0"/>
                <a:cs typeface="Times New Roman" panose="02020603050405020304" pitchFamily="18" charset="0"/>
              </a:rPr>
              <a:t>efficace ed economica gestione delle istanze di interpello aventi ad oggetto esclusivamente la </a:t>
            </a:r>
            <a:r>
              <a:rPr lang="it-IT" sz="1800" i="1" dirty="0" err="1">
                <a:latin typeface="Times New Roman" panose="02020603050405020304" pitchFamily="18" charset="0"/>
                <a:cs typeface="Times New Roman" panose="02020603050405020304" pitchFamily="18" charset="0"/>
              </a:rPr>
              <a:t>riconducibilita</a:t>
            </a:r>
            <a:r>
              <a:rPr lang="it-IT" sz="1800" i="1" dirty="0">
                <a:latin typeface="Times New Roman" panose="02020603050405020304" pitchFamily="18" charset="0"/>
                <a:cs typeface="Times New Roman" panose="02020603050405020304" pitchFamily="18" charset="0"/>
              </a:rPr>
              <a:t>̀ di una determinata </a:t>
            </a:r>
            <a:r>
              <a:rPr lang="it-IT" sz="1800" i="1" dirty="0" err="1">
                <a:latin typeface="Times New Roman" panose="02020603050405020304" pitchFamily="18" charset="0"/>
                <a:cs typeface="Times New Roman" panose="02020603050405020304" pitchFamily="18" charset="0"/>
              </a:rPr>
              <a:t>attivita</a:t>
            </a:r>
            <a:r>
              <a:rPr lang="it-IT" sz="1800" i="1" dirty="0">
                <a:latin typeface="Times New Roman" panose="02020603050405020304" pitchFamily="18" charset="0"/>
                <a:cs typeface="Times New Roman" panose="02020603050405020304" pitchFamily="18" charset="0"/>
              </a:rPr>
              <a:t>̀ all’ambito applicativo della disciplina agevolativa, configurando, nella sostanza, una richiesta di un parere tecnico nell’accezione sopra descritta, sono escluse dall’area di applicazione dell’interpello, in quanto l’istruttoria richiederebbe specifiche competenze tecniche non di carattere fiscal</a:t>
            </a:r>
            <a:r>
              <a:rPr lang="it-IT" sz="1800" dirty="0">
                <a:latin typeface="Times New Roman" panose="02020603050405020304" pitchFamily="18" charset="0"/>
                <a:cs typeface="Times New Roman" panose="02020603050405020304" pitchFamily="18" charset="0"/>
              </a:rPr>
              <a:t>e».</a:t>
            </a:r>
          </a:p>
          <a:p>
            <a:pPr marL="0" indent="0" algn="just">
              <a:spcBef>
                <a:spcPts val="600"/>
              </a:spcBef>
              <a:spcAft>
                <a:spcPts val="600"/>
              </a:spcAft>
              <a:buNone/>
            </a:pPr>
            <a:r>
              <a:rPr lang="it-IT" sz="1800" dirty="0">
                <a:latin typeface="Times New Roman" panose="02020603050405020304" pitchFamily="18" charset="0"/>
                <a:cs typeface="Times New Roman" panose="02020603050405020304" pitchFamily="18" charset="0"/>
              </a:rPr>
              <a:t>Viene superata l’impostazione della circolare n. 5 del 2016 nella quale  era stato previsto che a seguito della presentazione di un’istanza di interpello sarebbe stata la medesima Agenzia delle entrate ad acquisire il preliminare parere tecnico del competente Ministero.</a:t>
            </a:r>
          </a:p>
          <a:p>
            <a:pPr marL="0" indent="0" algn="just">
              <a:spcBef>
                <a:spcPts val="600"/>
              </a:spcBef>
              <a:spcAft>
                <a:spcPts val="600"/>
              </a:spcAft>
              <a:buNone/>
            </a:pPr>
            <a:r>
              <a:rPr lang="it-IT" sz="1800" dirty="0">
                <a:latin typeface="Times New Roman" panose="02020603050405020304" pitchFamily="18" charset="0"/>
                <a:cs typeface="Times New Roman" panose="02020603050405020304" pitchFamily="18" charset="0"/>
              </a:rPr>
              <a:t>Con la successiva circolare 27 aprile 2017, n. 13/E, era  stato ulteriormente puntualizzato che nei casi di incertezze riguardanti esclusivamente l’ambito oggettivo di applicazione dell’agevolazione e la </a:t>
            </a:r>
            <a:r>
              <a:rPr lang="it-IT" sz="1800" dirty="0" err="1">
                <a:latin typeface="Times New Roman" panose="02020603050405020304" pitchFamily="18" charset="0"/>
                <a:cs typeface="Times New Roman" panose="02020603050405020304" pitchFamily="18" charset="0"/>
              </a:rPr>
              <a:t>riconducibilita</a:t>
            </a:r>
            <a:r>
              <a:rPr lang="it-IT" sz="1800" dirty="0">
                <a:latin typeface="Times New Roman" panose="02020603050405020304" pitchFamily="18" charset="0"/>
                <a:cs typeface="Times New Roman" panose="02020603050405020304" pitchFamily="18" charset="0"/>
              </a:rPr>
              <a:t>̀ delle </a:t>
            </a:r>
            <a:r>
              <a:rPr lang="it-IT" sz="1800" dirty="0" err="1">
                <a:latin typeface="Times New Roman" panose="02020603050405020304" pitchFamily="18" charset="0"/>
                <a:cs typeface="Times New Roman" panose="02020603050405020304" pitchFamily="18" charset="0"/>
              </a:rPr>
              <a:t>attivita</a:t>
            </a:r>
            <a:r>
              <a:rPr lang="it-IT" sz="1800" dirty="0">
                <a:latin typeface="Times New Roman" panose="02020603050405020304" pitchFamily="18" charset="0"/>
                <a:cs typeface="Times New Roman" panose="02020603050405020304" pitchFamily="18" charset="0"/>
              </a:rPr>
              <a:t>̀ oggetto dell’istanza tra quelle eleggibili al credito d'imposta per </a:t>
            </a:r>
            <a:r>
              <a:rPr lang="it-IT" sz="1800" dirty="0" err="1">
                <a:latin typeface="Times New Roman" panose="02020603050405020304" pitchFamily="18" charset="0"/>
                <a:cs typeface="Times New Roman" panose="02020603050405020304" pitchFamily="18" charset="0"/>
              </a:rPr>
              <a:t>attivita</a:t>
            </a:r>
            <a:r>
              <a:rPr lang="it-IT" sz="1800" dirty="0">
                <a:latin typeface="Times New Roman" panose="02020603050405020304" pitchFamily="18" charset="0"/>
                <a:cs typeface="Times New Roman" panose="02020603050405020304" pitchFamily="18" charset="0"/>
              </a:rPr>
              <a:t>̀ di ricerca e sviluppo, il soggetto interessato avrebbe potuto acquisire autonomamente il parere tecnico del MISE senza dover presentare a tal fine un’istanza di interpello all’Agenzia delle entrate</a:t>
            </a: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3">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lc="http://schemas.openxmlformats.org/drawingml/2006/lockedCanvas" xmlns:mo="http://schemas.microsoft.com/office/mac/office/2008/main" xmlns:mv="urn:schemas-microsoft-com:mac:vml" xmlns="" xmlns:o="urn:schemas-microsoft-com:office:office" xmlns:v="urn:schemas-microsoft-com:vml" xmlns:w10="urn:schemas-microsoft-com:office:word" xmlns:w="http://schemas.openxmlformats.org/wordprocessingml/2006/main" xmlns:a14="http://schemas.microsoft.com/office/drawing/2010/main" xmlns:ve="http://schemas.openxmlformats.org/markup-compatibility/2006"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2184975"/>
            <a:ext cx="3153587"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Criticità nella individuazione dei costi R&amp;S </a:t>
            </a:r>
          </a:p>
        </p:txBody>
      </p:sp>
    </p:spTree>
    <p:extLst>
      <p:ext uri="{BB962C8B-B14F-4D97-AF65-F5344CB8AC3E}">
        <p14:creationId xmlns:p14="http://schemas.microsoft.com/office/powerpoint/2010/main" val="2085148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496235" y="539907"/>
            <a:ext cx="8200185" cy="6031162"/>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ctr">
              <a:spcBef>
                <a:spcPts val="600"/>
              </a:spcBef>
              <a:spcAft>
                <a:spcPts val="600"/>
              </a:spcAft>
              <a:buNone/>
            </a:pPr>
            <a:endParaRPr lang="it-IT" sz="1800" b="1" dirty="0">
              <a:latin typeface="Times New Roman" panose="02020603050405020304" pitchFamily="18" charset="0"/>
              <a:cs typeface="Times New Roman" panose="02020603050405020304" pitchFamily="18" charset="0"/>
            </a:endParaRPr>
          </a:p>
          <a:p>
            <a:pPr marL="0" indent="0" algn="ctr">
              <a:spcBef>
                <a:spcPts val="600"/>
              </a:spcBef>
              <a:spcAft>
                <a:spcPts val="600"/>
              </a:spcAft>
              <a:buNone/>
            </a:pPr>
            <a:r>
              <a:rPr lang="it-IT" sz="2000" b="1" dirty="0">
                <a:latin typeface="Times New Roman" panose="02020603050405020304" pitchFamily="18" charset="0"/>
                <a:cs typeface="Times New Roman" panose="02020603050405020304" pitchFamily="18" charset="0"/>
              </a:rPr>
              <a:t>Articolo 6 comma 10 dl n. 146/2021</a:t>
            </a:r>
          </a:p>
          <a:p>
            <a:pPr marL="0" indent="0" algn="just">
              <a:spcBef>
                <a:spcPts val="600"/>
              </a:spcBef>
              <a:spcAft>
                <a:spcPts val="600"/>
              </a:spcAft>
              <a:buNone/>
            </a:pPr>
            <a:r>
              <a:rPr lang="it-IT" sz="2000" dirty="0">
                <a:latin typeface="Times New Roman" panose="02020603050405020304" pitchFamily="18" charset="0"/>
                <a:cs typeface="Times New Roman" panose="02020603050405020304" pitchFamily="18" charset="0"/>
              </a:rPr>
              <a:t>I soggetti beneficiari dell’agevolazione possono indicare le informazioni necessarie alla determinazione della maggiorazione del 110%  in apposita documentazione predisposta secondo quanto sarà  previsto da </a:t>
            </a:r>
            <a:r>
              <a:rPr lang="it-IT" sz="2000" dirty="0" err="1">
                <a:latin typeface="Times New Roman" panose="02020603050405020304" pitchFamily="18" charset="0"/>
                <a:cs typeface="Times New Roman" panose="02020603050405020304" pitchFamily="18" charset="0"/>
              </a:rPr>
              <a:t>AdE</a:t>
            </a:r>
            <a:r>
              <a:rPr lang="it-IT" sz="2000" dirty="0">
                <a:latin typeface="Times New Roman" panose="02020603050405020304" pitchFamily="18" charset="0"/>
                <a:cs typeface="Times New Roman" panose="02020603050405020304" pitchFamily="18" charset="0"/>
              </a:rPr>
              <a:t>.</a:t>
            </a:r>
          </a:p>
          <a:p>
            <a:pPr marL="0" indent="0" algn="just">
              <a:spcBef>
                <a:spcPts val="600"/>
              </a:spcBef>
              <a:spcAft>
                <a:spcPts val="600"/>
              </a:spcAft>
              <a:buNone/>
            </a:pPr>
            <a:r>
              <a:rPr lang="it-IT" sz="2000" dirty="0">
                <a:latin typeface="Times New Roman" panose="02020603050405020304" pitchFamily="18" charset="0"/>
                <a:cs typeface="Times New Roman" panose="02020603050405020304" pitchFamily="18" charset="0"/>
              </a:rPr>
              <a:t>Va data notizia di tale documentazione nella relativa dichiarazione dei redditi.</a:t>
            </a:r>
          </a:p>
          <a:p>
            <a:pPr marL="0" indent="0" algn="just">
              <a:spcBef>
                <a:spcPts val="600"/>
              </a:spcBef>
              <a:spcAft>
                <a:spcPts val="600"/>
              </a:spcAft>
              <a:buNone/>
            </a:pPr>
            <a:r>
              <a:rPr lang="it-IT" sz="2000" dirty="0">
                <a:latin typeface="Times New Roman" panose="02020603050405020304" pitchFamily="18" charset="0"/>
                <a:cs typeface="Times New Roman" panose="02020603050405020304" pitchFamily="18" charset="0"/>
              </a:rPr>
              <a:t>In assenza della comunicazione in dichiarazione si applica la sanzione per infedele dichiarazione in caso di rettifica della maggiorazione  da parte del fisco.</a:t>
            </a:r>
          </a:p>
          <a:p>
            <a:pPr marL="0" indent="0" algn="just">
              <a:spcBef>
                <a:spcPts val="600"/>
              </a:spcBef>
              <a:spcAft>
                <a:spcPts val="600"/>
              </a:spcAft>
              <a:buNone/>
            </a:pPr>
            <a:r>
              <a:rPr lang="it-IT" sz="2000" dirty="0">
                <a:latin typeface="Times New Roman" panose="02020603050405020304" pitchFamily="18" charset="0"/>
                <a:cs typeface="Times New Roman" panose="02020603050405020304" pitchFamily="18" charset="0"/>
              </a:rPr>
              <a:t>Il comma 10 prevede la non applicazione della sanzione per infedele dichiarazione  in caso di rettifica della maggiorazione  qualora, nel corso dell'accesso, ispezione o verifica o di altra </a:t>
            </a:r>
            <a:r>
              <a:rPr lang="it-IT" sz="2000" dirty="0" err="1">
                <a:latin typeface="Times New Roman" panose="02020603050405020304" pitchFamily="18" charset="0"/>
                <a:cs typeface="Times New Roman" panose="02020603050405020304" pitchFamily="18" charset="0"/>
              </a:rPr>
              <a:t>attivita'</a:t>
            </a:r>
            <a:r>
              <a:rPr lang="it-IT" sz="2000" dirty="0">
                <a:latin typeface="Times New Roman" panose="02020603050405020304" pitchFamily="18" charset="0"/>
                <a:cs typeface="Times New Roman" panose="02020603050405020304" pitchFamily="18" charset="0"/>
              </a:rPr>
              <a:t> istruttoria, il contribuente consegni all'Amministrazione finanziaria la documentazione indicata in apposito provvedimento del Direttore dell'Agenzia delle entrate </a:t>
            </a:r>
            <a:r>
              <a:rPr lang="it-IT" sz="2000" dirty="0">
                <a:solidFill>
                  <a:srgbClr val="FF0000"/>
                </a:solidFill>
                <a:latin typeface="Times New Roman" panose="02020603050405020304" pitchFamily="18" charset="0"/>
                <a:cs typeface="Times New Roman" panose="02020603050405020304" pitchFamily="18" charset="0"/>
              </a:rPr>
              <a:t>idonea</a:t>
            </a:r>
            <a:r>
              <a:rPr lang="it-IT" sz="2000" dirty="0">
                <a:latin typeface="Times New Roman" panose="02020603050405020304" pitchFamily="18" charset="0"/>
                <a:cs typeface="Times New Roman" panose="02020603050405020304" pitchFamily="18" charset="0"/>
              </a:rPr>
              <a:t> a consentire il riscontro della corretta maggiorazione.</a:t>
            </a: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3">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2431197"/>
            <a:ext cx="3153587" cy="10772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I nuovi oneri documentali </a:t>
            </a:r>
          </a:p>
        </p:txBody>
      </p:sp>
    </p:spTree>
    <p:extLst>
      <p:ext uri="{BB962C8B-B14F-4D97-AF65-F5344CB8AC3E}">
        <p14:creationId xmlns:p14="http://schemas.microsoft.com/office/powerpoint/2010/main" val="302637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7">
            <a:extLst>
              <a:ext uri="{FF2B5EF4-FFF2-40B4-BE49-F238E27FC236}">
                <a16:creationId xmlns:a16="http://schemas.microsoft.com/office/drawing/2014/main" id="{92AAE57A-0C8E-42C6-BECA-D076FBC00A22}"/>
              </a:ext>
            </a:extLst>
          </p:cNvPr>
          <p:cNvSpPr txBox="1">
            <a:spLocks/>
          </p:cNvSpPr>
          <p:nvPr/>
        </p:nvSpPr>
        <p:spPr bwMode="auto">
          <a:xfrm>
            <a:off x="3520884" y="222069"/>
            <a:ext cx="8200185" cy="4492435"/>
          </a:xfrm>
          <a:prstGeom prst="rect">
            <a:avLst/>
          </a:prstGeom>
          <a:ln/>
          <a:extLst>
            <a:ext uri="{909E8E84-426E-40DD-AFC4-6F175D3DCCD1}">
              <a14:hiddenFill xmlns:a14="http://schemas.microsoft.com/office/drawing/2010/main">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lgn="just">
              <a:spcBef>
                <a:spcPts val="600"/>
              </a:spcBef>
              <a:spcAft>
                <a:spcPts val="600"/>
              </a:spcAft>
            </a:pPr>
            <a:r>
              <a:rPr lang="it-IT" sz="2000" dirty="0">
                <a:latin typeface="Times New Roman" panose="02020603050405020304" pitchFamily="18" charset="0"/>
                <a:cs typeface="Times New Roman" panose="02020603050405020304" pitchFamily="18" charset="0"/>
              </a:rPr>
              <a:t>Ai sensi dell’art. 6, comma 3, del D.L. n.146 del 2021, sono </a:t>
            </a:r>
            <a:r>
              <a:rPr lang="it-IT" sz="2000" b="1" dirty="0">
                <a:latin typeface="Times New Roman" panose="02020603050405020304" pitchFamily="18" charset="0"/>
                <a:cs typeface="Times New Roman" panose="02020603050405020304" pitchFamily="18" charset="0"/>
              </a:rPr>
              <a:t>agevolabili</a:t>
            </a:r>
            <a:r>
              <a:rPr lang="it-IT" sz="2000" dirty="0">
                <a:latin typeface="Times New Roman" panose="02020603050405020304" pitchFamily="18" charset="0"/>
                <a:cs typeface="Times New Roman" panose="02020603050405020304" pitchFamily="18" charset="0"/>
              </a:rPr>
              <a:t> i </a:t>
            </a:r>
            <a:r>
              <a:rPr lang="it-IT" sz="2000" b="1" dirty="0">
                <a:latin typeface="Times New Roman" panose="02020603050405020304" pitchFamily="18" charset="0"/>
                <a:cs typeface="Times New Roman" panose="02020603050405020304" pitchFamily="18" charset="0"/>
              </a:rPr>
              <a:t>costi di ricerca e sviluppo </a:t>
            </a:r>
            <a:r>
              <a:rPr lang="it-IT" sz="2000" dirty="0">
                <a:latin typeface="Times New Roman" panose="02020603050405020304" pitchFamily="18" charset="0"/>
                <a:cs typeface="Times New Roman" panose="02020603050405020304" pitchFamily="18" charset="0"/>
              </a:rPr>
              <a:t>relativi a:</a:t>
            </a:r>
          </a:p>
          <a:p>
            <a:pPr lvl="1" algn="just">
              <a:spcBef>
                <a:spcPts val="600"/>
              </a:spcBef>
              <a:spcAft>
                <a:spcPts val="600"/>
              </a:spcAft>
              <a:buFont typeface="Wingdings" pitchFamily="2" charset="2"/>
              <a:buChar char="Ø"/>
            </a:pPr>
            <a:r>
              <a:rPr lang="it-IT" b="1" i="1" dirty="0">
                <a:latin typeface="Times New Roman" panose="02020603050405020304" pitchFamily="18" charset="0"/>
                <a:cs typeface="Times New Roman" panose="02020603050405020304" pitchFamily="18" charset="0"/>
              </a:rPr>
              <a:t>software</a:t>
            </a:r>
            <a:r>
              <a:rPr lang="it-IT" dirty="0">
                <a:latin typeface="Times New Roman" panose="02020603050405020304" pitchFamily="18" charset="0"/>
                <a:cs typeface="Times New Roman" panose="02020603050405020304" pitchFamily="18" charset="0"/>
              </a:rPr>
              <a:t> protetto da </a:t>
            </a:r>
            <a:r>
              <a:rPr lang="it-IT" b="1" i="1" dirty="0">
                <a:latin typeface="Times New Roman" panose="02020603050405020304" pitchFamily="18" charset="0"/>
                <a:cs typeface="Times New Roman" panose="02020603050405020304" pitchFamily="18" charset="0"/>
              </a:rPr>
              <a:t>copyright</a:t>
            </a:r>
            <a:r>
              <a:rPr lang="it-IT" dirty="0">
                <a:latin typeface="Times New Roman" panose="02020603050405020304" pitchFamily="18" charset="0"/>
                <a:cs typeface="Times New Roman" panose="02020603050405020304" pitchFamily="18" charset="0"/>
              </a:rPr>
              <a:t>;</a:t>
            </a:r>
          </a:p>
          <a:p>
            <a:pPr lvl="1" algn="just">
              <a:spcBef>
                <a:spcPts val="600"/>
              </a:spcBef>
              <a:spcAft>
                <a:spcPts val="600"/>
              </a:spcAft>
              <a:buFont typeface="Wingdings" pitchFamily="2" charset="2"/>
              <a:buChar char="Ø"/>
            </a:pPr>
            <a:r>
              <a:rPr lang="it-IT" b="1" dirty="0">
                <a:latin typeface="Times New Roman" panose="02020603050405020304" pitchFamily="18" charset="0"/>
                <a:cs typeface="Times New Roman" panose="02020603050405020304" pitchFamily="18" charset="0"/>
              </a:rPr>
              <a:t>brevetti industriali</a:t>
            </a:r>
            <a:r>
              <a:rPr lang="it-IT" dirty="0">
                <a:latin typeface="Times New Roman" panose="02020603050405020304" pitchFamily="18" charset="0"/>
                <a:cs typeface="Times New Roman" panose="02020603050405020304" pitchFamily="18" charset="0"/>
              </a:rPr>
              <a:t>;</a:t>
            </a:r>
          </a:p>
          <a:p>
            <a:pPr lvl="1" algn="just">
              <a:spcBef>
                <a:spcPts val="600"/>
              </a:spcBef>
              <a:spcAft>
                <a:spcPts val="600"/>
              </a:spcAft>
              <a:buFont typeface="Wingdings" pitchFamily="2" charset="2"/>
              <a:buChar char="Ø"/>
            </a:pPr>
            <a:r>
              <a:rPr lang="it-IT" b="1" dirty="0">
                <a:latin typeface="Times New Roman" panose="02020603050405020304" pitchFamily="18" charset="0"/>
                <a:cs typeface="Times New Roman" panose="02020603050405020304" pitchFamily="18" charset="0"/>
              </a:rPr>
              <a:t>disegni e modelli</a:t>
            </a:r>
            <a:r>
              <a:rPr lang="it-IT" dirty="0">
                <a:latin typeface="Times New Roman" panose="02020603050405020304" pitchFamily="18" charset="0"/>
                <a:cs typeface="Times New Roman" panose="02020603050405020304" pitchFamily="18" charset="0"/>
              </a:rPr>
              <a:t>.</a:t>
            </a:r>
          </a:p>
          <a:p>
            <a:pPr algn="just">
              <a:spcBef>
                <a:spcPts val="600"/>
              </a:spcBef>
              <a:spcAft>
                <a:spcPts val="600"/>
              </a:spcAft>
            </a:pPr>
            <a:r>
              <a:rPr lang="it-IT" sz="2000" dirty="0">
                <a:latin typeface="Times New Roman" panose="02020603050405020304" pitchFamily="18" charset="0"/>
                <a:cs typeface="Times New Roman" panose="02020603050405020304" pitchFamily="18" charset="0"/>
              </a:rPr>
              <a:t>Nella versione originaria erano agevolabili anche </a:t>
            </a:r>
            <a:r>
              <a:rPr lang="it-IT" sz="2000" dirty="0">
                <a:latin typeface="Times New Roman" panose="02020603050405020304" pitchFamily="18" charset="0"/>
                <a:cs typeface="Times New Roman" panose="02020603050405020304" pitchFamily="18" charset="0"/>
                <a:sym typeface="Wingdings" pitchFamily="2" charset="2"/>
              </a:rPr>
              <a:t> </a:t>
            </a:r>
            <a:r>
              <a:rPr lang="it-IT" sz="2000" b="1" dirty="0">
                <a:latin typeface="Times New Roman" panose="02020603050405020304" pitchFamily="18" charset="0"/>
                <a:cs typeface="Times New Roman" panose="02020603050405020304" pitchFamily="18" charset="0"/>
              </a:rPr>
              <a:t>i marchi d’impresa </a:t>
            </a:r>
            <a:r>
              <a:rPr lang="it-IT" sz="2000" dirty="0">
                <a:latin typeface="Times New Roman" panose="02020603050405020304" pitchFamily="18" charset="0"/>
                <a:cs typeface="Times New Roman" panose="02020603050405020304" pitchFamily="18" charset="0"/>
              </a:rPr>
              <a:t>(già esclusi dalla disciplina del </a:t>
            </a:r>
            <a:r>
              <a:rPr lang="it-IT" sz="2000" dirty="0" err="1">
                <a:latin typeface="Times New Roman" panose="02020603050405020304" pitchFamily="18" charset="0"/>
                <a:cs typeface="Times New Roman" panose="02020603050405020304" pitchFamily="18" charset="0"/>
              </a:rPr>
              <a:t>Patent</a:t>
            </a:r>
            <a:r>
              <a:rPr lang="it-IT" sz="2000" dirty="0">
                <a:latin typeface="Times New Roman" panose="02020603050405020304" pitchFamily="18" charset="0"/>
                <a:cs typeface="Times New Roman" panose="02020603050405020304" pitchFamily="18" charset="0"/>
              </a:rPr>
              <a:t> box), i </a:t>
            </a:r>
            <a:r>
              <a:rPr lang="it-IT" sz="2000" b="1" dirty="0">
                <a:latin typeface="Times New Roman" panose="02020603050405020304" pitchFamily="18" charset="0"/>
                <a:cs typeface="Times New Roman" panose="02020603050405020304" pitchFamily="18" charset="0"/>
              </a:rPr>
              <a:t>processi</a:t>
            </a:r>
            <a:r>
              <a:rPr lang="it-IT" sz="2000" dirty="0">
                <a:latin typeface="Times New Roman" panose="02020603050405020304" pitchFamily="18" charset="0"/>
                <a:cs typeface="Times New Roman" panose="02020603050405020304" pitchFamily="18" charset="0"/>
              </a:rPr>
              <a:t>, le </a:t>
            </a:r>
            <a:r>
              <a:rPr lang="it-IT" sz="2000" b="1" dirty="0">
                <a:latin typeface="Times New Roman" panose="02020603050405020304" pitchFamily="18" charset="0"/>
                <a:cs typeface="Times New Roman" panose="02020603050405020304" pitchFamily="18" charset="0"/>
              </a:rPr>
              <a:t>formule</a:t>
            </a:r>
            <a:r>
              <a:rPr lang="it-IT" sz="2000" dirty="0">
                <a:latin typeface="Times New Roman" panose="02020603050405020304" pitchFamily="18" charset="0"/>
                <a:cs typeface="Times New Roman" panose="02020603050405020304" pitchFamily="18" charset="0"/>
              </a:rPr>
              <a:t> e le </a:t>
            </a:r>
            <a:r>
              <a:rPr lang="it-IT" sz="2000" b="1" dirty="0">
                <a:latin typeface="Times New Roman" panose="02020603050405020304" pitchFamily="18" charset="0"/>
                <a:cs typeface="Times New Roman" panose="02020603050405020304" pitchFamily="18" charset="0"/>
              </a:rPr>
              <a:t>informazioni </a:t>
            </a:r>
            <a:r>
              <a:rPr lang="it-IT" sz="2000" dirty="0">
                <a:latin typeface="Times New Roman" panose="02020603050405020304" pitchFamily="18" charset="0"/>
                <a:cs typeface="Times New Roman" panose="02020603050405020304" pitchFamily="18" charset="0"/>
              </a:rPr>
              <a:t>relativi ad esperienze acquisite nel campo </a:t>
            </a:r>
            <a:r>
              <a:rPr lang="it-IT" sz="2000" b="1" dirty="0">
                <a:latin typeface="Times New Roman" panose="02020603050405020304" pitchFamily="18" charset="0"/>
                <a:cs typeface="Times New Roman" panose="02020603050405020304" pitchFamily="18" charset="0"/>
              </a:rPr>
              <a:t>industriale, commerciale o scientifico giuridicamente tutelabili</a:t>
            </a:r>
            <a:r>
              <a:rPr lang="it-IT" sz="2000" dirty="0">
                <a:latin typeface="Times New Roman" panose="02020603050405020304" pitchFamily="18" charset="0"/>
                <a:cs typeface="Times New Roman" panose="02020603050405020304" pitchFamily="18" charset="0"/>
              </a:rPr>
              <a:t>.</a:t>
            </a:r>
          </a:p>
          <a:p>
            <a:pPr algn="just">
              <a:spcBef>
                <a:spcPts val="600"/>
              </a:spcBef>
              <a:spcAft>
                <a:spcPts val="600"/>
              </a:spcAft>
            </a:pPr>
            <a:r>
              <a:rPr lang="it-IT" sz="2000" dirty="0">
                <a:solidFill>
                  <a:srgbClr val="FF0000"/>
                </a:solidFill>
                <a:latin typeface="Times New Roman" panose="02020603050405020304" pitchFamily="18" charset="0"/>
                <a:cs typeface="Times New Roman" panose="02020603050405020304" pitchFamily="18" charset="0"/>
              </a:rPr>
              <a:t>Tali beni sono stati eliminati dall’ambito applicativo dell'agevolazione dall’art. 1, comma, 10 della Legge di bilancio 2022.</a:t>
            </a:r>
          </a:p>
          <a:p>
            <a:pPr marL="0" indent="0" algn="just">
              <a:spcBef>
                <a:spcPts val="600"/>
              </a:spcBef>
              <a:spcAft>
                <a:spcPts val="600"/>
              </a:spcAft>
              <a:buNone/>
            </a:pPr>
            <a:br>
              <a:rPr lang="it-IT" sz="1800" dirty="0">
                <a:latin typeface="Times New Roman" panose="02020603050405020304" pitchFamily="18" charset="0"/>
                <a:cs typeface="Times New Roman" panose="02020603050405020304" pitchFamily="18" charset="0"/>
              </a:rPr>
            </a:br>
            <a:endParaRPr lang="it-IT" sz="1800" dirty="0">
              <a:latin typeface="Times New Roman" panose="02020603050405020304" pitchFamily="18" charset="0"/>
              <a:cs typeface="Times New Roman" panose="02020603050405020304" pitchFamily="18" charset="0"/>
            </a:endParaRPr>
          </a:p>
          <a:p>
            <a:pPr algn="just">
              <a:spcBef>
                <a:spcPts val="600"/>
              </a:spcBef>
              <a:spcAft>
                <a:spcPts val="600"/>
              </a:spcAft>
            </a:pPr>
            <a:endParaRPr lang="it-IT" sz="18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1AD18A1C-00B5-124E-B16D-225B0CC44FCB}"/>
              </a:ext>
            </a:extLst>
          </p:cNvPr>
          <p:cNvSpPr txBox="1"/>
          <p:nvPr/>
        </p:nvSpPr>
        <p:spPr>
          <a:xfrm>
            <a:off x="133307" y="2677415"/>
            <a:ext cx="3153587" cy="584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a:endParaRPr lang="it-IT" sz="3200" b="1"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C5C02354-C8D6-A044-9A8B-B48B4C64CA2F}"/>
              </a:ext>
            </a:extLst>
          </p:cNvPr>
          <p:cNvPicPr>
            <a:picLocks noChangeAspect="1"/>
          </p:cNvPicPr>
          <p:nvPr/>
        </p:nvPicPr>
        <p:blipFill rotWithShape="1">
          <a:blip r:embed="rId2">
            <a:extLst>
              <a:ext uri="{28A0092B-C50C-407E-A947-70E740481C1C}">
                <a14:useLocalDpi xmlns:a14="http://schemas.microsoft.com/office/drawing/2010/main" val="0"/>
              </a:ext>
            </a:extLst>
          </a:blip>
          <a:srcRect l="17813" t="35177" r="17083" b="48247"/>
          <a:stretch/>
        </p:blipFill>
        <p:spPr bwMode="auto">
          <a:xfrm>
            <a:off x="-454614" y="98268"/>
            <a:ext cx="2160000" cy="601302"/>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lc="http://schemas.openxmlformats.org/drawingml/2006/lockedCanvas"/>
            </a:ext>
          </a:extLst>
        </p:spPr>
      </p:pic>
      <p:sp>
        <p:nvSpPr>
          <p:cNvPr id="9" name="CasellaDiTesto 8">
            <a:extLst>
              <a:ext uri="{FF2B5EF4-FFF2-40B4-BE49-F238E27FC236}">
                <a16:creationId xmlns:a16="http://schemas.microsoft.com/office/drawing/2014/main" id="{2244BE6F-354E-FD40-B596-9C66226C8FAE}"/>
              </a:ext>
            </a:extLst>
          </p:cNvPr>
          <p:cNvSpPr txBox="1"/>
          <p:nvPr/>
        </p:nvSpPr>
        <p:spPr>
          <a:xfrm>
            <a:off x="133307" y="1938753"/>
            <a:ext cx="3153587" cy="20621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it-IT" sz="3200" b="1" dirty="0">
                <a:latin typeface="Times New Roman" panose="02020603050405020304" pitchFamily="18" charset="0"/>
                <a:cs typeface="Times New Roman" panose="02020603050405020304" pitchFamily="18" charset="0"/>
              </a:rPr>
              <a:t>La «super deduzione»: beni immateriali agevolabili</a:t>
            </a:r>
          </a:p>
        </p:txBody>
      </p:sp>
      <p:sp>
        <p:nvSpPr>
          <p:cNvPr id="10" name="CasellaDiTesto 9">
            <a:extLst>
              <a:ext uri="{FF2B5EF4-FFF2-40B4-BE49-F238E27FC236}">
                <a16:creationId xmlns:a16="http://schemas.microsoft.com/office/drawing/2014/main" id="{093E6A44-E132-3645-8BF7-5929C5EB5E01}"/>
              </a:ext>
            </a:extLst>
          </p:cNvPr>
          <p:cNvSpPr txBox="1"/>
          <p:nvPr/>
        </p:nvSpPr>
        <p:spPr>
          <a:xfrm>
            <a:off x="4599915" y="5024997"/>
            <a:ext cx="7121154" cy="1323439"/>
          </a:xfrm>
          <a:prstGeom prst="rect">
            <a:avLst/>
          </a:prstGeom>
          <a:noFill/>
          <a:ln>
            <a:solidFill>
              <a:srgbClr val="FF0000"/>
            </a:solidFill>
          </a:ln>
        </p:spPr>
        <p:txBody>
          <a:bodyPr wrap="square" rtlCol="0">
            <a:spAutoFit/>
          </a:bodyPr>
          <a:lstStyle/>
          <a:p>
            <a:pPr algn="just"/>
            <a:r>
              <a:rPr lang="it-IT" sz="2000" dirty="0">
                <a:solidFill>
                  <a:srgbClr val="000000"/>
                </a:solidFill>
                <a:latin typeface="Times New Roman" panose="02020603050405020304" pitchFamily="18" charset="0"/>
                <a:cs typeface="Times New Roman" panose="02020603050405020304" pitchFamily="18" charset="0"/>
              </a:rPr>
              <a:t>Tali beni possono essere utilizzati, dai soggetti titolari di reddito d'impresa, direttamente o indirettamente nello svolgimento della propria attività d’impresa (art. 6, comma 3, del D.L. n. 146 del 2021).</a:t>
            </a:r>
          </a:p>
        </p:txBody>
      </p:sp>
      <p:sp>
        <p:nvSpPr>
          <p:cNvPr id="11" name="Freccia destra 10">
            <a:extLst>
              <a:ext uri="{FF2B5EF4-FFF2-40B4-BE49-F238E27FC236}">
                <a16:creationId xmlns:a16="http://schemas.microsoft.com/office/drawing/2014/main" id="{22DA9CFA-0A40-C64B-BEF5-FDD3EE16EB93}"/>
              </a:ext>
            </a:extLst>
          </p:cNvPr>
          <p:cNvSpPr/>
          <p:nvPr/>
        </p:nvSpPr>
        <p:spPr>
          <a:xfrm>
            <a:off x="3627762" y="5163468"/>
            <a:ext cx="868359" cy="55405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193969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Cornice">
  <a:themeElements>
    <a:clrScheme name="Blu cal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5117</TotalTime>
  <Words>2483</Words>
  <Application>Microsoft Macintosh PowerPoint</Application>
  <PresentationFormat>Widescreen</PresentationFormat>
  <Paragraphs>112</Paragraphs>
  <Slides>15</Slides>
  <Notes>5</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15</vt:i4>
      </vt:variant>
    </vt:vector>
  </HeadingPairs>
  <TitlesOfParts>
    <vt:vector size="24" baseType="lpstr">
      <vt:lpstr>Arial</vt:lpstr>
      <vt:lpstr>Calibri</vt:lpstr>
      <vt:lpstr>Corbel</vt:lpstr>
      <vt:lpstr>Courier New</vt:lpstr>
      <vt:lpstr>Roboto Slab</vt:lpstr>
      <vt:lpstr>Times New Roman</vt:lpstr>
      <vt:lpstr>Wingdings</vt:lpstr>
      <vt:lpstr>Wingdings 2</vt:lpstr>
      <vt:lpstr>Cornice</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credito d’imposta per investimenti in beni strumentali nella Legge di bilancio 2021</dc:title>
  <dc:creator>Michele De Nicola</dc:creator>
  <cp:lastModifiedBy>Michele De Nicola</cp:lastModifiedBy>
  <cp:revision>344</cp:revision>
  <cp:lastPrinted>2022-01-09T11:26:10Z</cp:lastPrinted>
  <dcterms:created xsi:type="dcterms:W3CDTF">2020-12-10T09:46:32Z</dcterms:created>
  <dcterms:modified xsi:type="dcterms:W3CDTF">2022-01-31T14:42:31Z</dcterms:modified>
</cp:coreProperties>
</file>