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304" r:id="rId2"/>
    <p:sldId id="257" r:id="rId3"/>
    <p:sldId id="258" r:id="rId4"/>
    <p:sldId id="259" r:id="rId5"/>
    <p:sldId id="305" r:id="rId6"/>
    <p:sldId id="260" r:id="rId7"/>
    <p:sldId id="261" r:id="rId8"/>
    <p:sldId id="262" r:id="rId9"/>
    <p:sldId id="263" r:id="rId10"/>
    <p:sldId id="264" r:id="rId11"/>
    <p:sldId id="266" r:id="rId12"/>
    <p:sldId id="306" r:id="rId13"/>
    <p:sldId id="267" r:id="rId14"/>
    <p:sldId id="265" r:id="rId15"/>
    <p:sldId id="307" r:id="rId16"/>
    <p:sldId id="268" r:id="rId17"/>
    <p:sldId id="269" r:id="rId18"/>
    <p:sldId id="270" r:id="rId19"/>
    <p:sldId id="308" r:id="rId20"/>
    <p:sldId id="309" r:id="rId21"/>
    <p:sldId id="310" r:id="rId22"/>
    <p:sldId id="311" r:id="rId23"/>
    <p:sldId id="312" r:id="rId24"/>
    <p:sldId id="313" r:id="rId25"/>
    <p:sldId id="314" r:id="rId26"/>
    <p:sldId id="315" r:id="rId27"/>
    <p:sldId id="316" r:id="rId28"/>
    <p:sldId id="317" r:id="rId29"/>
    <p:sldId id="318" r:id="rId30"/>
  </p:sldIdLst>
  <p:sldSz cx="9144000" cy="6858000" type="screen4x3"/>
  <p:notesSz cx="9926638" cy="6797675"/>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8" d="100"/>
          <a:sy n="98" d="100"/>
        </p:scale>
        <p:origin x="276" y="90"/>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1543" cy="341458"/>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5623372" y="0"/>
            <a:ext cx="4301543" cy="341458"/>
          </a:xfrm>
          <a:prstGeom prst="rect">
            <a:avLst/>
          </a:prstGeom>
        </p:spPr>
        <p:txBody>
          <a:bodyPr vert="horz" lIns="91440" tIns="45720" rIns="91440" bIns="45720" rtlCol="0"/>
          <a:lstStyle>
            <a:lvl1pPr algn="r">
              <a:defRPr sz="1200"/>
            </a:lvl1pPr>
          </a:lstStyle>
          <a:p>
            <a:fld id="{FB563F9B-7EEB-49AF-A3B6-C6EB6C9CBCB8}" type="datetimeFigureOut">
              <a:rPr lang="it-IT" smtClean="0"/>
              <a:t>08/11/2018</a:t>
            </a:fld>
            <a:endParaRPr lang="it-IT"/>
          </a:p>
        </p:txBody>
      </p:sp>
      <p:sp>
        <p:nvSpPr>
          <p:cNvPr id="4" name="Slide Image Placeholder 3"/>
          <p:cNvSpPr>
            <a:spLocks noGrp="1" noRot="1" noChangeAspect="1"/>
          </p:cNvSpPr>
          <p:nvPr>
            <p:ph type="sldImg" idx="2"/>
          </p:nvPr>
        </p:nvSpPr>
        <p:spPr>
          <a:xfrm>
            <a:off x="3433763" y="849313"/>
            <a:ext cx="3059112" cy="2293937"/>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992664" y="3271382"/>
            <a:ext cx="7941310" cy="267658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6" name="Footer Placeholder 5"/>
          <p:cNvSpPr>
            <a:spLocks noGrp="1"/>
          </p:cNvSpPr>
          <p:nvPr>
            <p:ph type="ftr" sz="quarter" idx="4"/>
          </p:nvPr>
        </p:nvSpPr>
        <p:spPr>
          <a:xfrm>
            <a:off x="0" y="6456219"/>
            <a:ext cx="4301543" cy="341457"/>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5623372" y="6456219"/>
            <a:ext cx="4301543" cy="341457"/>
          </a:xfrm>
          <a:prstGeom prst="rect">
            <a:avLst/>
          </a:prstGeom>
        </p:spPr>
        <p:txBody>
          <a:bodyPr vert="horz" lIns="91440" tIns="45720" rIns="91440" bIns="45720" rtlCol="0" anchor="b"/>
          <a:lstStyle>
            <a:lvl1pPr algn="r">
              <a:defRPr sz="1200"/>
            </a:lvl1pPr>
          </a:lstStyle>
          <a:p>
            <a:fld id="{40DA43E4-8324-47D3-9DFC-1ED16403790B}" type="slidenum">
              <a:rPr lang="it-IT" smtClean="0"/>
              <a:t>‹N›</a:t>
            </a:fld>
            <a:endParaRPr lang="it-IT"/>
          </a:p>
        </p:txBody>
      </p:sp>
    </p:spTree>
    <p:extLst>
      <p:ext uri="{BB962C8B-B14F-4D97-AF65-F5344CB8AC3E}">
        <p14:creationId xmlns:p14="http://schemas.microsoft.com/office/powerpoint/2010/main" val="18137552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1</a:t>
            </a:fld>
            <a:endParaRPr lang="it-IT" altLang="it-IT" smtClean="0"/>
          </a:p>
        </p:txBody>
      </p:sp>
    </p:spTree>
    <p:extLst>
      <p:ext uri="{BB962C8B-B14F-4D97-AF65-F5344CB8AC3E}">
        <p14:creationId xmlns:p14="http://schemas.microsoft.com/office/powerpoint/2010/main" val="20628955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29</a:t>
            </a:fld>
            <a:endParaRPr lang="it-IT" altLang="it-IT" smtClean="0"/>
          </a:p>
        </p:txBody>
      </p:sp>
    </p:spTree>
    <p:extLst>
      <p:ext uri="{BB962C8B-B14F-4D97-AF65-F5344CB8AC3E}">
        <p14:creationId xmlns:p14="http://schemas.microsoft.com/office/powerpoint/2010/main" val="28967082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1719198" y="6367581"/>
            <a:ext cx="5598159" cy="294004"/>
          </a:xfrm>
          <a:prstGeom prst="rect">
            <a:avLst/>
          </a:prstGeom>
        </p:spPr>
        <p:txBody>
          <a:bodyPr lIns="0" tIns="0" rIns="0" bIns="0"/>
          <a:lstStyle>
            <a:lvl1pPr>
              <a:defRPr sz="600" b="0" i="0">
                <a:solidFill>
                  <a:srgbClr val="A6A6A6"/>
                </a:solidFill>
                <a:latin typeface="Arial"/>
                <a:cs typeface="Arial"/>
              </a:defRPr>
            </a:lvl1pPr>
          </a:lstStyle>
          <a:p>
            <a:pPr marL="12700">
              <a:lnSpc>
                <a:spcPct val="100000"/>
              </a:lnSpc>
              <a:spcBef>
                <a:spcPts val="40"/>
              </a:spcBef>
            </a:pPr>
            <a:r>
              <a:rPr spc="-5" dirty="0"/>
              <a:t>PER USO</a:t>
            </a:r>
            <a:r>
              <a:rPr spc="-55" dirty="0"/>
              <a:t> </a:t>
            </a:r>
            <a:r>
              <a:rPr spc="-5" dirty="0"/>
              <a:t>INTERNO</a:t>
            </a:r>
          </a:p>
          <a:p>
            <a:pPr marL="12700" marR="5080">
              <a:lnSpc>
                <a:spcPct val="100000"/>
              </a:lnSpc>
            </a:pPr>
            <a:r>
              <a:rPr dirty="0"/>
              <a:t>© 2018 </a:t>
            </a:r>
            <a:r>
              <a:rPr spc="-5" dirty="0"/>
              <a:t>KPMG S.p.A. </a:t>
            </a:r>
            <a:r>
              <a:rPr dirty="0"/>
              <a:t>è una società per azioni di diritto italiano e fa parte del </a:t>
            </a:r>
            <a:r>
              <a:rPr spc="-5" dirty="0"/>
              <a:t>network KPMG </a:t>
            </a:r>
            <a:r>
              <a:rPr dirty="0"/>
              <a:t>di entità indipendenti affiliate a </a:t>
            </a:r>
            <a:r>
              <a:rPr spc="-5" dirty="0"/>
              <a:t>KPMG </a:t>
            </a:r>
            <a:r>
              <a:rPr dirty="0"/>
              <a:t>International Cooperative </a:t>
            </a:r>
            <a:r>
              <a:rPr spc="-5" dirty="0"/>
              <a:t>(“KPMG  </a:t>
            </a:r>
            <a:r>
              <a:rPr dirty="0"/>
              <a:t>International”),</a:t>
            </a:r>
            <a:r>
              <a:rPr spc="-50" dirty="0"/>
              <a:t> </a:t>
            </a:r>
            <a:r>
              <a:rPr dirty="0"/>
              <a:t>entità</a:t>
            </a:r>
            <a:r>
              <a:rPr spc="-10" dirty="0"/>
              <a:t> </a:t>
            </a:r>
            <a:r>
              <a:rPr dirty="0"/>
              <a:t>di</a:t>
            </a:r>
            <a:r>
              <a:rPr spc="-5" dirty="0"/>
              <a:t> </a:t>
            </a:r>
            <a:r>
              <a:rPr dirty="0"/>
              <a:t>diritto</a:t>
            </a:r>
            <a:r>
              <a:rPr spc="-25" dirty="0"/>
              <a:t> </a:t>
            </a:r>
            <a:r>
              <a:rPr dirty="0"/>
              <a:t>svizzero.</a:t>
            </a:r>
            <a:r>
              <a:rPr spc="-25" dirty="0"/>
              <a:t> </a:t>
            </a:r>
            <a:r>
              <a:rPr dirty="0"/>
              <a:t>Tutti</a:t>
            </a:r>
            <a:r>
              <a:rPr spc="-25" dirty="0"/>
              <a:t> </a:t>
            </a:r>
            <a:r>
              <a:rPr spc="-5" dirty="0"/>
              <a:t>i </a:t>
            </a:r>
            <a:r>
              <a:rPr dirty="0"/>
              <a:t>diritti</a:t>
            </a:r>
            <a:r>
              <a:rPr spc="-25" dirty="0"/>
              <a:t> </a:t>
            </a:r>
            <a:r>
              <a:rPr dirty="0"/>
              <a:t>riservati.</a:t>
            </a:r>
          </a:p>
        </p:txBody>
      </p:sp>
      <p:sp>
        <p:nvSpPr>
          <p:cNvPr id="5" name="Holder 5"/>
          <p:cNvSpPr>
            <a:spLocks noGrp="1"/>
          </p:cNvSpPr>
          <p:nvPr>
            <p:ph type="dt" sz="half" idx="6"/>
          </p:nvPr>
        </p:nvSpPr>
        <p:spPr/>
        <p:txBody>
          <a:bodyPr lIns="0" tIns="0" rIns="0" bIns="0"/>
          <a:lstStyle>
            <a:lvl1pPr>
              <a:defRPr sz="600" b="1" i="0">
                <a:solidFill>
                  <a:srgbClr val="A6A6A6"/>
                </a:solidFill>
                <a:latin typeface="Arial"/>
                <a:cs typeface="Arial"/>
              </a:defRPr>
            </a:lvl1pPr>
          </a:lstStyle>
          <a:p>
            <a:pPr marL="353695" marR="5715">
              <a:lnSpc>
                <a:spcPct val="100000"/>
              </a:lnSpc>
              <a:spcBef>
                <a:spcPts val="40"/>
              </a:spcBef>
            </a:pPr>
            <a:r>
              <a:rPr spc="-5" dirty="0"/>
              <a:t>Principio </a:t>
            </a:r>
            <a:r>
              <a:rPr dirty="0"/>
              <a:t>di </a:t>
            </a:r>
            <a:r>
              <a:rPr spc="-5" dirty="0"/>
              <a:t>revisione </a:t>
            </a:r>
            <a:r>
              <a:rPr spc="-10" dirty="0"/>
              <a:t>ISA </a:t>
            </a:r>
            <a:r>
              <a:rPr spc="-5" dirty="0"/>
              <a:t>Italia </a:t>
            </a:r>
            <a:r>
              <a:rPr dirty="0"/>
              <a:t>230  La </a:t>
            </a:r>
            <a:r>
              <a:rPr spc="-5" dirty="0"/>
              <a:t>documentazione </a:t>
            </a:r>
            <a:r>
              <a:rPr dirty="0"/>
              <a:t>della</a:t>
            </a:r>
            <a:r>
              <a:rPr spc="-100" dirty="0"/>
              <a:t> </a:t>
            </a:r>
            <a:r>
              <a:rPr spc="-5" dirty="0"/>
              <a:t>revisione</a:t>
            </a:r>
          </a:p>
          <a:p>
            <a:pPr marL="12700">
              <a:lnSpc>
                <a:spcPct val="100000"/>
              </a:lnSpc>
            </a:pPr>
            <a:r>
              <a:rPr spc="-5" dirty="0"/>
              <a:t>([A4M1] </a:t>
            </a:r>
            <a:r>
              <a:rPr dirty="0"/>
              <a:t>LOT - </a:t>
            </a:r>
            <a:r>
              <a:rPr spc="-10" dirty="0"/>
              <a:t>In </a:t>
            </a:r>
            <a:r>
              <a:rPr spc="-5" dirty="0"/>
              <a:t>Charge Auditors </a:t>
            </a:r>
            <a:r>
              <a:rPr dirty="0"/>
              <a:t>- </a:t>
            </a:r>
            <a:r>
              <a:rPr spc="-5" dirty="0"/>
              <a:t>Livello</a:t>
            </a:r>
            <a:r>
              <a:rPr spc="-55" dirty="0"/>
              <a:t> </a:t>
            </a:r>
            <a:r>
              <a:rPr dirty="0"/>
              <a:t>2)</a:t>
            </a:r>
          </a:p>
        </p:txBody>
      </p:sp>
      <p:sp>
        <p:nvSpPr>
          <p:cNvPr id="6" name="Holder 6"/>
          <p:cNvSpPr>
            <a:spLocks noGrp="1"/>
          </p:cNvSpPr>
          <p:nvPr>
            <p:ph type="sldNum" sz="quarter" idx="7"/>
          </p:nvPr>
        </p:nvSpPr>
        <p:spPr/>
        <p:txBody>
          <a:bodyPr lIns="0" tIns="0" rIns="0" bIns="0"/>
          <a:lstStyle>
            <a:lvl1pPr>
              <a:defRPr sz="1000" b="0" i="0">
                <a:solidFill>
                  <a:srgbClr val="00338D"/>
                </a:solidFill>
                <a:latin typeface="Arial"/>
                <a:cs typeface="Arial"/>
              </a:defRPr>
            </a:lvl1pPr>
          </a:lstStyle>
          <a:p>
            <a:pPr marL="25400">
              <a:lnSpc>
                <a:spcPct val="100000"/>
              </a:lnSpc>
            </a:pPr>
            <a:fld id="{81D60167-4931-47E6-BA6A-407CBD079E47}" type="slidenum">
              <a:rPr spc="-5" dirty="0"/>
              <a:t>‹N›</a:t>
            </a:fld>
            <a:endParaRPr spc="-5"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800" b="1" i="0">
                <a:solidFill>
                  <a:srgbClr val="00338D"/>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1600" b="0" i="0">
                <a:solidFill>
                  <a:srgbClr val="00338D"/>
                </a:solidFill>
                <a:latin typeface="Arial"/>
                <a:cs typeface="Arial"/>
              </a:defRPr>
            </a:lvl1pPr>
          </a:lstStyle>
          <a:p>
            <a:endParaRPr/>
          </a:p>
        </p:txBody>
      </p:sp>
      <p:sp>
        <p:nvSpPr>
          <p:cNvPr id="4" name="Holder 4"/>
          <p:cNvSpPr>
            <a:spLocks noGrp="1"/>
          </p:cNvSpPr>
          <p:nvPr>
            <p:ph type="ftr" sz="quarter" idx="5"/>
          </p:nvPr>
        </p:nvSpPr>
        <p:spPr>
          <a:xfrm>
            <a:off x="1719198" y="6367581"/>
            <a:ext cx="5598159" cy="294004"/>
          </a:xfrm>
          <a:prstGeom prst="rect">
            <a:avLst/>
          </a:prstGeom>
        </p:spPr>
        <p:txBody>
          <a:bodyPr lIns="0" tIns="0" rIns="0" bIns="0"/>
          <a:lstStyle>
            <a:lvl1pPr>
              <a:defRPr sz="600" b="0" i="0">
                <a:solidFill>
                  <a:srgbClr val="A6A6A6"/>
                </a:solidFill>
                <a:latin typeface="Arial"/>
                <a:cs typeface="Arial"/>
              </a:defRPr>
            </a:lvl1pPr>
          </a:lstStyle>
          <a:p>
            <a:pPr marL="12700">
              <a:lnSpc>
                <a:spcPct val="100000"/>
              </a:lnSpc>
              <a:spcBef>
                <a:spcPts val="40"/>
              </a:spcBef>
            </a:pPr>
            <a:r>
              <a:rPr spc="-5" dirty="0"/>
              <a:t>PER USO</a:t>
            </a:r>
            <a:r>
              <a:rPr spc="-55" dirty="0"/>
              <a:t> </a:t>
            </a:r>
            <a:r>
              <a:rPr spc="-5" dirty="0"/>
              <a:t>INTERNO</a:t>
            </a:r>
          </a:p>
          <a:p>
            <a:pPr marL="12700" marR="5080">
              <a:lnSpc>
                <a:spcPct val="100000"/>
              </a:lnSpc>
            </a:pPr>
            <a:r>
              <a:rPr dirty="0"/>
              <a:t>© 2018 </a:t>
            </a:r>
            <a:r>
              <a:rPr spc="-5" dirty="0"/>
              <a:t>KPMG S.p.A. </a:t>
            </a:r>
            <a:r>
              <a:rPr dirty="0"/>
              <a:t>è una società per azioni di diritto italiano e fa parte del </a:t>
            </a:r>
            <a:r>
              <a:rPr spc="-5" dirty="0"/>
              <a:t>network KPMG </a:t>
            </a:r>
            <a:r>
              <a:rPr dirty="0"/>
              <a:t>di entità indipendenti affiliate a </a:t>
            </a:r>
            <a:r>
              <a:rPr spc="-5" dirty="0"/>
              <a:t>KPMG </a:t>
            </a:r>
            <a:r>
              <a:rPr dirty="0"/>
              <a:t>International Cooperative </a:t>
            </a:r>
            <a:r>
              <a:rPr spc="-5" dirty="0"/>
              <a:t>(“KPMG  </a:t>
            </a:r>
            <a:r>
              <a:rPr dirty="0"/>
              <a:t>International”),</a:t>
            </a:r>
            <a:r>
              <a:rPr spc="-50" dirty="0"/>
              <a:t> </a:t>
            </a:r>
            <a:r>
              <a:rPr dirty="0"/>
              <a:t>entità</a:t>
            </a:r>
            <a:r>
              <a:rPr spc="-10" dirty="0"/>
              <a:t> </a:t>
            </a:r>
            <a:r>
              <a:rPr dirty="0"/>
              <a:t>di</a:t>
            </a:r>
            <a:r>
              <a:rPr spc="-5" dirty="0"/>
              <a:t> </a:t>
            </a:r>
            <a:r>
              <a:rPr dirty="0"/>
              <a:t>diritto</a:t>
            </a:r>
            <a:r>
              <a:rPr spc="-25" dirty="0"/>
              <a:t> </a:t>
            </a:r>
            <a:r>
              <a:rPr dirty="0"/>
              <a:t>svizzero.</a:t>
            </a:r>
            <a:r>
              <a:rPr spc="-25" dirty="0"/>
              <a:t> </a:t>
            </a:r>
            <a:r>
              <a:rPr dirty="0"/>
              <a:t>Tutti</a:t>
            </a:r>
            <a:r>
              <a:rPr spc="-25" dirty="0"/>
              <a:t> </a:t>
            </a:r>
            <a:r>
              <a:rPr spc="-5" dirty="0"/>
              <a:t>i </a:t>
            </a:r>
            <a:r>
              <a:rPr dirty="0"/>
              <a:t>diritti</a:t>
            </a:r>
            <a:r>
              <a:rPr spc="-25" dirty="0"/>
              <a:t> </a:t>
            </a:r>
            <a:r>
              <a:rPr dirty="0"/>
              <a:t>riservati.</a:t>
            </a:r>
          </a:p>
        </p:txBody>
      </p:sp>
      <p:sp>
        <p:nvSpPr>
          <p:cNvPr id="5" name="Holder 5"/>
          <p:cNvSpPr>
            <a:spLocks noGrp="1"/>
          </p:cNvSpPr>
          <p:nvPr>
            <p:ph type="dt" sz="half" idx="6"/>
          </p:nvPr>
        </p:nvSpPr>
        <p:spPr/>
        <p:txBody>
          <a:bodyPr lIns="0" tIns="0" rIns="0" bIns="0"/>
          <a:lstStyle>
            <a:lvl1pPr>
              <a:defRPr sz="600" b="1" i="0">
                <a:solidFill>
                  <a:srgbClr val="A6A6A6"/>
                </a:solidFill>
                <a:latin typeface="Arial"/>
                <a:cs typeface="Arial"/>
              </a:defRPr>
            </a:lvl1pPr>
          </a:lstStyle>
          <a:p>
            <a:pPr marL="353695" marR="5715">
              <a:lnSpc>
                <a:spcPct val="100000"/>
              </a:lnSpc>
              <a:spcBef>
                <a:spcPts val="40"/>
              </a:spcBef>
            </a:pPr>
            <a:r>
              <a:rPr spc="-5" dirty="0"/>
              <a:t>Principio </a:t>
            </a:r>
            <a:r>
              <a:rPr dirty="0"/>
              <a:t>di </a:t>
            </a:r>
            <a:r>
              <a:rPr spc="-5" dirty="0"/>
              <a:t>revisione </a:t>
            </a:r>
            <a:r>
              <a:rPr spc="-10" dirty="0"/>
              <a:t>ISA </a:t>
            </a:r>
            <a:r>
              <a:rPr spc="-5" dirty="0"/>
              <a:t>Italia </a:t>
            </a:r>
            <a:r>
              <a:rPr dirty="0"/>
              <a:t>230  La </a:t>
            </a:r>
            <a:r>
              <a:rPr spc="-5" dirty="0"/>
              <a:t>documentazione </a:t>
            </a:r>
            <a:r>
              <a:rPr dirty="0"/>
              <a:t>della</a:t>
            </a:r>
            <a:r>
              <a:rPr spc="-100" dirty="0"/>
              <a:t> </a:t>
            </a:r>
            <a:r>
              <a:rPr spc="-5" dirty="0"/>
              <a:t>revisione</a:t>
            </a:r>
          </a:p>
          <a:p>
            <a:pPr marL="12700">
              <a:lnSpc>
                <a:spcPct val="100000"/>
              </a:lnSpc>
            </a:pPr>
            <a:r>
              <a:rPr spc="-5" dirty="0"/>
              <a:t>([A4M1] </a:t>
            </a:r>
            <a:r>
              <a:rPr dirty="0"/>
              <a:t>LOT - </a:t>
            </a:r>
            <a:r>
              <a:rPr spc="-10" dirty="0"/>
              <a:t>In </a:t>
            </a:r>
            <a:r>
              <a:rPr spc="-5" dirty="0"/>
              <a:t>Charge Auditors </a:t>
            </a:r>
            <a:r>
              <a:rPr dirty="0"/>
              <a:t>- </a:t>
            </a:r>
            <a:r>
              <a:rPr spc="-5" dirty="0"/>
              <a:t>Livello</a:t>
            </a:r>
            <a:r>
              <a:rPr spc="-55" dirty="0"/>
              <a:t> </a:t>
            </a:r>
            <a:r>
              <a:rPr dirty="0"/>
              <a:t>2)</a:t>
            </a:r>
          </a:p>
        </p:txBody>
      </p:sp>
      <p:sp>
        <p:nvSpPr>
          <p:cNvPr id="6" name="Holder 6"/>
          <p:cNvSpPr>
            <a:spLocks noGrp="1"/>
          </p:cNvSpPr>
          <p:nvPr>
            <p:ph type="sldNum" sz="quarter" idx="7"/>
          </p:nvPr>
        </p:nvSpPr>
        <p:spPr/>
        <p:txBody>
          <a:bodyPr lIns="0" tIns="0" rIns="0" bIns="0"/>
          <a:lstStyle>
            <a:lvl1pPr>
              <a:defRPr sz="1000" b="0" i="0">
                <a:solidFill>
                  <a:srgbClr val="00338D"/>
                </a:solidFill>
                <a:latin typeface="Arial"/>
                <a:cs typeface="Arial"/>
              </a:defRPr>
            </a:lvl1pPr>
          </a:lstStyle>
          <a:p>
            <a:pPr marL="25400">
              <a:lnSpc>
                <a:spcPct val="100000"/>
              </a:lnSpc>
            </a:pPr>
            <a:fld id="{81D60167-4931-47E6-BA6A-407CBD079E47}" type="slidenum">
              <a:rPr spc="-5" dirty="0"/>
              <a:t>‹N›</a:t>
            </a:fld>
            <a:endParaRPr spc="-5"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wo Content">
    <p:bg>
      <p:bgPr>
        <a:solidFill>
          <a:schemeClr val="bg1"/>
        </a:solidFill>
        <a:effectLst/>
      </p:bgPr>
    </p:bg>
    <p:spTree>
      <p:nvGrpSpPr>
        <p:cNvPr id="1" name=""/>
        <p:cNvGrpSpPr/>
        <p:nvPr/>
      </p:nvGrpSpPr>
      <p:grpSpPr>
        <a:xfrm>
          <a:off x="0" y="0"/>
          <a:ext cx="0" cy="0"/>
          <a:chOff x="0" y="0"/>
          <a:chExt cx="0" cy="0"/>
        </a:xfrm>
      </p:grpSpPr>
      <p:sp>
        <p:nvSpPr>
          <p:cNvPr id="18" name="bk object 18"/>
          <p:cNvSpPr/>
          <p:nvPr/>
        </p:nvSpPr>
        <p:spPr>
          <a:xfrm>
            <a:off x="6780276" y="4553711"/>
            <a:ext cx="0" cy="172085"/>
          </a:xfrm>
          <a:custGeom>
            <a:avLst/>
            <a:gdLst/>
            <a:ahLst/>
            <a:cxnLst/>
            <a:rect l="l" t="t" r="r" b="b"/>
            <a:pathLst>
              <a:path h="172085">
                <a:moveTo>
                  <a:pt x="0" y="0"/>
                </a:moveTo>
                <a:lnTo>
                  <a:pt x="0" y="171831"/>
                </a:lnTo>
              </a:path>
            </a:pathLst>
          </a:custGeom>
          <a:ln w="12192">
            <a:solidFill>
              <a:srgbClr val="A6A6A6"/>
            </a:solidFill>
          </a:ln>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1800" b="1" i="0">
                <a:solidFill>
                  <a:srgbClr val="00338D"/>
                </a:solidFill>
                <a:latin typeface="Arial"/>
                <a:cs typeface="Arial"/>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6" name="Holder 6"/>
          <p:cNvSpPr>
            <a:spLocks noGrp="1"/>
          </p:cNvSpPr>
          <p:nvPr>
            <p:ph type="dt" sz="half" idx="6"/>
          </p:nvPr>
        </p:nvSpPr>
        <p:spPr/>
        <p:txBody>
          <a:bodyPr lIns="0" tIns="0" rIns="0" bIns="0"/>
          <a:lstStyle>
            <a:lvl1pPr>
              <a:defRPr sz="600" b="1" i="0">
                <a:solidFill>
                  <a:srgbClr val="A6A6A6"/>
                </a:solidFill>
                <a:latin typeface="Arial"/>
                <a:cs typeface="Arial"/>
              </a:defRPr>
            </a:lvl1pPr>
          </a:lstStyle>
          <a:p>
            <a:pPr marL="353695" marR="5715">
              <a:lnSpc>
                <a:spcPct val="100000"/>
              </a:lnSpc>
              <a:spcBef>
                <a:spcPts val="40"/>
              </a:spcBef>
            </a:pPr>
            <a:r>
              <a:rPr spc="-5" dirty="0"/>
              <a:t>Principio </a:t>
            </a:r>
            <a:r>
              <a:rPr dirty="0"/>
              <a:t>di </a:t>
            </a:r>
            <a:r>
              <a:rPr spc="-5" dirty="0"/>
              <a:t>revisione </a:t>
            </a:r>
            <a:r>
              <a:rPr spc="-10" dirty="0"/>
              <a:t>ISA </a:t>
            </a:r>
            <a:r>
              <a:rPr spc="-5" dirty="0"/>
              <a:t>Italia </a:t>
            </a:r>
            <a:r>
              <a:rPr dirty="0"/>
              <a:t>230  La </a:t>
            </a:r>
            <a:r>
              <a:rPr spc="-5" dirty="0"/>
              <a:t>documentazione </a:t>
            </a:r>
            <a:r>
              <a:rPr dirty="0"/>
              <a:t>della</a:t>
            </a:r>
            <a:r>
              <a:rPr spc="-100" dirty="0"/>
              <a:t> </a:t>
            </a:r>
            <a:r>
              <a:rPr spc="-5" dirty="0"/>
              <a:t>revisione</a:t>
            </a:r>
          </a:p>
          <a:p>
            <a:pPr marL="12700">
              <a:lnSpc>
                <a:spcPct val="100000"/>
              </a:lnSpc>
            </a:pPr>
            <a:r>
              <a:rPr spc="-5" dirty="0"/>
              <a:t>([A4M1] </a:t>
            </a:r>
            <a:r>
              <a:rPr dirty="0"/>
              <a:t>LOT - </a:t>
            </a:r>
            <a:r>
              <a:rPr spc="-10" dirty="0"/>
              <a:t>In </a:t>
            </a:r>
            <a:r>
              <a:rPr spc="-5" dirty="0"/>
              <a:t>Charge Auditors </a:t>
            </a:r>
            <a:r>
              <a:rPr dirty="0"/>
              <a:t>- </a:t>
            </a:r>
            <a:r>
              <a:rPr spc="-5" dirty="0"/>
              <a:t>Livello</a:t>
            </a:r>
            <a:r>
              <a:rPr spc="-55" dirty="0"/>
              <a:t> </a:t>
            </a:r>
            <a:r>
              <a:rPr dirty="0"/>
              <a:t>2)</a:t>
            </a:r>
          </a:p>
        </p:txBody>
      </p:sp>
      <p:sp>
        <p:nvSpPr>
          <p:cNvPr id="7" name="Holder 7"/>
          <p:cNvSpPr>
            <a:spLocks noGrp="1"/>
          </p:cNvSpPr>
          <p:nvPr>
            <p:ph type="sldNum" sz="quarter" idx="7"/>
          </p:nvPr>
        </p:nvSpPr>
        <p:spPr/>
        <p:txBody>
          <a:bodyPr lIns="0" tIns="0" rIns="0" bIns="0"/>
          <a:lstStyle>
            <a:lvl1pPr>
              <a:defRPr sz="1000" b="0" i="0">
                <a:solidFill>
                  <a:srgbClr val="00338D"/>
                </a:solidFill>
                <a:latin typeface="Arial"/>
                <a:cs typeface="Arial"/>
              </a:defRPr>
            </a:lvl1pPr>
          </a:lstStyle>
          <a:p>
            <a:pPr marL="25400">
              <a:lnSpc>
                <a:spcPct val="100000"/>
              </a:lnSpc>
            </a:pPr>
            <a:fld id="{81D60167-4931-47E6-BA6A-407CBD079E47}" type="slidenum">
              <a:rPr spc="-5" dirty="0"/>
              <a:t>‹N›</a:t>
            </a:fld>
            <a:endParaRPr spc="-5"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800" b="1" i="0">
                <a:solidFill>
                  <a:srgbClr val="00338D"/>
                </a:solidFill>
                <a:latin typeface="Arial"/>
                <a:cs typeface="Arial"/>
              </a:defRPr>
            </a:lvl1pPr>
          </a:lstStyle>
          <a:p>
            <a:endParaRPr/>
          </a:p>
        </p:txBody>
      </p:sp>
      <p:sp>
        <p:nvSpPr>
          <p:cNvPr id="3" name="Holder 3"/>
          <p:cNvSpPr>
            <a:spLocks noGrp="1"/>
          </p:cNvSpPr>
          <p:nvPr>
            <p:ph type="ftr" sz="quarter" idx="5"/>
          </p:nvPr>
        </p:nvSpPr>
        <p:spPr>
          <a:xfrm>
            <a:off x="1719198" y="6367581"/>
            <a:ext cx="5598159" cy="294004"/>
          </a:xfrm>
          <a:prstGeom prst="rect">
            <a:avLst/>
          </a:prstGeom>
        </p:spPr>
        <p:txBody>
          <a:bodyPr lIns="0" tIns="0" rIns="0" bIns="0"/>
          <a:lstStyle>
            <a:lvl1pPr>
              <a:defRPr sz="600" b="0" i="0">
                <a:solidFill>
                  <a:srgbClr val="A6A6A6"/>
                </a:solidFill>
                <a:latin typeface="Arial"/>
                <a:cs typeface="Arial"/>
              </a:defRPr>
            </a:lvl1pPr>
          </a:lstStyle>
          <a:p>
            <a:pPr marL="12700">
              <a:lnSpc>
                <a:spcPct val="100000"/>
              </a:lnSpc>
              <a:spcBef>
                <a:spcPts val="40"/>
              </a:spcBef>
            </a:pPr>
            <a:r>
              <a:rPr spc="-5" dirty="0"/>
              <a:t>PER USO</a:t>
            </a:r>
            <a:r>
              <a:rPr spc="-55" dirty="0"/>
              <a:t> </a:t>
            </a:r>
            <a:r>
              <a:rPr spc="-5" dirty="0"/>
              <a:t>INTERNO</a:t>
            </a:r>
          </a:p>
          <a:p>
            <a:pPr marL="12700" marR="5080">
              <a:lnSpc>
                <a:spcPct val="100000"/>
              </a:lnSpc>
            </a:pPr>
            <a:r>
              <a:rPr dirty="0"/>
              <a:t>© 2018 </a:t>
            </a:r>
            <a:r>
              <a:rPr spc="-5" dirty="0"/>
              <a:t>KPMG S.p.A. </a:t>
            </a:r>
            <a:r>
              <a:rPr dirty="0"/>
              <a:t>è una società per azioni di diritto italiano e fa parte del </a:t>
            </a:r>
            <a:r>
              <a:rPr spc="-5" dirty="0"/>
              <a:t>network KPMG </a:t>
            </a:r>
            <a:r>
              <a:rPr dirty="0"/>
              <a:t>di entità indipendenti affiliate a </a:t>
            </a:r>
            <a:r>
              <a:rPr spc="-5" dirty="0"/>
              <a:t>KPMG </a:t>
            </a:r>
            <a:r>
              <a:rPr dirty="0"/>
              <a:t>International Cooperative </a:t>
            </a:r>
            <a:r>
              <a:rPr spc="-5" dirty="0"/>
              <a:t>(“KPMG  </a:t>
            </a:r>
            <a:r>
              <a:rPr dirty="0"/>
              <a:t>International”),</a:t>
            </a:r>
            <a:r>
              <a:rPr spc="-50" dirty="0"/>
              <a:t> </a:t>
            </a:r>
            <a:r>
              <a:rPr dirty="0"/>
              <a:t>entità</a:t>
            </a:r>
            <a:r>
              <a:rPr spc="-10" dirty="0"/>
              <a:t> </a:t>
            </a:r>
            <a:r>
              <a:rPr dirty="0"/>
              <a:t>di</a:t>
            </a:r>
            <a:r>
              <a:rPr spc="-5" dirty="0"/>
              <a:t> </a:t>
            </a:r>
            <a:r>
              <a:rPr dirty="0"/>
              <a:t>diritto</a:t>
            </a:r>
            <a:r>
              <a:rPr spc="-25" dirty="0"/>
              <a:t> </a:t>
            </a:r>
            <a:r>
              <a:rPr dirty="0"/>
              <a:t>svizzero.</a:t>
            </a:r>
            <a:r>
              <a:rPr spc="-25" dirty="0"/>
              <a:t> </a:t>
            </a:r>
            <a:r>
              <a:rPr dirty="0"/>
              <a:t>Tutti</a:t>
            </a:r>
            <a:r>
              <a:rPr spc="-25" dirty="0"/>
              <a:t> </a:t>
            </a:r>
            <a:r>
              <a:rPr spc="-5" dirty="0"/>
              <a:t>i </a:t>
            </a:r>
            <a:r>
              <a:rPr dirty="0"/>
              <a:t>diritti</a:t>
            </a:r>
            <a:r>
              <a:rPr spc="-25" dirty="0"/>
              <a:t> </a:t>
            </a:r>
            <a:r>
              <a:rPr dirty="0"/>
              <a:t>riservati.</a:t>
            </a:r>
          </a:p>
        </p:txBody>
      </p:sp>
      <p:sp>
        <p:nvSpPr>
          <p:cNvPr id="4" name="Holder 4"/>
          <p:cNvSpPr>
            <a:spLocks noGrp="1"/>
          </p:cNvSpPr>
          <p:nvPr>
            <p:ph type="dt" sz="half" idx="6"/>
          </p:nvPr>
        </p:nvSpPr>
        <p:spPr/>
        <p:txBody>
          <a:bodyPr lIns="0" tIns="0" rIns="0" bIns="0"/>
          <a:lstStyle>
            <a:lvl1pPr>
              <a:defRPr sz="600" b="1" i="0">
                <a:solidFill>
                  <a:srgbClr val="A6A6A6"/>
                </a:solidFill>
                <a:latin typeface="Arial"/>
                <a:cs typeface="Arial"/>
              </a:defRPr>
            </a:lvl1pPr>
          </a:lstStyle>
          <a:p>
            <a:pPr marL="353695" marR="5715">
              <a:lnSpc>
                <a:spcPct val="100000"/>
              </a:lnSpc>
              <a:spcBef>
                <a:spcPts val="40"/>
              </a:spcBef>
            </a:pPr>
            <a:r>
              <a:rPr spc="-5" dirty="0"/>
              <a:t>Principio </a:t>
            </a:r>
            <a:r>
              <a:rPr dirty="0"/>
              <a:t>di </a:t>
            </a:r>
            <a:r>
              <a:rPr spc="-5" dirty="0"/>
              <a:t>revisione </a:t>
            </a:r>
            <a:r>
              <a:rPr spc="-10" dirty="0"/>
              <a:t>ISA </a:t>
            </a:r>
            <a:r>
              <a:rPr spc="-5" dirty="0"/>
              <a:t>Italia </a:t>
            </a:r>
            <a:r>
              <a:rPr dirty="0"/>
              <a:t>230  La </a:t>
            </a:r>
            <a:r>
              <a:rPr spc="-5" dirty="0"/>
              <a:t>documentazione </a:t>
            </a:r>
            <a:r>
              <a:rPr dirty="0"/>
              <a:t>della</a:t>
            </a:r>
            <a:r>
              <a:rPr spc="-100" dirty="0"/>
              <a:t> </a:t>
            </a:r>
            <a:r>
              <a:rPr spc="-5" dirty="0"/>
              <a:t>revisione</a:t>
            </a:r>
          </a:p>
          <a:p>
            <a:pPr marL="12700">
              <a:lnSpc>
                <a:spcPct val="100000"/>
              </a:lnSpc>
            </a:pPr>
            <a:r>
              <a:rPr spc="-5" dirty="0"/>
              <a:t>([A4M1] </a:t>
            </a:r>
            <a:r>
              <a:rPr dirty="0"/>
              <a:t>LOT - </a:t>
            </a:r>
            <a:r>
              <a:rPr spc="-10" dirty="0"/>
              <a:t>In </a:t>
            </a:r>
            <a:r>
              <a:rPr spc="-5" dirty="0"/>
              <a:t>Charge Auditors </a:t>
            </a:r>
            <a:r>
              <a:rPr dirty="0"/>
              <a:t>- </a:t>
            </a:r>
            <a:r>
              <a:rPr spc="-5" dirty="0"/>
              <a:t>Livello</a:t>
            </a:r>
            <a:r>
              <a:rPr spc="-55" dirty="0"/>
              <a:t> </a:t>
            </a:r>
            <a:r>
              <a:rPr dirty="0"/>
              <a:t>2)</a:t>
            </a:r>
          </a:p>
        </p:txBody>
      </p:sp>
      <p:sp>
        <p:nvSpPr>
          <p:cNvPr id="5" name="Holder 5"/>
          <p:cNvSpPr>
            <a:spLocks noGrp="1"/>
          </p:cNvSpPr>
          <p:nvPr>
            <p:ph type="sldNum" sz="quarter" idx="7"/>
          </p:nvPr>
        </p:nvSpPr>
        <p:spPr/>
        <p:txBody>
          <a:bodyPr lIns="0" tIns="0" rIns="0" bIns="0"/>
          <a:lstStyle>
            <a:lvl1pPr>
              <a:defRPr sz="1000" b="0" i="0">
                <a:solidFill>
                  <a:srgbClr val="00338D"/>
                </a:solidFill>
                <a:latin typeface="Arial"/>
                <a:cs typeface="Arial"/>
              </a:defRPr>
            </a:lvl1pPr>
          </a:lstStyle>
          <a:p>
            <a:pPr marL="25400">
              <a:lnSpc>
                <a:spcPct val="100000"/>
              </a:lnSpc>
            </a:pPr>
            <a:fld id="{81D60167-4931-47E6-BA6A-407CBD079E47}" type="slidenum">
              <a:rPr spc="-5" dirty="0"/>
              <a:t>‹N›</a:t>
            </a:fld>
            <a:endParaRPr spc="-5"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748665" cy="6858000"/>
          </a:xfrm>
          <a:custGeom>
            <a:avLst/>
            <a:gdLst/>
            <a:ahLst/>
            <a:cxnLst/>
            <a:rect l="l" t="t" r="r" b="b"/>
            <a:pathLst>
              <a:path w="748665" h="6858000">
                <a:moveTo>
                  <a:pt x="0" y="6858000"/>
                </a:moveTo>
                <a:lnTo>
                  <a:pt x="748284" y="6858000"/>
                </a:lnTo>
                <a:lnTo>
                  <a:pt x="748284" y="0"/>
                </a:lnTo>
                <a:lnTo>
                  <a:pt x="0" y="0"/>
                </a:lnTo>
                <a:lnTo>
                  <a:pt x="0" y="6858000"/>
                </a:lnTo>
                <a:close/>
              </a:path>
            </a:pathLst>
          </a:custGeom>
          <a:solidFill>
            <a:srgbClr val="00338D"/>
          </a:solidFill>
        </p:spPr>
        <p:txBody>
          <a:bodyPr wrap="square" lIns="0" tIns="0" rIns="0" bIns="0" rtlCol="0"/>
          <a:lstStyle/>
          <a:p>
            <a:endParaRPr/>
          </a:p>
        </p:txBody>
      </p:sp>
      <p:sp>
        <p:nvSpPr>
          <p:cNvPr id="18" name="bk object 18"/>
          <p:cNvSpPr/>
          <p:nvPr/>
        </p:nvSpPr>
        <p:spPr>
          <a:xfrm>
            <a:off x="4774691" y="2682239"/>
            <a:ext cx="1325880" cy="381000"/>
          </a:xfrm>
          <a:prstGeom prst="rect">
            <a:avLst/>
          </a:prstGeom>
          <a:blipFill>
            <a:blip r:embed="rId2" cstate="print"/>
            <a:stretch>
              <a:fillRect/>
            </a:stretch>
          </a:blipFill>
        </p:spPr>
        <p:txBody>
          <a:bodyPr wrap="square" lIns="0" tIns="0" rIns="0" bIns="0" rtlCol="0"/>
          <a:lstStyle/>
          <a:p>
            <a:endParaRPr/>
          </a:p>
        </p:txBody>
      </p:sp>
      <p:sp>
        <p:nvSpPr>
          <p:cNvPr id="19" name="bk object 19"/>
          <p:cNvSpPr/>
          <p:nvPr/>
        </p:nvSpPr>
        <p:spPr>
          <a:xfrm>
            <a:off x="1597152" y="2647188"/>
            <a:ext cx="1665732" cy="384048"/>
          </a:xfrm>
          <a:prstGeom prst="rect">
            <a:avLst/>
          </a:prstGeom>
          <a:blipFill>
            <a:blip r:embed="rId3" cstate="print"/>
            <a:stretch>
              <a:fillRect/>
            </a:stretch>
          </a:blipFill>
        </p:spPr>
        <p:txBody>
          <a:bodyPr wrap="square" lIns="0" tIns="0" rIns="0" bIns="0" rtlCol="0"/>
          <a:lstStyle/>
          <a:p>
            <a:endParaRPr/>
          </a:p>
        </p:txBody>
      </p:sp>
      <p:sp>
        <p:nvSpPr>
          <p:cNvPr id="2" name="Holder 2"/>
          <p:cNvSpPr>
            <a:spLocks noGrp="1"/>
          </p:cNvSpPr>
          <p:nvPr>
            <p:ph type="ftr" sz="quarter" idx="5"/>
          </p:nvPr>
        </p:nvSpPr>
        <p:spPr>
          <a:xfrm>
            <a:off x="1719198" y="6367581"/>
            <a:ext cx="5598159" cy="294004"/>
          </a:xfrm>
          <a:prstGeom prst="rect">
            <a:avLst/>
          </a:prstGeom>
        </p:spPr>
        <p:txBody>
          <a:bodyPr lIns="0" tIns="0" rIns="0" bIns="0"/>
          <a:lstStyle>
            <a:lvl1pPr>
              <a:defRPr sz="600" b="0" i="0">
                <a:solidFill>
                  <a:srgbClr val="A6A6A6"/>
                </a:solidFill>
                <a:latin typeface="Arial"/>
                <a:cs typeface="Arial"/>
              </a:defRPr>
            </a:lvl1pPr>
          </a:lstStyle>
          <a:p>
            <a:pPr marL="12700">
              <a:lnSpc>
                <a:spcPct val="100000"/>
              </a:lnSpc>
              <a:spcBef>
                <a:spcPts val="40"/>
              </a:spcBef>
            </a:pPr>
            <a:r>
              <a:rPr spc="-5" dirty="0"/>
              <a:t>PER USO</a:t>
            </a:r>
            <a:r>
              <a:rPr spc="-55" dirty="0"/>
              <a:t> </a:t>
            </a:r>
            <a:r>
              <a:rPr spc="-5" dirty="0"/>
              <a:t>INTERNO</a:t>
            </a:r>
          </a:p>
          <a:p>
            <a:pPr marL="12700" marR="5080">
              <a:lnSpc>
                <a:spcPct val="100000"/>
              </a:lnSpc>
            </a:pPr>
            <a:r>
              <a:rPr dirty="0"/>
              <a:t>© 2018 </a:t>
            </a:r>
            <a:r>
              <a:rPr spc="-5" dirty="0"/>
              <a:t>KPMG S.p.A. </a:t>
            </a:r>
            <a:r>
              <a:rPr dirty="0"/>
              <a:t>è una società per azioni di diritto italiano e fa parte del </a:t>
            </a:r>
            <a:r>
              <a:rPr spc="-5" dirty="0"/>
              <a:t>network KPMG </a:t>
            </a:r>
            <a:r>
              <a:rPr dirty="0"/>
              <a:t>di entità indipendenti affiliate a </a:t>
            </a:r>
            <a:r>
              <a:rPr spc="-5" dirty="0"/>
              <a:t>KPMG </a:t>
            </a:r>
            <a:r>
              <a:rPr dirty="0"/>
              <a:t>International Cooperative </a:t>
            </a:r>
            <a:r>
              <a:rPr spc="-5" dirty="0"/>
              <a:t>(“KPMG  </a:t>
            </a:r>
            <a:r>
              <a:rPr dirty="0"/>
              <a:t>International”),</a:t>
            </a:r>
            <a:r>
              <a:rPr spc="-50" dirty="0"/>
              <a:t> </a:t>
            </a:r>
            <a:r>
              <a:rPr dirty="0"/>
              <a:t>entità</a:t>
            </a:r>
            <a:r>
              <a:rPr spc="-10" dirty="0"/>
              <a:t> </a:t>
            </a:r>
            <a:r>
              <a:rPr dirty="0"/>
              <a:t>di</a:t>
            </a:r>
            <a:r>
              <a:rPr spc="-5" dirty="0"/>
              <a:t> </a:t>
            </a:r>
            <a:r>
              <a:rPr dirty="0"/>
              <a:t>diritto</a:t>
            </a:r>
            <a:r>
              <a:rPr spc="-25" dirty="0"/>
              <a:t> </a:t>
            </a:r>
            <a:r>
              <a:rPr dirty="0"/>
              <a:t>svizzero.</a:t>
            </a:r>
            <a:r>
              <a:rPr spc="-25" dirty="0"/>
              <a:t> </a:t>
            </a:r>
            <a:r>
              <a:rPr dirty="0"/>
              <a:t>Tutti</a:t>
            </a:r>
            <a:r>
              <a:rPr spc="-25" dirty="0"/>
              <a:t> </a:t>
            </a:r>
            <a:r>
              <a:rPr spc="-5" dirty="0"/>
              <a:t>i </a:t>
            </a:r>
            <a:r>
              <a:rPr dirty="0"/>
              <a:t>diritti</a:t>
            </a:r>
            <a:r>
              <a:rPr spc="-25" dirty="0"/>
              <a:t> </a:t>
            </a:r>
            <a:r>
              <a:rPr dirty="0"/>
              <a:t>riservati.</a:t>
            </a:r>
          </a:p>
        </p:txBody>
      </p:sp>
      <p:sp>
        <p:nvSpPr>
          <p:cNvPr id="3" name="Holder 3"/>
          <p:cNvSpPr>
            <a:spLocks noGrp="1"/>
          </p:cNvSpPr>
          <p:nvPr>
            <p:ph type="dt" sz="half" idx="6"/>
          </p:nvPr>
        </p:nvSpPr>
        <p:spPr/>
        <p:txBody>
          <a:bodyPr lIns="0" tIns="0" rIns="0" bIns="0"/>
          <a:lstStyle>
            <a:lvl1pPr>
              <a:defRPr sz="600" b="1" i="0">
                <a:solidFill>
                  <a:srgbClr val="A6A6A6"/>
                </a:solidFill>
                <a:latin typeface="Arial"/>
                <a:cs typeface="Arial"/>
              </a:defRPr>
            </a:lvl1pPr>
          </a:lstStyle>
          <a:p>
            <a:pPr marL="353695" marR="5715">
              <a:lnSpc>
                <a:spcPct val="100000"/>
              </a:lnSpc>
              <a:spcBef>
                <a:spcPts val="40"/>
              </a:spcBef>
            </a:pPr>
            <a:r>
              <a:rPr spc="-5" dirty="0"/>
              <a:t>Principio </a:t>
            </a:r>
            <a:r>
              <a:rPr dirty="0"/>
              <a:t>di </a:t>
            </a:r>
            <a:r>
              <a:rPr spc="-5" dirty="0"/>
              <a:t>revisione </a:t>
            </a:r>
            <a:r>
              <a:rPr spc="-10" dirty="0"/>
              <a:t>ISA </a:t>
            </a:r>
            <a:r>
              <a:rPr spc="-5" dirty="0"/>
              <a:t>Italia </a:t>
            </a:r>
            <a:r>
              <a:rPr dirty="0"/>
              <a:t>230  La </a:t>
            </a:r>
            <a:r>
              <a:rPr spc="-5" dirty="0"/>
              <a:t>documentazione </a:t>
            </a:r>
            <a:r>
              <a:rPr dirty="0"/>
              <a:t>della</a:t>
            </a:r>
            <a:r>
              <a:rPr spc="-100" dirty="0"/>
              <a:t> </a:t>
            </a:r>
            <a:r>
              <a:rPr spc="-5" dirty="0"/>
              <a:t>revisione</a:t>
            </a:r>
          </a:p>
          <a:p>
            <a:pPr marL="12700">
              <a:lnSpc>
                <a:spcPct val="100000"/>
              </a:lnSpc>
            </a:pPr>
            <a:r>
              <a:rPr spc="-5" dirty="0"/>
              <a:t>([A4M1] </a:t>
            </a:r>
            <a:r>
              <a:rPr dirty="0"/>
              <a:t>LOT - </a:t>
            </a:r>
            <a:r>
              <a:rPr spc="-10" dirty="0"/>
              <a:t>In </a:t>
            </a:r>
            <a:r>
              <a:rPr spc="-5" dirty="0"/>
              <a:t>Charge Auditors </a:t>
            </a:r>
            <a:r>
              <a:rPr dirty="0"/>
              <a:t>- </a:t>
            </a:r>
            <a:r>
              <a:rPr spc="-5" dirty="0"/>
              <a:t>Livello</a:t>
            </a:r>
            <a:r>
              <a:rPr spc="-55" dirty="0"/>
              <a:t> </a:t>
            </a:r>
            <a:r>
              <a:rPr dirty="0"/>
              <a:t>2)</a:t>
            </a:r>
          </a:p>
        </p:txBody>
      </p:sp>
      <p:sp>
        <p:nvSpPr>
          <p:cNvPr id="4" name="Holder 4"/>
          <p:cNvSpPr>
            <a:spLocks noGrp="1"/>
          </p:cNvSpPr>
          <p:nvPr>
            <p:ph type="sldNum" sz="quarter" idx="7"/>
          </p:nvPr>
        </p:nvSpPr>
        <p:spPr/>
        <p:txBody>
          <a:bodyPr lIns="0" tIns="0" rIns="0" bIns="0"/>
          <a:lstStyle>
            <a:lvl1pPr>
              <a:defRPr sz="1000" b="0" i="0">
                <a:solidFill>
                  <a:srgbClr val="00338D"/>
                </a:solidFill>
                <a:latin typeface="Arial"/>
                <a:cs typeface="Arial"/>
              </a:defRPr>
            </a:lvl1pPr>
          </a:lstStyle>
          <a:p>
            <a:pPr marL="25400">
              <a:lnSpc>
                <a:spcPct val="100000"/>
              </a:lnSpc>
            </a:pPr>
            <a:fld id="{81D60167-4931-47E6-BA6A-407CBD079E47}" type="slidenum">
              <a:rPr spc="-5" dirty="0"/>
              <a:t>‹N›</a:t>
            </a:fld>
            <a:endParaRPr spc="-5"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Rectangle 4"/>
          <p:cNvSpPr>
            <a:spLocks noGrp="1" noChangeArrowheads="1"/>
          </p:cNvSpPr>
          <p:nvPr>
            <p:ph type="dt" sz="half" idx="10"/>
          </p:nvPr>
        </p:nvSpPr>
        <p:spPr>
          <a:xfrm>
            <a:off x="479337" y="5846296"/>
            <a:ext cx="2133600" cy="476250"/>
          </a:xfrm>
          <a:ln/>
        </p:spPr>
        <p:txBody>
          <a:bodyPr/>
          <a:lstStyle>
            <a:lvl1pPr>
              <a:defRPr/>
            </a:lvl1pPr>
          </a:lstStyle>
          <a:p>
            <a:pPr>
              <a:defRPr/>
            </a:pPr>
            <a:fld id="{236E8A19-CA14-4148-863C-787D50B73671}" type="datetime3">
              <a:rPr lang="it-IT" smtClean="0"/>
              <a:t>nov. ’18</a:t>
            </a:fld>
            <a:endParaRPr lang="it-IT"/>
          </a:p>
        </p:txBody>
      </p:sp>
      <p:sp>
        <p:nvSpPr>
          <p:cNvPr id="5" name="Rectangle 5"/>
          <p:cNvSpPr>
            <a:spLocks noGrp="1" noChangeArrowheads="1"/>
          </p:cNvSpPr>
          <p:nvPr>
            <p:ph type="ftr" sz="quarter" idx="11"/>
          </p:nvPr>
        </p:nvSpPr>
        <p:spPr>
          <a:xfrm>
            <a:off x="3203848" y="5806159"/>
            <a:ext cx="2895600" cy="476250"/>
          </a:xfrm>
          <a:prstGeom prst="rect">
            <a:avLst/>
          </a:prstGeom>
          <a:ln/>
        </p:spPr>
        <p:txBody>
          <a:bodyPr/>
          <a:lstStyle>
            <a:lvl1pPr>
              <a:defRPr/>
            </a:lvl1pPr>
          </a:lstStyle>
          <a:p>
            <a:pPr>
              <a:defRPr/>
            </a:pPr>
            <a:r>
              <a:rPr lang="it-IT" smtClean="0"/>
              <a:t>ISA ITALIA "Formazione del giudizio e relazione sul bilancio"</a:t>
            </a:r>
            <a:endParaRPr lang="it-IT"/>
          </a:p>
        </p:txBody>
      </p:sp>
      <p:sp>
        <p:nvSpPr>
          <p:cNvPr id="6" name="Rectangle 6"/>
          <p:cNvSpPr>
            <a:spLocks noGrp="1" noChangeArrowheads="1"/>
          </p:cNvSpPr>
          <p:nvPr>
            <p:ph type="sldNum" sz="quarter" idx="12"/>
          </p:nvPr>
        </p:nvSpPr>
        <p:spPr>
          <a:xfrm>
            <a:off x="6961864" y="6282409"/>
            <a:ext cx="2133600" cy="476250"/>
          </a:xfrm>
          <a:ln/>
        </p:spPr>
        <p:txBody>
          <a:bodyPr/>
          <a:lstStyle>
            <a:lvl1pPr>
              <a:defRPr/>
            </a:lvl1pPr>
          </a:lstStyle>
          <a:p>
            <a:pPr>
              <a:defRPr/>
            </a:pPr>
            <a:fld id="{4702A839-6A68-45D6-81BF-88D671D8B662}" type="slidenum">
              <a:rPr lang="it-IT"/>
              <a:pPr>
                <a:defRPr/>
              </a:pPr>
              <a:t>‹N›</a:t>
            </a:fld>
            <a:endParaRPr lang="it-IT"/>
          </a:p>
        </p:txBody>
      </p:sp>
    </p:spTree>
    <p:extLst>
      <p:ext uri="{BB962C8B-B14F-4D97-AF65-F5344CB8AC3E}">
        <p14:creationId xmlns:p14="http://schemas.microsoft.com/office/powerpoint/2010/main" val="36260971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747166" y="135382"/>
            <a:ext cx="3290570" cy="290195"/>
          </a:xfrm>
          <a:prstGeom prst="rect">
            <a:avLst/>
          </a:prstGeom>
        </p:spPr>
        <p:txBody>
          <a:bodyPr wrap="square" lIns="0" tIns="0" rIns="0" bIns="0">
            <a:spAutoFit/>
          </a:bodyPr>
          <a:lstStyle>
            <a:lvl1pPr>
              <a:defRPr sz="1800" b="1" i="0">
                <a:solidFill>
                  <a:srgbClr val="00338D"/>
                </a:solidFill>
                <a:latin typeface="Arial"/>
                <a:cs typeface="Arial"/>
              </a:defRPr>
            </a:lvl1pPr>
          </a:lstStyle>
          <a:p>
            <a:endParaRPr/>
          </a:p>
        </p:txBody>
      </p:sp>
      <p:sp>
        <p:nvSpPr>
          <p:cNvPr id="3" name="Holder 3"/>
          <p:cNvSpPr>
            <a:spLocks noGrp="1"/>
          </p:cNvSpPr>
          <p:nvPr>
            <p:ph type="body" idx="1"/>
          </p:nvPr>
        </p:nvSpPr>
        <p:spPr>
          <a:xfrm>
            <a:off x="2802382" y="3173729"/>
            <a:ext cx="5453380" cy="1463675"/>
          </a:xfrm>
          <a:prstGeom prst="rect">
            <a:avLst/>
          </a:prstGeom>
        </p:spPr>
        <p:txBody>
          <a:bodyPr wrap="square" lIns="0" tIns="0" rIns="0" bIns="0">
            <a:spAutoFit/>
          </a:bodyPr>
          <a:lstStyle>
            <a:lvl1pPr>
              <a:defRPr sz="1600" b="0" i="0">
                <a:solidFill>
                  <a:srgbClr val="00338D"/>
                </a:solidFill>
                <a:latin typeface="Arial"/>
                <a:cs typeface="Arial"/>
              </a:defRPr>
            </a:lvl1pPr>
          </a:lstStyle>
          <a:p>
            <a:endParaRPr/>
          </a:p>
        </p:txBody>
      </p:sp>
      <p:sp>
        <p:nvSpPr>
          <p:cNvPr id="5" name="Holder 5"/>
          <p:cNvSpPr>
            <a:spLocks noGrp="1"/>
          </p:cNvSpPr>
          <p:nvPr>
            <p:ph type="dt" sz="half" idx="6"/>
          </p:nvPr>
        </p:nvSpPr>
        <p:spPr>
          <a:xfrm>
            <a:off x="6791959" y="6037178"/>
            <a:ext cx="1623695" cy="294004"/>
          </a:xfrm>
          <a:prstGeom prst="rect">
            <a:avLst/>
          </a:prstGeom>
        </p:spPr>
        <p:txBody>
          <a:bodyPr wrap="square" lIns="0" tIns="0" rIns="0" bIns="0">
            <a:spAutoFit/>
          </a:bodyPr>
          <a:lstStyle>
            <a:lvl1pPr>
              <a:defRPr sz="600" b="1" i="0">
                <a:solidFill>
                  <a:srgbClr val="A6A6A6"/>
                </a:solidFill>
                <a:latin typeface="Arial"/>
                <a:cs typeface="Arial"/>
              </a:defRPr>
            </a:lvl1pPr>
          </a:lstStyle>
          <a:p>
            <a:pPr marL="353695" marR="5715">
              <a:lnSpc>
                <a:spcPct val="100000"/>
              </a:lnSpc>
              <a:spcBef>
                <a:spcPts val="40"/>
              </a:spcBef>
            </a:pPr>
            <a:r>
              <a:rPr spc="-5" dirty="0"/>
              <a:t>Principio </a:t>
            </a:r>
            <a:r>
              <a:rPr dirty="0"/>
              <a:t>di </a:t>
            </a:r>
            <a:r>
              <a:rPr spc="-5" dirty="0"/>
              <a:t>revisione </a:t>
            </a:r>
            <a:r>
              <a:rPr spc="-10" dirty="0"/>
              <a:t>ISA </a:t>
            </a:r>
            <a:r>
              <a:rPr spc="-5" dirty="0"/>
              <a:t>Italia </a:t>
            </a:r>
            <a:r>
              <a:rPr dirty="0"/>
              <a:t>230  La </a:t>
            </a:r>
            <a:r>
              <a:rPr spc="-5" dirty="0"/>
              <a:t>documentazione </a:t>
            </a:r>
            <a:r>
              <a:rPr dirty="0"/>
              <a:t>della</a:t>
            </a:r>
            <a:r>
              <a:rPr spc="-100" dirty="0"/>
              <a:t> </a:t>
            </a:r>
            <a:r>
              <a:rPr spc="-5" dirty="0"/>
              <a:t>revisione</a:t>
            </a:r>
          </a:p>
          <a:p>
            <a:pPr marL="12700">
              <a:lnSpc>
                <a:spcPct val="100000"/>
              </a:lnSpc>
            </a:pPr>
            <a:r>
              <a:rPr spc="-5" dirty="0"/>
              <a:t>([A4M1] </a:t>
            </a:r>
            <a:r>
              <a:rPr dirty="0"/>
              <a:t>LOT - </a:t>
            </a:r>
            <a:r>
              <a:rPr spc="-10" dirty="0"/>
              <a:t>In </a:t>
            </a:r>
            <a:r>
              <a:rPr spc="-5" dirty="0"/>
              <a:t>Charge Auditors </a:t>
            </a:r>
            <a:r>
              <a:rPr dirty="0"/>
              <a:t>- </a:t>
            </a:r>
            <a:r>
              <a:rPr spc="-5" dirty="0"/>
              <a:t>Livello</a:t>
            </a:r>
            <a:r>
              <a:rPr spc="-55" dirty="0"/>
              <a:t> </a:t>
            </a:r>
            <a:r>
              <a:rPr dirty="0"/>
              <a:t>2)</a:t>
            </a:r>
          </a:p>
        </p:txBody>
      </p:sp>
      <p:sp>
        <p:nvSpPr>
          <p:cNvPr id="6" name="Holder 6"/>
          <p:cNvSpPr>
            <a:spLocks noGrp="1"/>
          </p:cNvSpPr>
          <p:nvPr>
            <p:ph type="sldNum" sz="quarter" idx="7"/>
          </p:nvPr>
        </p:nvSpPr>
        <p:spPr>
          <a:xfrm>
            <a:off x="8227314" y="6367773"/>
            <a:ext cx="191134" cy="167004"/>
          </a:xfrm>
          <a:prstGeom prst="rect">
            <a:avLst/>
          </a:prstGeom>
        </p:spPr>
        <p:txBody>
          <a:bodyPr wrap="square" lIns="0" tIns="0" rIns="0" bIns="0">
            <a:spAutoFit/>
          </a:bodyPr>
          <a:lstStyle>
            <a:lvl1pPr>
              <a:defRPr sz="1000" b="0" i="0">
                <a:solidFill>
                  <a:srgbClr val="00338D"/>
                </a:solidFill>
                <a:latin typeface="Arial"/>
                <a:cs typeface="Arial"/>
              </a:defRPr>
            </a:lvl1pPr>
          </a:lstStyle>
          <a:p>
            <a:pPr marL="25400">
              <a:lnSpc>
                <a:spcPct val="100000"/>
              </a:lnSpc>
            </a:pPr>
            <a:fld id="{81D60167-4931-47E6-BA6A-407CBD079E47}" type="slidenum">
              <a:rPr spc="-5" dirty="0"/>
              <a:t>‹N›</a:t>
            </a:fld>
            <a:endParaRPr spc="-5"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odcec.napoli.it/"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odcec.napoli.it/"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odcec.napoli.it/"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odcec.napoli.it/"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odcec.napoli.it/"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odcec.napoli.it/"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odcec.napoli.it/"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odcec.napoli.it/"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odcec.napoli.it/"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odcec.napoli.it/"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odcec.napoli.it/"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odcec.napoli.it/"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odcec.napoli.it/"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odcec.napoli.it/"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odcec.napoli.it/"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odcec.napoli.it/"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odcec.napoli.it/"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odcec.napoli.it/"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odcec.napoli.it/"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odcec.napoli.it/"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odcec.napoli.it/"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odcec.napoli.i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odcec.napoli.it/"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odcec.napoli.it/"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odcec.napoli.it/"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odcec.napoli.it/"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odcec.napoli.it/"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3"/>
          <p:cNvSpPr>
            <a:spLocks noGrp="1" noChangeArrowheads="1"/>
          </p:cNvSpPr>
          <p:nvPr>
            <p:ph type="subTitle" idx="1"/>
          </p:nvPr>
        </p:nvSpPr>
        <p:spPr>
          <a:xfrm>
            <a:off x="250825" y="1484312"/>
            <a:ext cx="8572500" cy="4924425"/>
          </a:xfrm>
        </p:spPr>
        <p:txBody>
          <a:bodyPr/>
          <a:lstStyle/>
          <a:p>
            <a:pPr eaLnBrk="1" hangingPunct="1">
              <a:defRPr/>
            </a:pPr>
            <a:endParaRPr lang="it-IT" altLang="it-IT" sz="1800" b="1" dirty="0" smtClean="0">
              <a:latin typeface="Trebuchet MS" panose="020B0603020202020204" pitchFamily="34" charset="0"/>
            </a:endParaRPr>
          </a:p>
          <a:p>
            <a:pPr eaLnBrk="1" hangingPunct="1">
              <a:defRPr/>
            </a:pPr>
            <a:r>
              <a:rPr lang="it-IT" altLang="it-IT" sz="2400" b="1" i="1" dirty="0">
                <a:solidFill>
                  <a:srgbClr val="002060"/>
                </a:solidFill>
                <a:latin typeface="Trebuchet MS" panose="020B0603020202020204" pitchFamily="34" charset="0"/>
              </a:rPr>
              <a:t>Seminario</a:t>
            </a:r>
          </a:p>
          <a:p>
            <a:pPr eaLnBrk="1" hangingPunct="1">
              <a:defRPr/>
            </a:pPr>
            <a:r>
              <a:rPr lang="it-IT" altLang="it-IT" sz="1800" b="1" i="1" dirty="0" smtClean="0">
                <a:solidFill>
                  <a:srgbClr val="002060"/>
                </a:solidFill>
                <a:latin typeface="Trebuchet MS" panose="020B0603020202020204" pitchFamily="34" charset="0"/>
              </a:rPr>
              <a:t>Principi di revisione Nazionali ed Internazionali</a:t>
            </a:r>
            <a:endParaRPr lang="it-IT" sz="2800" dirty="0" smtClean="0">
              <a:solidFill>
                <a:srgbClr val="002060"/>
              </a:solidFill>
              <a:latin typeface="Trebuchet MS" panose="020B0603020202020204" pitchFamily="34" charset="0"/>
            </a:endParaRPr>
          </a:p>
          <a:p>
            <a:endParaRPr lang="it-IT" sz="2400" b="1" i="1" dirty="0" smtClean="0">
              <a:solidFill>
                <a:srgbClr val="002060"/>
              </a:solidFill>
              <a:latin typeface="Trebuchet MS" panose="020B0603020202020204" pitchFamily="34" charset="0"/>
            </a:endParaRPr>
          </a:p>
          <a:p>
            <a:endParaRPr lang="it-IT" sz="2400" b="1" i="1" dirty="0">
              <a:solidFill>
                <a:srgbClr val="002060"/>
              </a:solidFill>
              <a:latin typeface="Trebuchet MS" panose="020B0603020202020204" pitchFamily="34" charset="0"/>
            </a:endParaRPr>
          </a:p>
          <a:p>
            <a:r>
              <a:rPr lang="it-IT" sz="2400" b="1" i="1" dirty="0" smtClean="0">
                <a:solidFill>
                  <a:srgbClr val="002060"/>
                </a:solidFill>
                <a:latin typeface="Trebuchet MS" panose="020B0603020202020204" pitchFamily="34" charset="0"/>
              </a:rPr>
              <a:t>Principio di revisione internazionale</a:t>
            </a:r>
          </a:p>
          <a:p>
            <a:r>
              <a:rPr lang="it-IT" sz="2400" b="1" i="1" dirty="0" smtClean="0">
                <a:solidFill>
                  <a:srgbClr val="002060"/>
                </a:solidFill>
                <a:latin typeface="Trebuchet MS" panose="020B0603020202020204" pitchFamily="34" charset="0"/>
              </a:rPr>
              <a:t>ISA </a:t>
            </a:r>
            <a:r>
              <a:rPr lang="it-IT" sz="2400" b="1" i="1" dirty="0">
                <a:solidFill>
                  <a:srgbClr val="002060"/>
                </a:solidFill>
                <a:latin typeface="Trebuchet MS" panose="020B0603020202020204" pitchFamily="34" charset="0"/>
              </a:rPr>
              <a:t>ITALIA </a:t>
            </a:r>
            <a:r>
              <a:rPr lang="it-IT" sz="2400" b="1" i="1" dirty="0" smtClean="0">
                <a:solidFill>
                  <a:srgbClr val="002060"/>
                </a:solidFill>
                <a:latin typeface="Trebuchet MS" panose="020B0603020202020204" pitchFamily="34" charset="0"/>
              </a:rPr>
              <a:t>230</a:t>
            </a:r>
            <a:endParaRPr lang="it-IT" sz="2400" b="1" i="1" dirty="0">
              <a:solidFill>
                <a:srgbClr val="002060"/>
              </a:solidFill>
              <a:latin typeface="Trebuchet MS" panose="020B0603020202020204" pitchFamily="34" charset="0"/>
            </a:endParaRPr>
          </a:p>
          <a:p>
            <a:r>
              <a:rPr lang="it-IT" sz="2400" b="1" i="1" dirty="0">
                <a:solidFill>
                  <a:srgbClr val="002060"/>
                </a:solidFill>
                <a:latin typeface="Trebuchet MS" panose="020B0603020202020204" pitchFamily="34" charset="0"/>
              </a:rPr>
              <a:t> </a:t>
            </a:r>
            <a:r>
              <a:rPr lang="it-IT" sz="2400" b="1" i="1" dirty="0" smtClean="0">
                <a:solidFill>
                  <a:srgbClr val="002060"/>
                </a:solidFill>
                <a:latin typeface="Trebuchet MS" panose="020B0603020202020204" pitchFamily="34" charset="0"/>
              </a:rPr>
              <a:t>La documentazione della revisione contabile</a:t>
            </a:r>
            <a:endParaRPr lang="it-IT" sz="2400" b="1" i="1" dirty="0">
              <a:solidFill>
                <a:srgbClr val="002060"/>
              </a:solidFill>
              <a:latin typeface="Trebuchet MS" panose="020B0603020202020204" pitchFamily="34" charset="0"/>
            </a:endParaRPr>
          </a:p>
          <a:p>
            <a:endParaRPr lang="it-IT" b="1" i="1" dirty="0" smtClean="0">
              <a:solidFill>
                <a:srgbClr val="002060"/>
              </a:solidFill>
              <a:latin typeface="Trebuchet MS" panose="020B0603020202020204" pitchFamily="34" charset="0"/>
            </a:endParaRPr>
          </a:p>
          <a:p>
            <a:endParaRPr lang="it-IT" b="1" i="1" dirty="0">
              <a:solidFill>
                <a:srgbClr val="002060"/>
              </a:solidFill>
              <a:latin typeface="Trebuchet MS" panose="020B0603020202020204" pitchFamily="34" charset="0"/>
            </a:endParaRPr>
          </a:p>
          <a:p>
            <a:endParaRPr lang="it-IT" b="1" i="1" dirty="0" smtClean="0">
              <a:solidFill>
                <a:srgbClr val="002060"/>
              </a:solidFill>
              <a:latin typeface="Trebuchet MS" panose="020B0603020202020204" pitchFamily="34" charset="0"/>
            </a:endParaRPr>
          </a:p>
          <a:p>
            <a:endParaRPr lang="it-IT" b="1" i="1" dirty="0">
              <a:solidFill>
                <a:srgbClr val="002060"/>
              </a:solidFill>
              <a:latin typeface="Trebuchet MS" panose="020B0603020202020204" pitchFamily="34" charset="0"/>
            </a:endParaRPr>
          </a:p>
          <a:p>
            <a:endParaRPr lang="it-IT" b="1" i="1" dirty="0" smtClean="0">
              <a:solidFill>
                <a:srgbClr val="002060"/>
              </a:solidFill>
              <a:latin typeface="Trebuchet MS" panose="020B0603020202020204" pitchFamily="34" charset="0"/>
            </a:endParaRPr>
          </a:p>
          <a:p>
            <a:r>
              <a:rPr lang="it-IT" b="1" i="1" dirty="0" smtClean="0">
                <a:solidFill>
                  <a:srgbClr val="002060"/>
                </a:solidFill>
                <a:latin typeface="Trebuchet MS" panose="020B0603020202020204" pitchFamily="34" charset="0"/>
              </a:rPr>
              <a:t>Giovedì</a:t>
            </a:r>
            <a:r>
              <a:rPr lang="it-IT" b="1" i="1" dirty="0" smtClean="0">
                <a:solidFill>
                  <a:srgbClr val="002060"/>
                </a:solidFill>
                <a:latin typeface="Trebuchet MS" panose="020B0603020202020204" pitchFamily="34" charset="0"/>
              </a:rPr>
              <a:t> </a:t>
            </a:r>
            <a:r>
              <a:rPr lang="it-IT" b="1" i="1" dirty="0">
                <a:solidFill>
                  <a:srgbClr val="002060"/>
                </a:solidFill>
                <a:latin typeface="Trebuchet MS" panose="020B0603020202020204" pitchFamily="34" charset="0"/>
              </a:rPr>
              <a:t>8</a:t>
            </a:r>
            <a:r>
              <a:rPr lang="it-IT" b="1" i="1" dirty="0" smtClean="0">
                <a:solidFill>
                  <a:srgbClr val="002060"/>
                </a:solidFill>
                <a:latin typeface="Trebuchet MS" panose="020B0603020202020204" pitchFamily="34" charset="0"/>
              </a:rPr>
              <a:t> </a:t>
            </a:r>
            <a:r>
              <a:rPr lang="it-IT" b="1" i="1" dirty="0">
                <a:solidFill>
                  <a:srgbClr val="002060"/>
                </a:solidFill>
                <a:latin typeface="Trebuchet MS" panose="020B0603020202020204" pitchFamily="34" charset="0"/>
              </a:rPr>
              <a:t>novembre 2018</a:t>
            </a:r>
          </a:p>
          <a:p>
            <a:r>
              <a:rPr lang="it-IT" sz="1600" b="1" i="1" dirty="0" smtClean="0">
                <a:solidFill>
                  <a:srgbClr val="002060"/>
                </a:solidFill>
                <a:latin typeface="Trebuchet MS" panose="020B0603020202020204" pitchFamily="34" charset="0"/>
              </a:rPr>
              <a:t>Dott.ssa Silvia Bertoni – Dottore Commercialista e </a:t>
            </a:r>
            <a:r>
              <a:rPr lang="it-IT" sz="1600" b="1" i="1" dirty="0">
                <a:solidFill>
                  <a:srgbClr val="002060"/>
                </a:solidFill>
                <a:latin typeface="Trebuchet MS" panose="020B0603020202020204" pitchFamily="34" charset="0"/>
              </a:rPr>
              <a:t>R</a:t>
            </a:r>
            <a:r>
              <a:rPr lang="it-IT" sz="1600" b="1" i="1" dirty="0" smtClean="0">
                <a:solidFill>
                  <a:srgbClr val="002060"/>
                </a:solidFill>
                <a:latin typeface="Trebuchet MS" panose="020B0603020202020204" pitchFamily="34" charset="0"/>
              </a:rPr>
              <a:t>evisore Legale</a:t>
            </a:r>
          </a:p>
          <a:p>
            <a:pPr algn="l" eaLnBrk="1" hangingPunct="1">
              <a:defRPr/>
            </a:pPr>
            <a:endParaRPr lang="it-IT" altLang="it-IT" sz="2800" b="1" dirty="0" smtClean="0">
              <a:latin typeface="Trebuchet MS" panose="020B0603020202020204" pitchFamily="34" charset="0"/>
            </a:endParaRPr>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pic>
        <p:nvPicPr>
          <p:cNvPr id="2055" name="Immagine 6"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67944" y="427556"/>
            <a:ext cx="1296144" cy="93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ttangolo arrotondato 1"/>
          <p:cNvSpPr/>
          <p:nvPr/>
        </p:nvSpPr>
        <p:spPr bwMode="auto">
          <a:xfrm>
            <a:off x="1691680" y="6381328"/>
            <a:ext cx="5904656" cy="360040"/>
          </a:xfrm>
          <a:prstGeom prst="round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it-IT" sz="3200" b="0" i="0" u="none" strike="noStrike" cap="none" normalizeH="0" baseline="0" smtClean="0">
              <a:ln>
                <a:noFill/>
              </a:ln>
              <a:solidFill>
                <a:schemeClr val="tx1"/>
              </a:solidFill>
              <a:effectLst/>
              <a:latin typeface="Arial" charset="0"/>
            </a:endParaRPr>
          </a:p>
        </p:txBody>
      </p:sp>
      <p:sp>
        <p:nvSpPr>
          <p:cNvPr id="3" name="Rettangolo arrotondato 2"/>
          <p:cNvSpPr/>
          <p:nvPr/>
        </p:nvSpPr>
        <p:spPr bwMode="auto">
          <a:xfrm>
            <a:off x="1403648" y="6309320"/>
            <a:ext cx="6480720" cy="548680"/>
          </a:xfrm>
          <a:prstGeom prst="round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it-IT" sz="32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1327189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5138">
        <p15:prstTrans prst="curtains"/>
      </p:transition>
    </mc:Choice>
    <mc:Fallback xmlns="">
      <p:transition spd="slow" advTm="5138">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39851" y="258445"/>
            <a:ext cx="6422949" cy="622300"/>
          </a:xfrm>
          <a:prstGeom prst="rect">
            <a:avLst/>
          </a:prstGeom>
        </p:spPr>
        <p:txBody>
          <a:bodyPr vert="horz" wrap="square" lIns="0" tIns="0" rIns="0" bIns="0" rtlCol="0">
            <a:spAutoFit/>
          </a:bodyPr>
          <a:lstStyle/>
          <a:p>
            <a:pPr marL="12700">
              <a:lnSpc>
                <a:spcPts val="4895"/>
              </a:lnSpc>
            </a:pPr>
            <a:r>
              <a:rPr sz="4800" b="0" dirty="0">
                <a:latin typeface="KPMG Light"/>
                <a:cs typeface="KPMG Light"/>
              </a:rPr>
              <a:t>Documentazione delle procedure svolte -</a:t>
            </a:r>
            <a:r>
              <a:rPr sz="4800" b="0" spc="-85" dirty="0">
                <a:latin typeface="KPMG Light"/>
                <a:cs typeface="KPMG Light"/>
              </a:rPr>
              <a:t> </a:t>
            </a:r>
            <a:endParaRPr sz="4800" dirty="0">
              <a:latin typeface="KPMG Light"/>
              <a:cs typeface="KPMG Light"/>
            </a:endParaRPr>
          </a:p>
        </p:txBody>
      </p:sp>
      <p:sp>
        <p:nvSpPr>
          <p:cNvPr id="3" name="object 3"/>
          <p:cNvSpPr txBox="1"/>
          <p:nvPr/>
        </p:nvSpPr>
        <p:spPr>
          <a:xfrm>
            <a:off x="739851" y="880237"/>
            <a:ext cx="3809694" cy="589905"/>
          </a:xfrm>
          <a:prstGeom prst="rect">
            <a:avLst/>
          </a:prstGeom>
        </p:spPr>
        <p:txBody>
          <a:bodyPr vert="horz" wrap="square" lIns="0" tIns="0" rIns="0" bIns="0" rtlCol="0">
            <a:spAutoFit/>
          </a:bodyPr>
          <a:lstStyle/>
          <a:p>
            <a:pPr marL="12700">
              <a:lnSpc>
                <a:spcPts val="4610"/>
              </a:lnSpc>
            </a:pPr>
            <a:r>
              <a:rPr lang="it-IT" sz="4800" b="0" dirty="0" smtClean="0">
                <a:solidFill>
                  <a:srgbClr val="00338D"/>
                </a:solidFill>
                <a:latin typeface="KPMG Light"/>
                <a:cs typeface="KPMG Light"/>
              </a:rPr>
              <a:t>Aspetti </a:t>
            </a:r>
            <a:r>
              <a:rPr sz="4800" b="0" dirty="0" err="1" smtClean="0">
                <a:solidFill>
                  <a:srgbClr val="00338D"/>
                </a:solidFill>
                <a:latin typeface="KPMG Light"/>
                <a:cs typeface="KPMG Light"/>
              </a:rPr>
              <a:t>generali</a:t>
            </a:r>
            <a:endParaRPr sz="4800" dirty="0">
              <a:latin typeface="KPMG Light"/>
              <a:cs typeface="KPMG Light"/>
            </a:endParaRPr>
          </a:p>
        </p:txBody>
      </p:sp>
      <p:sp>
        <p:nvSpPr>
          <p:cNvPr id="4" name="object 4"/>
          <p:cNvSpPr/>
          <p:nvPr/>
        </p:nvSpPr>
        <p:spPr>
          <a:xfrm>
            <a:off x="1571244" y="4724400"/>
            <a:ext cx="6827520" cy="1089660"/>
          </a:xfrm>
          <a:custGeom>
            <a:avLst/>
            <a:gdLst/>
            <a:ahLst/>
            <a:cxnLst/>
            <a:rect l="l" t="t" r="r" b="b"/>
            <a:pathLst>
              <a:path w="6827520" h="1089660">
                <a:moveTo>
                  <a:pt x="6645909" y="0"/>
                </a:moveTo>
                <a:lnTo>
                  <a:pt x="181610" y="0"/>
                </a:lnTo>
                <a:lnTo>
                  <a:pt x="133320" y="6485"/>
                </a:lnTo>
                <a:lnTo>
                  <a:pt x="89934" y="24788"/>
                </a:lnTo>
                <a:lnTo>
                  <a:pt x="53181" y="53181"/>
                </a:lnTo>
                <a:lnTo>
                  <a:pt x="24788" y="89934"/>
                </a:lnTo>
                <a:lnTo>
                  <a:pt x="6485" y="133320"/>
                </a:lnTo>
                <a:lnTo>
                  <a:pt x="0" y="181610"/>
                </a:lnTo>
                <a:lnTo>
                  <a:pt x="0" y="908050"/>
                </a:lnTo>
                <a:lnTo>
                  <a:pt x="6485" y="956330"/>
                </a:lnTo>
                <a:lnTo>
                  <a:pt x="24788" y="999713"/>
                </a:lnTo>
                <a:lnTo>
                  <a:pt x="53181" y="1036469"/>
                </a:lnTo>
                <a:lnTo>
                  <a:pt x="89934" y="1064865"/>
                </a:lnTo>
                <a:lnTo>
                  <a:pt x="133320" y="1083173"/>
                </a:lnTo>
                <a:lnTo>
                  <a:pt x="181610" y="1089660"/>
                </a:lnTo>
                <a:lnTo>
                  <a:pt x="6645909" y="1089660"/>
                </a:lnTo>
                <a:lnTo>
                  <a:pt x="6694199" y="1083173"/>
                </a:lnTo>
                <a:lnTo>
                  <a:pt x="6737585" y="1064865"/>
                </a:lnTo>
                <a:lnTo>
                  <a:pt x="6774338" y="1036469"/>
                </a:lnTo>
                <a:lnTo>
                  <a:pt x="6802731" y="999713"/>
                </a:lnTo>
                <a:lnTo>
                  <a:pt x="6821034" y="956330"/>
                </a:lnTo>
                <a:lnTo>
                  <a:pt x="6827520" y="908050"/>
                </a:lnTo>
                <a:lnTo>
                  <a:pt x="6827520" y="181610"/>
                </a:lnTo>
                <a:lnTo>
                  <a:pt x="6821034" y="133320"/>
                </a:lnTo>
                <a:lnTo>
                  <a:pt x="6802731" y="89934"/>
                </a:lnTo>
                <a:lnTo>
                  <a:pt x="6774338" y="53181"/>
                </a:lnTo>
                <a:lnTo>
                  <a:pt x="6737585" y="24788"/>
                </a:lnTo>
                <a:lnTo>
                  <a:pt x="6694199" y="6485"/>
                </a:lnTo>
                <a:lnTo>
                  <a:pt x="6645909" y="0"/>
                </a:lnTo>
                <a:close/>
              </a:path>
            </a:pathLst>
          </a:custGeom>
          <a:solidFill>
            <a:srgbClr val="6C1F77"/>
          </a:solidFill>
        </p:spPr>
        <p:txBody>
          <a:bodyPr wrap="square" lIns="0" tIns="0" rIns="0" bIns="0" rtlCol="0"/>
          <a:lstStyle/>
          <a:p>
            <a:endParaRPr/>
          </a:p>
        </p:txBody>
      </p:sp>
      <p:sp>
        <p:nvSpPr>
          <p:cNvPr id="5" name="object 5"/>
          <p:cNvSpPr/>
          <p:nvPr/>
        </p:nvSpPr>
        <p:spPr>
          <a:xfrm>
            <a:off x="1906777" y="5007355"/>
            <a:ext cx="1813560" cy="0"/>
          </a:xfrm>
          <a:custGeom>
            <a:avLst/>
            <a:gdLst/>
            <a:ahLst/>
            <a:cxnLst/>
            <a:rect l="l" t="t" r="r" b="b"/>
            <a:pathLst>
              <a:path w="1813560">
                <a:moveTo>
                  <a:pt x="0" y="0"/>
                </a:moveTo>
                <a:lnTo>
                  <a:pt x="1813560" y="0"/>
                </a:lnTo>
              </a:path>
            </a:pathLst>
          </a:custGeom>
          <a:ln w="21336">
            <a:solidFill>
              <a:srgbClr val="FFFFFF"/>
            </a:solidFill>
          </a:ln>
        </p:spPr>
        <p:txBody>
          <a:bodyPr wrap="square" lIns="0" tIns="0" rIns="0" bIns="0" rtlCol="0"/>
          <a:lstStyle/>
          <a:p>
            <a:endParaRPr/>
          </a:p>
        </p:txBody>
      </p:sp>
      <p:sp>
        <p:nvSpPr>
          <p:cNvPr id="6" name="object 6"/>
          <p:cNvSpPr/>
          <p:nvPr/>
        </p:nvSpPr>
        <p:spPr>
          <a:xfrm>
            <a:off x="4890770" y="5007355"/>
            <a:ext cx="449580" cy="0"/>
          </a:xfrm>
          <a:custGeom>
            <a:avLst/>
            <a:gdLst/>
            <a:ahLst/>
            <a:cxnLst/>
            <a:rect l="l" t="t" r="r" b="b"/>
            <a:pathLst>
              <a:path w="449579">
                <a:moveTo>
                  <a:pt x="0" y="0"/>
                </a:moveTo>
                <a:lnTo>
                  <a:pt x="449579" y="0"/>
                </a:lnTo>
              </a:path>
            </a:pathLst>
          </a:custGeom>
          <a:ln w="21336">
            <a:solidFill>
              <a:srgbClr val="FFFFFF"/>
            </a:solidFill>
          </a:ln>
        </p:spPr>
        <p:txBody>
          <a:bodyPr wrap="square" lIns="0" tIns="0" rIns="0" bIns="0" rtlCol="0"/>
          <a:lstStyle/>
          <a:p>
            <a:endParaRPr/>
          </a:p>
        </p:txBody>
      </p:sp>
      <p:sp>
        <p:nvSpPr>
          <p:cNvPr id="7" name="object 7"/>
          <p:cNvSpPr txBox="1"/>
          <p:nvPr/>
        </p:nvSpPr>
        <p:spPr>
          <a:xfrm>
            <a:off x="1612519" y="4773295"/>
            <a:ext cx="6237605" cy="259079"/>
          </a:xfrm>
          <a:prstGeom prst="rect">
            <a:avLst/>
          </a:prstGeom>
        </p:spPr>
        <p:txBody>
          <a:bodyPr vert="horz" wrap="square" lIns="0" tIns="0" rIns="0" bIns="0" rtlCol="0">
            <a:spAutoFit/>
          </a:bodyPr>
          <a:lstStyle/>
          <a:p>
            <a:pPr marL="12700">
              <a:lnSpc>
                <a:spcPct val="100000"/>
              </a:lnSpc>
            </a:pPr>
            <a:r>
              <a:rPr sz="1600" spc="-5" dirty="0">
                <a:solidFill>
                  <a:srgbClr val="FFFFFF"/>
                </a:solidFill>
                <a:latin typeface="Arial"/>
                <a:cs typeface="Arial"/>
              </a:rPr>
              <a:t>Le </a:t>
            </a:r>
            <a:r>
              <a:rPr sz="1600" b="1" spc="-5" dirty="0">
                <a:solidFill>
                  <a:srgbClr val="FFFFFF"/>
                </a:solidFill>
                <a:latin typeface="Arial"/>
                <a:cs typeface="Arial"/>
              </a:rPr>
              <a:t>spiegazioni </a:t>
            </a:r>
            <a:r>
              <a:rPr sz="1600" b="1" spc="-10" dirty="0">
                <a:solidFill>
                  <a:srgbClr val="FFFFFF"/>
                </a:solidFill>
                <a:latin typeface="Arial"/>
                <a:cs typeface="Arial"/>
              </a:rPr>
              <a:t>verbali </a:t>
            </a:r>
            <a:r>
              <a:rPr sz="1600" spc="-5" dirty="0">
                <a:solidFill>
                  <a:srgbClr val="FFFFFF"/>
                </a:solidFill>
                <a:latin typeface="Arial"/>
                <a:cs typeface="Arial"/>
              </a:rPr>
              <a:t>del revisore </a:t>
            </a:r>
            <a:r>
              <a:rPr sz="1600" b="1" spc="-10" dirty="0">
                <a:solidFill>
                  <a:srgbClr val="FFFFFF"/>
                </a:solidFill>
                <a:latin typeface="Arial"/>
                <a:cs typeface="Arial"/>
              </a:rPr>
              <a:t>NON </a:t>
            </a:r>
            <a:r>
              <a:rPr sz="1600" spc="-5" dirty="0">
                <a:solidFill>
                  <a:srgbClr val="FFFFFF"/>
                </a:solidFill>
                <a:latin typeface="Arial"/>
                <a:cs typeface="Arial"/>
              </a:rPr>
              <a:t>rappresentano un</a:t>
            </a:r>
            <a:r>
              <a:rPr sz="1600" spc="229" dirty="0">
                <a:solidFill>
                  <a:srgbClr val="FFFFFF"/>
                </a:solidFill>
                <a:latin typeface="Arial"/>
                <a:cs typeface="Arial"/>
              </a:rPr>
              <a:t> </a:t>
            </a:r>
            <a:r>
              <a:rPr sz="1600" spc="-5" dirty="0">
                <a:solidFill>
                  <a:srgbClr val="FFFFFF"/>
                </a:solidFill>
                <a:latin typeface="Arial"/>
                <a:cs typeface="Arial"/>
              </a:rPr>
              <a:t>supporto</a:t>
            </a:r>
            <a:endParaRPr sz="1600">
              <a:latin typeface="Arial"/>
              <a:cs typeface="Arial"/>
            </a:endParaRPr>
          </a:p>
        </p:txBody>
      </p:sp>
      <p:sp>
        <p:nvSpPr>
          <p:cNvPr id="14" name="object 14"/>
          <p:cNvSpPr txBox="1"/>
          <p:nvPr/>
        </p:nvSpPr>
        <p:spPr>
          <a:xfrm>
            <a:off x="8227314" y="6367773"/>
            <a:ext cx="191770" cy="167005"/>
          </a:xfrm>
          <a:prstGeom prst="rect">
            <a:avLst/>
          </a:prstGeom>
        </p:spPr>
        <p:txBody>
          <a:bodyPr vert="horz" wrap="square" lIns="0" tIns="0" rIns="0" bIns="0" rtlCol="0">
            <a:spAutoFit/>
          </a:bodyPr>
          <a:lstStyle/>
          <a:p>
            <a:pPr marL="25400">
              <a:lnSpc>
                <a:spcPct val="100000"/>
              </a:lnSpc>
            </a:pPr>
            <a:r>
              <a:rPr sz="1000" spc="-5" dirty="0">
                <a:solidFill>
                  <a:srgbClr val="00338D"/>
                </a:solidFill>
                <a:latin typeface="Arial"/>
                <a:cs typeface="Arial"/>
              </a:rPr>
              <a:t>8</a:t>
            </a:r>
            <a:endParaRPr sz="1000">
              <a:latin typeface="Arial"/>
              <a:cs typeface="Arial"/>
            </a:endParaRPr>
          </a:p>
        </p:txBody>
      </p:sp>
      <p:sp>
        <p:nvSpPr>
          <p:cNvPr id="8" name="object 8"/>
          <p:cNvSpPr txBox="1"/>
          <p:nvPr/>
        </p:nvSpPr>
        <p:spPr>
          <a:xfrm>
            <a:off x="1612519" y="5017134"/>
            <a:ext cx="6221095" cy="746760"/>
          </a:xfrm>
          <a:prstGeom prst="rect">
            <a:avLst/>
          </a:prstGeom>
        </p:spPr>
        <p:txBody>
          <a:bodyPr vert="horz" wrap="square" lIns="0" tIns="0" rIns="0" bIns="0" rtlCol="0">
            <a:spAutoFit/>
          </a:bodyPr>
          <a:lstStyle/>
          <a:p>
            <a:pPr marL="12700" marR="5080">
              <a:lnSpc>
                <a:spcPct val="100000"/>
              </a:lnSpc>
            </a:pPr>
            <a:r>
              <a:rPr sz="1600" spc="-5" dirty="0">
                <a:solidFill>
                  <a:srgbClr val="FFFFFF"/>
                </a:solidFill>
                <a:latin typeface="Arial"/>
                <a:cs typeface="Arial"/>
              </a:rPr>
              <a:t>adeguato per comprovare il lavoro di revisione svolto o le conclusioni  raggiunte, ma possono essere utilizzate per spiegare o chiarire le  informazioni contenute nella</a:t>
            </a:r>
            <a:r>
              <a:rPr sz="1600" spc="25" dirty="0">
                <a:solidFill>
                  <a:srgbClr val="FFFFFF"/>
                </a:solidFill>
                <a:latin typeface="Arial"/>
                <a:cs typeface="Arial"/>
              </a:rPr>
              <a:t> </a:t>
            </a:r>
            <a:r>
              <a:rPr sz="1600" spc="-5" dirty="0">
                <a:solidFill>
                  <a:srgbClr val="FFFFFF"/>
                </a:solidFill>
                <a:latin typeface="Arial"/>
                <a:cs typeface="Arial"/>
              </a:rPr>
              <a:t>documentazione.</a:t>
            </a:r>
            <a:endParaRPr sz="1600">
              <a:latin typeface="Arial"/>
              <a:cs typeface="Arial"/>
            </a:endParaRPr>
          </a:p>
        </p:txBody>
      </p:sp>
      <p:sp>
        <p:nvSpPr>
          <p:cNvPr id="9" name="object 9"/>
          <p:cNvSpPr txBox="1"/>
          <p:nvPr/>
        </p:nvSpPr>
        <p:spPr>
          <a:xfrm>
            <a:off x="733450" y="1633220"/>
            <a:ext cx="7372984" cy="2565400"/>
          </a:xfrm>
          <a:prstGeom prst="rect">
            <a:avLst/>
          </a:prstGeom>
        </p:spPr>
        <p:txBody>
          <a:bodyPr vert="horz" wrap="square" lIns="0" tIns="0" rIns="0" bIns="0" rtlCol="0">
            <a:spAutoFit/>
          </a:bodyPr>
          <a:lstStyle/>
          <a:p>
            <a:pPr marL="12700" marR="5080">
              <a:lnSpc>
                <a:spcPct val="100000"/>
              </a:lnSpc>
            </a:pPr>
            <a:r>
              <a:rPr sz="1600" spc="-5" dirty="0">
                <a:solidFill>
                  <a:srgbClr val="00338D"/>
                </a:solidFill>
                <a:latin typeface="Arial"/>
                <a:cs typeface="Arial"/>
              </a:rPr>
              <a:t>La documentazione della revisione può essere formalizzata su supporto cartaceo,  elettronico o di altro tipo. Esempi di documentazione</a:t>
            </a:r>
            <a:r>
              <a:rPr sz="1600" spc="135" dirty="0">
                <a:solidFill>
                  <a:srgbClr val="00338D"/>
                </a:solidFill>
                <a:latin typeface="Arial"/>
                <a:cs typeface="Arial"/>
              </a:rPr>
              <a:t> </a:t>
            </a:r>
            <a:r>
              <a:rPr sz="1600" spc="-5" dirty="0">
                <a:solidFill>
                  <a:srgbClr val="00338D"/>
                </a:solidFill>
                <a:latin typeface="Arial"/>
                <a:cs typeface="Arial"/>
              </a:rPr>
              <a:t>includono:</a:t>
            </a:r>
            <a:endParaRPr sz="1600">
              <a:latin typeface="Arial"/>
              <a:cs typeface="Arial"/>
            </a:endParaRPr>
          </a:p>
          <a:p>
            <a:pPr marL="299085" indent="-286385">
              <a:lnSpc>
                <a:spcPct val="100000"/>
              </a:lnSpc>
              <a:spcBef>
                <a:spcPts val="395"/>
              </a:spcBef>
              <a:buChar char="—"/>
              <a:tabLst>
                <a:tab pos="299720" algn="l"/>
              </a:tabLst>
            </a:pPr>
            <a:r>
              <a:rPr sz="1600" spc="-5" dirty="0">
                <a:solidFill>
                  <a:srgbClr val="00338D"/>
                </a:solidFill>
                <a:latin typeface="Arial"/>
                <a:cs typeface="Arial"/>
              </a:rPr>
              <a:t>programmi di</a:t>
            </a:r>
            <a:r>
              <a:rPr sz="1600" spc="-10" dirty="0">
                <a:solidFill>
                  <a:srgbClr val="00338D"/>
                </a:solidFill>
                <a:latin typeface="Arial"/>
                <a:cs typeface="Arial"/>
              </a:rPr>
              <a:t> </a:t>
            </a:r>
            <a:r>
              <a:rPr sz="1600" spc="-5" dirty="0">
                <a:solidFill>
                  <a:srgbClr val="00338D"/>
                </a:solidFill>
                <a:latin typeface="Arial"/>
                <a:cs typeface="Arial"/>
              </a:rPr>
              <a:t>revisione</a:t>
            </a:r>
            <a:endParaRPr sz="1600">
              <a:latin typeface="Arial"/>
              <a:cs typeface="Arial"/>
            </a:endParaRPr>
          </a:p>
          <a:p>
            <a:pPr marL="299085" indent="-286385">
              <a:lnSpc>
                <a:spcPct val="100000"/>
              </a:lnSpc>
              <a:spcBef>
                <a:spcPts val="390"/>
              </a:spcBef>
              <a:buChar char="—"/>
              <a:tabLst>
                <a:tab pos="299720" algn="l"/>
              </a:tabLst>
            </a:pPr>
            <a:r>
              <a:rPr sz="1600" spc="-5" dirty="0">
                <a:solidFill>
                  <a:srgbClr val="00338D"/>
                </a:solidFill>
                <a:latin typeface="Arial"/>
                <a:cs typeface="Arial"/>
              </a:rPr>
              <a:t>analisi dei</a:t>
            </a:r>
            <a:r>
              <a:rPr sz="1600" spc="-75" dirty="0">
                <a:solidFill>
                  <a:srgbClr val="00338D"/>
                </a:solidFill>
                <a:latin typeface="Arial"/>
                <a:cs typeface="Arial"/>
              </a:rPr>
              <a:t> </a:t>
            </a:r>
            <a:r>
              <a:rPr sz="1600" spc="-5" dirty="0">
                <a:solidFill>
                  <a:srgbClr val="00338D"/>
                </a:solidFill>
                <a:latin typeface="Arial"/>
                <a:cs typeface="Arial"/>
              </a:rPr>
              <a:t>dati</a:t>
            </a:r>
            <a:endParaRPr sz="1600">
              <a:latin typeface="Arial"/>
              <a:cs typeface="Arial"/>
            </a:endParaRPr>
          </a:p>
          <a:p>
            <a:pPr marL="299085" indent="-286385">
              <a:lnSpc>
                <a:spcPct val="100000"/>
              </a:lnSpc>
              <a:spcBef>
                <a:spcPts val="405"/>
              </a:spcBef>
              <a:buChar char="—"/>
              <a:tabLst>
                <a:tab pos="299720" algn="l"/>
              </a:tabLst>
            </a:pPr>
            <a:r>
              <a:rPr sz="1600" spc="-5" dirty="0">
                <a:solidFill>
                  <a:srgbClr val="00338D"/>
                </a:solidFill>
                <a:latin typeface="Arial"/>
                <a:cs typeface="Arial"/>
              </a:rPr>
              <a:t>note di commento sulle questioni</a:t>
            </a:r>
            <a:r>
              <a:rPr sz="1600" spc="20" dirty="0">
                <a:solidFill>
                  <a:srgbClr val="00338D"/>
                </a:solidFill>
                <a:latin typeface="Arial"/>
                <a:cs typeface="Arial"/>
              </a:rPr>
              <a:t> </a:t>
            </a:r>
            <a:r>
              <a:rPr sz="1600" spc="-5" dirty="0">
                <a:solidFill>
                  <a:srgbClr val="00338D"/>
                </a:solidFill>
                <a:latin typeface="Arial"/>
                <a:cs typeface="Arial"/>
              </a:rPr>
              <a:t>emerse</a:t>
            </a:r>
            <a:endParaRPr sz="1600">
              <a:latin typeface="Arial"/>
              <a:cs typeface="Arial"/>
            </a:endParaRPr>
          </a:p>
          <a:p>
            <a:pPr marL="299085" indent="-286385">
              <a:lnSpc>
                <a:spcPct val="100000"/>
              </a:lnSpc>
              <a:spcBef>
                <a:spcPts val="395"/>
              </a:spcBef>
              <a:buChar char="—"/>
              <a:tabLst>
                <a:tab pos="299720" algn="l"/>
              </a:tabLst>
            </a:pPr>
            <a:r>
              <a:rPr sz="1600" spc="-5" dirty="0">
                <a:solidFill>
                  <a:srgbClr val="00338D"/>
                </a:solidFill>
                <a:latin typeface="Arial"/>
                <a:cs typeface="Arial"/>
              </a:rPr>
              <a:t>riepiloghi degli aspetti</a:t>
            </a:r>
            <a:r>
              <a:rPr sz="1600" spc="10" dirty="0">
                <a:solidFill>
                  <a:srgbClr val="00338D"/>
                </a:solidFill>
                <a:latin typeface="Arial"/>
                <a:cs typeface="Arial"/>
              </a:rPr>
              <a:t> </a:t>
            </a:r>
            <a:r>
              <a:rPr sz="1600" spc="-5" dirty="0">
                <a:solidFill>
                  <a:srgbClr val="00338D"/>
                </a:solidFill>
                <a:latin typeface="Arial"/>
                <a:cs typeface="Arial"/>
              </a:rPr>
              <a:t>significativi</a:t>
            </a:r>
            <a:endParaRPr sz="1600">
              <a:latin typeface="Arial"/>
              <a:cs typeface="Arial"/>
            </a:endParaRPr>
          </a:p>
          <a:p>
            <a:pPr marL="299085" indent="-286385">
              <a:lnSpc>
                <a:spcPct val="100000"/>
              </a:lnSpc>
              <a:spcBef>
                <a:spcPts val="395"/>
              </a:spcBef>
              <a:buChar char="—"/>
              <a:tabLst>
                <a:tab pos="299720" algn="l"/>
              </a:tabLst>
            </a:pPr>
            <a:r>
              <a:rPr sz="1600" spc="-5" dirty="0">
                <a:solidFill>
                  <a:srgbClr val="00338D"/>
                </a:solidFill>
                <a:latin typeface="Arial"/>
                <a:cs typeface="Arial"/>
              </a:rPr>
              <a:t>lettere di conferma e di</a:t>
            </a:r>
            <a:r>
              <a:rPr sz="1600" spc="55" dirty="0">
                <a:solidFill>
                  <a:srgbClr val="00338D"/>
                </a:solidFill>
                <a:latin typeface="Arial"/>
                <a:cs typeface="Arial"/>
              </a:rPr>
              <a:t> </a:t>
            </a:r>
            <a:r>
              <a:rPr sz="1600" spc="-5" dirty="0">
                <a:solidFill>
                  <a:srgbClr val="00338D"/>
                </a:solidFill>
                <a:latin typeface="Arial"/>
                <a:cs typeface="Arial"/>
              </a:rPr>
              <a:t>attestazione</a:t>
            </a:r>
            <a:endParaRPr sz="1600">
              <a:latin typeface="Arial"/>
              <a:cs typeface="Arial"/>
            </a:endParaRPr>
          </a:p>
          <a:p>
            <a:pPr marL="299085" indent="-286385">
              <a:lnSpc>
                <a:spcPct val="100000"/>
              </a:lnSpc>
              <a:spcBef>
                <a:spcPts val="409"/>
              </a:spcBef>
              <a:buChar char="—"/>
              <a:tabLst>
                <a:tab pos="299720" algn="l"/>
              </a:tabLst>
            </a:pPr>
            <a:r>
              <a:rPr sz="1600" spc="-5" dirty="0">
                <a:solidFill>
                  <a:srgbClr val="00338D"/>
                </a:solidFill>
                <a:latin typeface="Arial"/>
                <a:cs typeface="Arial"/>
              </a:rPr>
              <a:t>checklist</a:t>
            </a:r>
            <a:endParaRPr sz="1600">
              <a:latin typeface="Arial"/>
              <a:cs typeface="Arial"/>
            </a:endParaRPr>
          </a:p>
          <a:p>
            <a:pPr marL="299085" indent="-286385">
              <a:lnSpc>
                <a:spcPct val="100000"/>
              </a:lnSpc>
              <a:spcBef>
                <a:spcPts val="395"/>
              </a:spcBef>
              <a:buChar char="—"/>
              <a:tabLst>
                <a:tab pos="299720" algn="l"/>
              </a:tabLst>
            </a:pPr>
            <a:r>
              <a:rPr sz="1600" spc="-5" dirty="0">
                <a:solidFill>
                  <a:srgbClr val="00338D"/>
                </a:solidFill>
                <a:latin typeface="Arial"/>
                <a:cs typeface="Arial"/>
              </a:rPr>
              <a:t>corrispondenza (incluse le e-mail) relativa ad aspetti</a:t>
            </a:r>
            <a:r>
              <a:rPr sz="1600" spc="105" dirty="0">
                <a:solidFill>
                  <a:srgbClr val="00338D"/>
                </a:solidFill>
                <a:latin typeface="Arial"/>
                <a:cs typeface="Arial"/>
              </a:rPr>
              <a:t> </a:t>
            </a:r>
            <a:r>
              <a:rPr sz="1600" spc="-5" dirty="0">
                <a:solidFill>
                  <a:srgbClr val="00338D"/>
                </a:solidFill>
                <a:latin typeface="Arial"/>
                <a:cs typeface="Arial"/>
              </a:rPr>
              <a:t>significativi.</a:t>
            </a:r>
            <a:endParaRPr sz="1600">
              <a:latin typeface="Arial"/>
              <a:cs typeface="Arial"/>
            </a:endParaRPr>
          </a:p>
        </p:txBody>
      </p:sp>
      <p:sp>
        <p:nvSpPr>
          <p:cNvPr id="10" name="object 10"/>
          <p:cNvSpPr txBox="1"/>
          <p:nvPr/>
        </p:nvSpPr>
        <p:spPr>
          <a:xfrm>
            <a:off x="747166" y="135382"/>
            <a:ext cx="3802379" cy="290195"/>
          </a:xfrm>
          <a:prstGeom prst="rect">
            <a:avLst/>
          </a:prstGeom>
        </p:spPr>
        <p:txBody>
          <a:bodyPr vert="horz" wrap="square" lIns="0" tIns="0" rIns="0" bIns="0" rtlCol="0">
            <a:spAutoFit/>
          </a:bodyPr>
          <a:lstStyle/>
          <a:p>
            <a:pPr marL="12700">
              <a:lnSpc>
                <a:spcPct val="100000"/>
              </a:lnSpc>
            </a:pPr>
            <a:r>
              <a:rPr sz="1800" b="1" dirty="0">
                <a:solidFill>
                  <a:srgbClr val="00338D"/>
                </a:solidFill>
                <a:latin typeface="Arial"/>
                <a:cs typeface="Arial"/>
              </a:rPr>
              <a:t>Principio di </a:t>
            </a:r>
            <a:r>
              <a:rPr sz="1800" b="1" spc="-10" dirty="0">
                <a:solidFill>
                  <a:srgbClr val="00338D"/>
                </a:solidFill>
                <a:latin typeface="Arial"/>
                <a:cs typeface="Arial"/>
              </a:rPr>
              <a:t>revisione </a:t>
            </a:r>
            <a:r>
              <a:rPr sz="1800" b="1" dirty="0">
                <a:solidFill>
                  <a:srgbClr val="00338D"/>
                </a:solidFill>
                <a:latin typeface="Arial"/>
                <a:cs typeface="Arial"/>
              </a:rPr>
              <a:t>ISA Italia</a:t>
            </a:r>
            <a:r>
              <a:rPr sz="1800" b="1" spc="-80" dirty="0">
                <a:solidFill>
                  <a:srgbClr val="00338D"/>
                </a:solidFill>
                <a:latin typeface="Arial"/>
                <a:cs typeface="Arial"/>
              </a:rPr>
              <a:t> </a:t>
            </a:r>
            <a:r>
              <a:rPr sz="1800" b="1" spc="-5" dirty="0">
                <a:solidFill>
                  <a:srgbClr val="00338D"/>
                </a:solidFill>
                <a:latin typeface="Arial"/>
                <a:cs typeface="Arial"/>
              </a:rPr>
              <a:t>230</a:t>
            </a:r>
            <a:endParaRPr sz="1800">
              <a:latin typeface="Arial"/>
              <a:cs typeface="Arial"/>
            </a:endParaRPr>
          </a:p>
        </p:txBody>
      </p:sp>
      <p:sp>
        <p:nvSpPr>
          <p:cNvPr id="11" name="object 11"/>
          <p:cNvSpPr txBox="1"/>
          <p:nvPr/>
        </p:nvSpPr>
        <p:spPr>
          <a:xfrm>
            <a:off x="990091" y="4442205"/>
            <a:ext cx="397510" cy="1372235"/>
          </a:xfrm>
          <a:prstGeom prst="rect">
            <a:avLst/>
          </a:prstGeom>
        </p:spPr>
        <p:txBody>
          <a:bodyPr vert="horz" wrap="square" lIns="0" tIns="0" rIns="0" bIns="0" rtlCol="0">
            <a:spAutoFit/>
          </a:bodyPr>
          <a:lstStyle/>
          <a:p>
            <a:pPr marL="12700">
              <a:lnSpc>
                <a:spcPct val="100000"/>
              </a:lnSpc>
            </a:pPr>
            <a:r>
              <a:rPr sz="8800" b="1" spc="-5" dirty="0">
                <a:solidFill>
                  <a:srgbClr val="C5007D"/>
                </a:solidFill>
                <a:latin typeface="Times New Roman"/>
                <a:cs typeface="Times New Roman"/>
              </a:rPr>
              <a:t>!</a:t>
            </a:r>
            <a:endParaRPr sz="8800">
              <a:latin typeface="Times New Roman"/>
              <a:cs typeface="Times New Roman"/>
            </a:endParaRPr>
          </a:p>
        </p:txBody>
      </p:sp>
      <p:pic>
        <p:nvPicPr>
          <p:cNvPr id="13" name="Immagine 6"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5127" y="231542"/>
            <a:ext cx="1296144" cy="93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39851" y="258445"/>
            <a:ext cx="6346749" cy="622300"/>
          </a:xfrm>
          <a:prstGeom prst="rect">
            <a:avLst/>
          </a:prstGeom>
        </p:spPr>
        <p:txBody>
          <a:bodyPr vert="horz" wrap="square" lIns="0" tIns="0" rIns="0" bIns="0" rtlCol="0">
            <a:spAutoFit/>
          </a:bodyPr>
          <a:lstStyle/>
          <a:p>
            <a:pPr marL="12700">
              <a:lnSpc>
                <a:spcPts val="4895"/>
              </a:lnSpc>
            </a:pPr>
            <a:r>
              <a:rPr sz="4800" b="0" dirty="0">
                <a:latin typeface="KPMG Light"/>
                <a:cs typeface="KPMG Light"/>
              </a:rPr>
              <a:t>Documentazione delle procedure svolte -</a:t>
            </a:r>
            <a:r>
              <a:rPr sz="4800" b="0" spc="-90" dirty="0">
                <a:latin typeface="KPMG Light"/>
                <a:cs typeface="KPMG Light"/>
              </a:rPr>
              <a:t> </a:t>
            </a:r>
            <a:endParaRPr sz="4800" dirty="0">
              <a:latin typeface="KPMG Light"/>
              <a:cs typeface="KPMG Light"/>
            </a:endParaRPr>
          </a:p>
        </p:txBody>
      </p:sp>
      <p:sp>
        <p:nvSpPr>
          <p:cNvPr id="3" name="object 3"/>
          <p:cNvSpPr txBox="1"/>
          <p:nvPr/>
        </p:nvSpPr>
        <p:spPr>
          <a:xfrm>
            <a:off x="739851" y="880237"/>
            <a:ext cx="7502525" cy="3865879"/>
          </a:xfrm>
          <a:prstGeom prst="rect">
            <a:avLst/>
          </a:prstGeom>
        </p:spPr>
        <p:txBody>
          <a:bodyPr vert="horz" wrap="square" lIns="0" tIns="0" rIns="0" bIns="0" rtlCol="0">
            <a:spAutoFit/>
          </a:bodyPr>
          <a:lstStyle/>
          <a:p>
            <a:pPr marL="12700">
              <a:lnSpc>
                <a:spcPts val="4895"/>
              </a:lnSpc>
            </a:pPr>
            <a:r>
              <a:rPr lang="it-IT" sz="4800" dirty="0" smtClean="0">
                <a:solidFill>
                  <a:srgbClr val="00338D"/>
                </a:solidFill>
                <a:latin typeface="KPMG Light"/>
                <a:cs typeface="KPMG Light"/>
              </a:rPr>
              <a:t>Aspetti g</a:t>
            </a:r>
            <a:r>
              <a:rPr sz="4800" b="0" dirty="0" err="1" smtClean="0">
                <a:solidFill>
                  <a:srgbClr val="00338D"/>
                </a:solidFill>
                <a:latin typeface="KPMG Light"/>
                <a:cs typeface="KPMG Light"/>
              </a:rPr>
              <a:t>enerali</a:t>
            </a:r>
            <a:endParaRPr sz="4800" dirty="0">
              <a:latin typeface="KPMG Light"/>
              <a:cs typeface="KPMG Light"/>
            </a:endParaRPr>
          </a:p>
          <a:p>
            <a:pPr marL="24130" marR="5080">
              <a:lnSpc>
                <a:spcPct val="100000"/>
              </a:lnSpc>
              <a:spcBef>
                <a:spcPts val="1100"/>
              </a:spcBef>
            </a:pPr>
            <a:r>
              <a:rPr sz="1600" spc="-5" dirty="0">
                <a:solidFill>
                  <a:srgbClr val="00338D"/>
                </a:solidFill>
                <a:latin typeface="Arial"/>
                <a:cs typeface="Arial"/>
              </a:rPr>
              <a:t>Nel documentare la natura, la tempistica e l'estensione delle procedure di revisione  svolte, </a:t>
            </a:r>
            <a:r>
              <a:rPr sz="1600" dirty="0">
                <a:solidFill>
                  <a:srgbClr val="00338D"/>
                </a:solidFill>
                <a:latin typeface="Arial"/>
                <a:cs typeface="Arial"/>
              </a:rPr>
              <a:t>il </a:t>
            </a:r>
            <a:r>
              <a:rPr sz="1600" spc="-5" dirty="0">
                <a:solidFill>
                  <a:srgbClr val="00338D"/>
                </a:solidFill>
                <a:latin typeface="Arial"/>
                <a:cs typeface="Arial"/>
              </a:rPr>
              <a:t>revisore deve</a:t>
            </a:r>
            <a:r>
              <a:rPr sz="1600" spc="-20" dirty="0">
                <a:solidFill>
                  <a:srgbClr val="00338D"/>
                </a:solidFill>
                <a:latin typeface="Arial"/>
                <a:cs typeface="Arial"/>
              </a:rPr>
              <a:t> </a:t>
            </a:r>
            <a:r>
              <a:rPr sz="1600" spc="-5" dirty="0">
                <a:solidFill>
                  <a:srgbClr val="00338D"/>
                </a:solidFill>
                <a:latin typeface="Arial"/>
                <a:cs typeface="Arial"/>
              </a:rPr>
              <a:t>indicare:</a:t>
            </a:r>
            <a:endParaRPr sz="1600" dirty="0">
              <a:latin typeface="Arial"/>
              <a:cs typeface="Arial"/>
            </a:endParaRPr>
          </a:p>
          <a:p>
            <a:pPr marL="302260" marR="187960" indent="-286385">
              <a:lnSpc>
                <a:spcPct val="100000"/>
              </a:lnSpc>
              <a:spcBef>
                <a:spcPts val="495"/>
              </a:spcBef>
              <a:buChar char="—"/>
              <a:tabLst>
                <a:tab pos="302895" algn="l"/>
              </a:tabLst>
            </a:pPr>
            <a:r>
              <a:rPr sz="1600" spc="-5" dirty="0">
                <a:solidFill>
                  <a:srgbClr val="00338D"/>
                </a:solidFill>
                <a:latin typeface="Arial"/>
                <a:cs typeface="Arial"/>
              </a:rPr>
              <a:t>gli elementi identificativi delle specifiche voci o degli aspetti oggetto di verifica,  che consente al team di revisione di dare conto dell'attività svolta e agevola  l'indagine di eccezioni o</a:t>
            </a:r>
            <a:r>
              <a:rPr sz="1600" spc="-35" dirty="0">
                <a:solidFill>
                  <a:srgbClr val="00338D"/>
                </a:solidFill>
                <a:latin typeface="Arial"/>
                <a:cs typeface="Arial"/>
              </a:rPr>
              <a:t> </a:t>
            </a:r>
            <a:r>
              <a:rPr sz="1600" spc="-5" dirty="0">
                <a:solidFill>
                  <a:srgbClr val="00338D"/>
                </a:solidFill>
                <a:latin typeface="Arial"/>
                <a:cs typeface="Arial"/>
              </a:rPr>
              <a:t>incoerenze.</a:t>
            </a:r>
            <a:endParaRPr sz="1600" dirty="0">
              <a:latin typeface="Arial"/>
              <a:cs typeface="Arial"/>
            </a:endParaRPr>
          </a:p>
          <a:p>
            <a:pPr marL="302260" indent="-286385">
              <a:lnSpc>
                <a:spcPct val="100000"/>
              </a:lnSpc>
              <a:spcBef>
                <a:spcPts val="600"/>
              </a:spcBef>
              <a:buChar char="—"/>
              <a:tabLst>
                <a:tab pos="302895" algn="l"/>
              </a:tabLst>
            </a:pPr>
            <a:r>
              <a:rPr sz="1600" spc="-5" dirty="0">
                <a:solidFill>
                  <a:srgbClr val="00338D"/>
                </a:solidFill>
                <a:latin typeface="Arial"/>
                <a:cs typeface="Arial"/>
              </a:rPr>
              <a:t>chi ha svolto il lavoro di revisione ed in quale data è stato</a:t>
            </a:r>
            <a:r>
              <a:rPr sz="1600" spc="130" dirty="0">
                <a:solidFill>
                  <a:srgbClr val="00338D"/>
                </a:solidFill>
                <a:latin typeface="Arial"/>
                <a:cs typeface="Arial"/>
              </a:rPr>
              <a:t> </a:t>
            </a:r>
            <a:r>
              <a:rPr sz="1600" spc="-5" dirty="0">
                <a:solidFill>
                  <a:srgbClr val="00338D"/>
                </a:solidFill>
                <a:latin typeface="Arial"/>
                <a:cs typeface="Arial"/>
              </a:rPr>
              <a:t>completato</a:t>
            </a:r>
            <a:endParaRPr sz="1600" dirty="0">
              <a:latin typeface="Arial"/>
              <a:cs typeface="Arial"/>
            </a:endParaRPr>
          </a:p>
          <a:p>
            <a:pPr marL="302260" marR="165735" indent="-286385">
              <a:lnSpc>
                <a:spcPct val="100000"/>
              </a:lnSpc>
              <a:spcBef>
                <a:spcPts val="600"/>
              </a:spcBef>
              <a:buChar char="—"/>
              <a:tabLst>
                <a:tab pos="302895" algn="l"/>
              </a:tabLst>
            </a:pPr>
            <a:r>
              <a:rPr sz="1600" spc="-5" dirty="0">
                <a:solidFill>
                  <a:srgbClr val="00338D"/>
                </a:solidFill>
                <a:latin typeface="Arial"/>
                <a:cs typeface="Arial"/>
              </a:rPr>
              <a:t>chi ha riesaminato </a:t>
            </a:r>
            <a:r>
              <a:rPr sz="1600" dirty="0">
                <a:solidFill>
                  <a:srgbClr val="00338D"/>
                </a:solidFill>
                <a:latin typeface="Arial"/>
                <a:cs typeface="Arial"/>
              </a:rPr>
              <a:t>il </a:t>
            </a:r>
            <a:r>
              <a:rPr sz="1600" spc="-5" dirty="0">
                <a:solidFill>
                  <a:srgbClr val="00338D"/>
                </a:solidFill>
                <a:latin typeface="Arial"/>
                <a:cs typeface="Arial"/>
              </a:rPr>
              <a:t>lavoro di revisione svolto, nonché </a:t>
            </a:r>
            <a:r>
              <a:rPr sz="1600" dirty="0">
                <a:solidFill>
                  <a:srgbClr val="00338D"/>
                </a:solidFill>
                <a:latin typeface="Arial"/>
                <a:cs typeface="Arial"/>
              </a:rPr>
              <a:t>la </a:t>
            </a:r>
            <a:r>
              <a:rPr sz="1600" spc="-5" dirty="0">
                <a:solidFill>
                  <a:srgbClr val="00338D"/>
                </a:solidFill>
                <a:latin typeface="Arial"/>
                <a:cs typeface="Arial"/>
              </a:rPr>
              <a:t>data e l'estensione di  tale</a:t>
            </a:r>
            <a:r>
              <a:rPr sz="1600" spc="-60" dirty="0">
                <a:solidFill>
                  <a:srgbClr val="00338D"/>
                </a:solidFill>
                <a:latin typeface="Arial"/>
                <a:cs typeface="Arial"/>
              </a:rPr>
              <a:t> </a:t>
            </a:r>
            <a:r>
              <a:rPr sz="1600" spc="-5" dirty="0">
                <a:solidFill>
                  <a:srgbClr val="00338D"/>
                </a:solidFill>
                <a:latin typeface="Arial"/>
                <a:cs typeface="Arial"/>
              </a:rPr>
              <a:t>riesame.</a:t>
            </a:r>
            <a:endParaRPr sz="1600" dirty="0">
              <a:latin typeface="Arial"/>
              <a:cs typeface="Arial"/>
            </a:endParaRPr>
          </a:p>
          <a:p>
            <a:pPr marL="1938655" algn="just">
              <a:lnSpc>
                <a:spcPts val="1625"/>
              </a:lnSpc>
            </a:pPr>
            <a:r>
              <a:rPr sz="1600" spc="-5" dirty="0">
                <a:solidFill>
                  <a:srgbClr val="00338D"/>
                </a:solidFill>
                <a:latin typeface="Arial"/>
                <a:cs typeface="Arial"/>
              </a:rPr>
              <a:t>Il principio di revisione ISA Italia 220 stabilisce che </a:t>
            </a:r>
            <a:r>
              <a:rPr sz="1600" dirty="0">
                <a:solidFill>
                  <a:srgbClr val="00338D"/>
                </a:solidFill>
                <a:latin typeface="Arial"/>
                <a:cs typeface="Arial"/>
              </a:rPr>
              <a:t>il</a:t>
            </a:r>
            <a:r>
              <a:rPr sz="1600" spc="-30" dirty="0">
                <a:solidFill>
                  <a:srgbClr val="00338D"/>
                </a:solidFill>
                <a:latin typeface="Arial"/>
                <a:cs typeface="Arial"/>
              </a:rPr>
              <a:t> </a:t>
            </a:r>
            <a:r>
              <a:rPr sz="1600" spc="-5" dirty="0">
                <a:solidFill>
                  <a:srgbClr val="00338D"/>
                </a:solidFill>
                <a:latin typeface="Arial"/>
                <a:cs typeface="Arial"/>
              </a:rPr>
              <a:t>revisore</a:t>
            </a:r>
            <a:endParaRPr sz="1600" dirty="0">
              <a:latin typeface="Arial"/>
              <a:cs typeface="Arial"/>
            </a:endParaRPr>
          </a:p>
          <a:p>
            <a:pPr marL="1938655" marR="252729" algn="just">
              <a:lnSpc>
                <a:spcPct val="100000"/>
              </a:lnSpc>
            </a:pPr>
            <a:r>
              <a:rPr sz="1600" spc="-5" dirty="0">
                <a:solidFill>
                  <a:srgbClr val="00338D"/>
                </a:solidFill>
                <a:latin typeface="Arial"/>
                <a:cs typeface="Arial"/>
              </a:rPr>
              <a:t>riesamini il lavoro svolto mediante un riesame della relativa  documentazione. </a:t>
            </a:r>
            <a:r>
              <a:rPr sz="1600" spc="-50" dirty="0">
                <a:solidFill>
                  <a:srgbClr val="00338D"/>
                </a:solidFill>
                <a:latin typeface="Arial"/>
                <a:cs typeface="Arial"/>
              </a:rPr>
              <a:t>Tale </a:t>
            </a:r>
            <a:r>
              <a:rPr sz="1600" spc="-5" dirty="0">
                <a:solidFill>
                  <a:srgbClr val="00338D"/>
                </a:solidFill>
                <a:latin typeface="Arial"/>
                <a:cs typeface="Arial"/>
              </a:rPr>
              <a:t>regola implica invece la necessità di  documentare quale parte del lavoro di revisione sia</a:t>
            </a:r>
            <a:r>
              <a:rPr sz="1600" spc="65" dirty="0">
                <a:solidFill>
                  <a:srgbClr val="00338D"/>
                </a:solidFill>
                <a:latin typeface="Arial"/>
                <a:cs typeface="Arial"/>
              </a:rPr>
              <a:t> </a:t>
            </a:r>
            <a:r>
              <a:rPr sz="1600" spc="-5" dirty="0">
                <a:solidFill>
                  <a:srgbClr val="00338D"/>
                </a:solidFill>
                <a:latin typeface="Arial"/>
                <a:cs typeface="Arial"/>
              </a:rPr>
              <a:t>stata</a:t>
            </a:r>
            <a:endParaRPr sz="1600" dirty="0">
              <a:latin typeface="Arial"/>
              <a:cs typeface="Arial"/>
            </a:endParaRPr>
          </a:p>
        </p:txBody>
      </p:sp>
      <p:sp>
        <p:nvSpPr>
          <p:cNvPr id="4" name="object 4"/>
          <p:cNvSpPr/>
          <p:nvPr/>
        </p:nvSpPr>
        <p:spPr>
          <a:xfrm>
            <a:off x="1083563" y="4318634"/>
            <a:ext cx="1440180" cy="497205"/>
          </a:xfrm>
          <a:custGeom>
            <a:avLst/>
            <a:gdLst/>
            <a:ahLst/>
            <a:cxnLst/>
            <a:rect l="l" t="t" r="r" b="b"/>
            <a:pathLst>
              <a:path w="1440180" h="497204">
                <a:moveTo>
                  <a:pt x="0" y="0"/>
                </a:moveTo>
                <a:lnTo>
                  <a:pt x="0" y="181356"/>
                </a:lnTo>
                <a:lnTo>
                  <a:pt x="2201" y="193965"/>
                </a:lnTo>
                <a:lnTo>
                  <a:pt x="34345" y="230719"/>
                </a:lnTo>
                <a:lnTo>
                  <a:pt x="75963" y="254132"/>
                </a:lnTo>
                <a:lnTo>
                  <a:pt x="132710" y="276488"/>
                </a:lnTo>
                <a:lnTo>
                  <a:pt x="203709" y="297633"/>
                </a:lnTo>
                <a:lnTo>
                  <a:pt x="244279" y="307701"/>
                </a:lnTo>
                <a:lnTo>
                  <a:pt x="288084" y="317408"/>
                </a:lnTo>
                <a:lnTo>
                  <a:pt x="335013" y="326734"/>
                </a:lnTo>
                <a:lnTo>
                  <a:pt x="384959" y="335658"/>
                </a:lnTo>
                <a:lnTo>
                  <a:pt x="437810" y="344162"/>
                </a:lnTo>
                <a:lnTo>
                  <a:pt x="493457" y="352226"/>
                </a:lnTo>
                <a:lnTo>
                  <a:pt x="551792" y="359830"/>
                </a:lnTo>
                <a:lnTo>
                  <a:pt x="612704" y="366954"/>
                </a:lnTo>
                <a:lnTo>
                  <a:pt x="676084" y="373580"/>
                </a:lnTo>
                <a:lnTo>
                  <a:pt x="741822" y="379687"/>
                </a:lnTo>
                <a:lnTo>
                  <a:pt x="809809" y="385256"/>
                </a:lnTo>
                <a:lnTo>
                  <a:pt x="879935" y="390267"/>
                </a:lnTo>
                <a:lnTo>
                  <a:pt x="952091" y="394701"/>
                </a:lnTo>
                <a:lnTo>
                  <a:pt x="1102055" y="401759"/>
                </a:lnTo>
                <a:lnTo>
                  <a:pt x="1258824" y="406272"/>
                </a:lnTo>
                <a:lnTo>
                  <a:pt x="1258824" y="496950"/>
                </a:lnTo>
                <a:lnTo>
                  <a:pt x="1440180" y="317372"/>
                </a:lnTo>
                <a:lnTo>
                  <a:pt x="1348621" y="224916"/>
                </a:lnTo>
                <a:lnTo>
                  <a:pt x="1258824" y="224916"/>
                </a:lnTo>
                <a:lnTo>
                  <a:pt x="1102055" y="220403"/>
                </a:lnTo>
                <a:lnTo>
                  <a:pt x="952091" y="213345"/>
                </a:lnTo>
                <a:lnTo>
                  <a:pt x="879935" y="208911"/>
                </a:lnTo>
                <a:lnTo>
                  <a:pt x="809809" y="203900"/>
                </a:lnTo>
                <a:lnTo>
                  <a:pt x="741822" y="198331"/>
                </a:lnTo>
                <a:lnTo>
                  <a:pt x="676084" y="192224"/>
                </a:lnTo>
                <a:lnTo>
                  <a:pt x="612704" y="185598"/>
                </a:lnTo>
                <a:lnTo>
                  <a:pt x="551792" y="178474"/>
                </a:lnTo>
                <a:lnTo>
                  <a:pt x="493457" y="170870"/>
                </a:lnTo>
                <a:lnTo>
                  <a:pt x="437810" y="162806"/>
                </a:lnTo>
                <a:lnTo>
                  <a:pt x="384959" y="154302"/>
                </a:lnTo>
                <a:lnTo>
                  <a:pt x="335013" y="145378"/>
                </a:lnTo>
                <a:lnTo>
                  <a:pt x="288084" y="136052"/>
                </a:lnTo>
                <a:lnTo>
                  <a:pt x="244279" y="126345"/>
                </a:lnTo>
                <a:lnTo>
                  <a:pt x="203709" y="116277"/>
                </a:lnTo>
                <a:lnTo>
                  <a:pt x="166482" y="105866"/>
                </a:lnTo>
                <a:lnTo>
                  <a:pt x="102500" y="84096"/>
                </a:lnTo>
                <a:lnTo>
                  <a:pt x="53208" y="61192"/>
                </a:lnTo>
                <a:lnTo>
                  <a:pt x="19483" y="37310"/>
                </a:lnTo>
                <a:lnTo>
                  <a:pt x="2201" y="12609"/>
                </a:lnTo>
                <a:lnTo>
                  <a:pt x="0" y="0"/>
                </a:lnTo>
                <a:close/>
              </a:path>
              <a:path w="1440180" h="497204">
                <a:moveTo>
                  <a:pt x="1258824" y="134238"/>
                </a:moveTo>
                <a:lnTo>
                  <a:pt x="1258824" y="224916"/>
                </a:lnTo>
                <a:lnTo>
                  <a:pt x="1348621" y="224916"/>
                </a:lnTo>
                <a:lnTo>
                  <a:pt x="1258824" y="134238"/>
                </a:lnTo>
                <a:close/>
              </a:path>
            </a:pathLst>
          </a:custGeom>
          <a:solidFill>
            <a:srgbClr val="00338D"/>
          </a:solidFill>
        </p:spPr>
        <p:txBody>
          <a:bodyPr wrap="square" lIns="0" tIns="0" rIns="0" bIns="0" rtlCol="0"/>
          <a:lstStyle/>
          <a:p>
            <a:endParaRPr/>
          </a:p>
        </p:txBody>
      </p:sp>
      <p:sp>
        <p:nvSpPr>
          <p:cNvPr id="5" name="object 5"/>
          <p:cNvSpPr/>
          <p:nvPr/>
        </p:nvSpPr>
        <p:spPr>
          <a:xfrm>
            <a:off x="1083292" y="4091940"/>
            <a:ext cx="1440815" cy="317500"/>
          </a:xfrm>
          <a:custGeom>
            <a:avLst/>
            <a:gdLst/>
            <a:ahLst/>
            <a:cxnLst/>
            <a:rect l="l" t="t" r="r" b="b"/>
            <a:pathLst>
              <a:path w="1440814" h="317500">
                <a:moveTo>
                  <a:pt x="1440451" y="0"/>
                </a:moveTo>
                <a:lnTo>
                  <a:pt x="1386446" y="160"/>
                </a:lnTo>
                <a:lnTo>
                  <a:pt x="1225624" y="2544"/>
                </a:lnTo>
                <a:lnTo>
                  <a:pt x="1067744" y="7737"/>
                </a:lnTo>
                <a:lnTo>
                  <a:pt x="914290" y="15677"/>
                </a:lnTo>
                <a:lnTo>
                  <a:pt x="787799" y="24599"/>
                </a:lnTo>
                <a:lnTo>
                  <a:pt x="714320" y="30887"/>
                </a:lnTo>
                <a:lnTo>
                  <a:pt x="644010" y="37758"/>
                </a:lnTo>
                <a:lnTo>
                  <a:pt x="576940" y="45185"/>
                </a:lnTo>
                <a:lnTo>
                  <a:pt x="513179" y="53140"/>
                </a:lnTo>
                <a:lnTo>
                  <a:pt x="452798" y="61594"/>
                </a:lnTo>
                <a:lnTo>
                  <a:pt x="395865" y="70520"/>
                </a:lnTo>
                <a:lnTo>
                  <a:pt x="342451" y="79890"/>
                </a:lnTo>
                <a:lnTo>
                  <a:pt x="292625" y="89675"/>
                </a:lnTo>
                <a:lnTo>
                  <a:pt x="246457" y="99848"/>
                </a:lnTo>
                <a:lnTo>
                  <a:pt x="204017" y="110381"/>
                </a:lnTo>
                <a:lnTo>
                  <a:pt x="165375" y="121246"/>
                </a:lnTo>
                <a:lnTo>
                  <a:pt x="99763" y="143859"/>
                </a:lnTo>
                <a:lnTo>
                  <a:pt x="50178" y="167463"/>
                </a:lnTo>
                <a:lnTo>
                  <a:pt x="17179" y="191835"/>
                </a:lnTo>
                <a:lnTo>
                  <a:pt x="0" y="229342"/>
                </a:lnTo>
                <a:lnTo>
                  <a:pt x="3170" y="241985"/>
                </a:lnTo>
                <a:lnTo>
                  <a:pt x="40352" y="279949"/>
                </a:lnTo>
                <a:lnTo>
                  <a:pt x="88895" y="305004"/>
                </a:lnTo>
                <a:lnTo>
                  <a:pt x="120502" y="317373"/>
                </a:lnTo>
                <a:lnTo>
                  <a:pt x="148198" y="307978"/>
                </a:lnTo>
                <a:lnTo>
                  <a:pt x="178380" y="298850"/>
                </a:lnTo>
                <a:lnTo>
                  <a:pt x="245887" y="281426"/>
                </a:lnTo>
                <a:lnTo>
                  <a:pt x="322381" y="265169"/>
                </a:lnTo>
                <a:lnTo>
                  <a:pt x="363797" y="257498"/>
                </a:lnTo>
                <a:lnTo>
                  <a:pt x="407220" y="250143"/>
                </a:lnTo>
                <a:lnTo>
                  <a:pt x="452568" y="243113"/>
                </a:lnTo>
                <a:lnTo>
                  <a:pt x="499763" y="236417"/>
                </a:lnTo>
                <a:lnTo>
                  <a:pt x="548722" y="230061"/>
                </a:lnTo>
                <a:lnTo>
                  <a:pt x="599367" y="224055"/>
                </a:lnTo>
                <a:lnTo>
                  <a:pt x="705393" y="213126"/>
                </a:lnTo>
                <a:lnTo>
                  <a:pt x="817197" y="203696"/>
                </a:lnTo>
                <a:lnTo>
                  <a:pt x="934139" y="195831"/>
                </a:lnTo>
                <a:lnTo>
                  <a:pt x="1055577" y="189598"/>
                </a:lnTo>
                <a:lnTo>
                  <a:pt x="1180869" y="185063"/>
                </a:lnTo>
                <a:lnTo>
                  <a:pt x="1309374" y="182294"/>
                </a:lnTo>
                <a:lnTo>
                  <a:pt x="1440451" y="181356"/>
                </a:lnTo>
                <a:lnTo>
                  <a:pt x="1440451" y="0"/>
                </a:lnTo>
                <a:close/>
              </a:path>
            </a:pathLst>
          </a:custGeom>
          <a:solidFill>
            <a:srgbClr val="002970"/>
          </a:solidFill>
        </p:spPr>
        <p:txBody>
          <a:bodyPr wrap="square" lIns="0" tIns="0" rIns="0" bIns="0" rtlCol="0"/>
          <a:lstStyle/>
          <a:p>
            <a:endParaRPr/>
          </a:p>
        </p:txBody>
      </p:sp>
      <p:sp>
        <p:nvSpPr>
          <p:cNvPr id="6" name="object 6"/>
          <p:cNvSpPr txBox="1"/>
          <p:nvPr/>
        </p:nvSpPr>
        <p:spPr>
          <a:xfrm>
            <a:off x="1070559" y="4745863"/>
            <a:ext cx="7290434" cy="1113155"/>
          </a:xfrm>
          <a:prstGeom prst="rect">
            <a:avLst/>
          </a:prstGeom>
        </p:spPr>
        <p:txBody>
          <a:bodyPr vert="horz" wrap="square" lIns="0" tIns="0" rIns="0" bIns="0" rtlCol="0">
            <a:spAutoFit/>
          </a:bodyPr>
          <a:lstStyle/>
          <a:p>
            <a:pPr marL="1607820">
              <a:lnSpc>
                <a:spcPct val="100000"/>
              </a:lnSpc>
            </a:pPr>
            <a:r>
              <a:rPr sz="1600" spc="-5" dirty="0">
                <a:solidFill>
                  <a:srgbClr val="00338D"/>
                </a:solidFill>
                <a:latin typeface="Arial"/>
                <a:cs typeface="Arial"/>
              </a:rPr>
              <a:t>sottoposta a riesame, e chi e quando ha svolto il</a:t>
            </a:r>
            <a:r>
              <a:rPr sz="1600" spc="105" dirty="0">
                <a:solidFill>
                  <a:srgbClr val="00338D"/>
                </a:solidFill>
                <a:latin typeface="Arial"/>
                <a:cs typeface="Arial"/>
              </a:rPr>
              <a:t> </a:t>
            </a:r>
            <a:r>
              <a:rPr sz="1600" spc="-5" dirty="0">
                <a:solidFill>
                  <a:srgbClr val="00338D"/>
                </a:solidFill>
                <a:latin typeface="Arial"/>
                <a:cs typeface="Arial"/>
              </a:rPr>
              <a:t>riesame.</a:t>
            </a:r>
            <a:endParaRPr sz="1600" dirty="0">
              <a:latin typeface="Arial"/>
              <a:cs typeface="Arial"/>
            </a:endParaRPr>
          </a:p>
          <a:p>
            <a:pPr marL="12700" marR="5080">
              <a:lnSpc>
                <a:spcPct val="100000"/>
              </a:lnSpc>
              <a:spcBef>
                <a:spcPts val="965"/>
              </a:spcBef>
            </a:pPr>
            <a:r>
              <a:rPr sz="1600" spc="-5" dirty="0">
                <a:solidFill>
                  <a:srgbClr val="460968"/>
                </a:solidFill>
                <a:latin typeface="Arial"/>
                <a:cs typeface="Arial"/>
              </a:rPr>
              <a:t>Il revisore deve documentare gli aspetti significativi discussi con la direzione, con  i responsabili delle attività di governance e con altri soggetti, specificando la  natura degli aspetti significativi, le date degli incontri e i soggetti</a:t>
            </a:r>
            <a:r>
              <a:rPr sz="1600" spc="150" dirty="0">
                <a:solidFill>
                  <a:srgbClr val="460968"/>
                </a:solidFill>
                <a:latin typeface="Arial"/>
                <a:cs typeface="Arial"/>
              </a:rPr>
              <a:t> </a:t>
            </a:r>
            <a:r>
              <a:rPr sz="1600" spc="-5" dirty="0">
                <a:solidFill>
                  <a:srgbClr val="460968"/>
                </a:solidFill>
                <a:latin typeface="Arial"/>
                <a:cs typeface="Arial"/>
              </a:rPr>
              <a:t>coinvolti.</a:t>
            </a:r>
            <a:endParaRPr sz="1600" dirty="0">
              <a:latin typeface="Arial"/>
              <a:cs typeface="Arial"/>
            </a:endParaRPr>
          </a:p>
        </p:txBody>
      </p:sp>
      <p:sp>
        <p:nvSpPr>
          <p:cNvPr id="11" name="object 11"/>
          <p:cNvSpPr txBox="1"/>
          <p:nvPr/>
        </p:nvSpPr>
        <p:spPr>
          <a:xfrm>
            <a:off x="8227314" y="6367773"/>
            <a:ext cx="191770" cy="167005"/>
          </a:xfrm>
          <a:prstGeom prst="rect">
            <a:avLst/>
          </a:prstGeom>
        </p:spPr>
        <p:txBody>
          <a:bodyPr vert="horz" wrap="square" lIns="0" tIns="0" rIns="0" bIns="0" rtlCol="0">
            <a:spAutoFit/>
          </a:bodyPr>
          <a:lstStyle/>
          <a:p>
            <a:pPr marL="25400">
              <a:lnSpc>
                <a:spcPct val="100000"/>
              </a:lnSpc>
            </a:pPr>
            <a:r>
              <a:rPr sz="1000" spc="-5" dirty="0">
                <a:solidFill>
                  <a:srgbClr val="00338D"/>
                </a:solidFill>
                <a:latin typeface="Arial"/>
                <a:cs typeface="Arial"/>
              </a:rPr>
              <a:t>10</a:t>
            </a:r>
            <a:endParaRPr sz="1000">
              <a:latin typeface="Arial"/>
              <a:cs typeface="Arial"/>
            </a:endParaRPr>
          </a:p>
        </p:txBody>
      </p:sp>
      <p:sp>
        <p:nvSpPr>
          <p:cNvPr id="7" name="object 7"/>
          <p:cNvSpPr txBox="1"/>
          <p:nvPr/>
        </p:nvSpPr>
        <p:spPr>
          <a:xfrm>
            <a:off x="747166" y="135382"/>
            <a:ext cx="3802379" cy="290195"/>
          </a:xfrm>
          <a:prstGeom prst="rect">
            <a:avLst/>
          </a:prstGeom>
        </p:spPr>
        <p:txBody>
          <a:bodyPr vert="horz" wrap="square" lIns="0" tIns="0" rIns="0" bIns="0" rtlCol="0">
            <a:spAutoFit/>
          </a:bodyPr>
          <a:lstStyle/>
          <a:p>
            <a:pPr marL="12700">
              <a:lnSpc>
                <a:spcPct val="100000"/>
              </a:lnSpc>
            </a:pPr>
            <a:r>
              <a:rPr sz="1800" b="1" dirty="0">
                <a:solidFill>
                  <a:srgbClr val="00338D"/>
                </a:solidFill>
                <a:latin typeface="Arial"/>
                <a:cs typeface="Arial"/>
              </a:rPr>
              <a:t>Principio di </a:t>
            </a:r>
            <a:r>
              <a:rPr sz="1800" b="1" spc="-10" dirty="0">
                <a:solidFill>
                  <a:srgbClr val="00338D"/>
                </a:solidFill>
                <a:latin typeface="Arial"/>
                <a:cs typeface="Arial"/>
              </a:rPr>
              <a:t>revisione </a:t>
            </a:r>
            <a:r>
              <a:rPr sz="1800" b="1" dirty="0">
                <a:solidFill>
                  <a:srgbClr val="00338D"/>
                </a:solidFill>
                <a:latin typeface="Arial"/>
                <a:cs typeface="Arial"/>
              </a:rPr>
              <a:t>ISA Italia</a:t>
            </a:r>
            <a:r>
              <a:rPr sz="1800" b="1" spc="-80" dirty="0">
                <a:solidFill>
                  <a:srgbClr val="00338D"/>
                </a:solidFill>
                <a:latin typeface="Arial"/>
                <a:cs typeface="Arial"/>
              </a:rPr>
              <a:t> </a:t>
            </a:r>
            <a:r>
              <a:rPr sz="1800" b="1" spc="-5" dirty="0">
                <a:solidFill>
                  <a:srgbClr val="00338D"/>
                </a:solidFill>
                <a:latin typeface="Arial"/>
                <a:cs typeface="Arial"/>
              </a:rPr>
              <a:t>230</a:t>
            </a:r>
            <a:endParaRPr sz="1800">
              <a:latin typeface="Arial"/>
              <a:cs typeface="Arial"/>
            </a:endParaRPr>
          </a:p>
        </p:txBody>
      </p:sp>
      <p:sp>
        <p:nvSpPr>
          <p:cNvPr id="8" name="object 8"/>
          <p:cNvSpPr txBox="1"/>
          <p:nvPr/>
        </p:nvSpPr>
        <p:spPr>
          <a:xfrm>
            <a:off x="541121" y="4731816"/>
            <a:ext cx="397510" cy="1372235"/>
          </a:xfrm>
          <a:prstGeom prst="rect">
            <a:avLst/>
          </a:prstGeom>
        </p:spPr>
        <p:txBody>
          <a:bodyPr vert="horz" wrap="square" lIns="0" tIns="0" rIns="0" bIns="0" rtlCol="0">
            <a:spAutoFit/>
          </a:bodyPr>
          <a:lstStyle/>
          <a:p>
            <a:pPr marL="12700">
              <a:lnSpc>
                <a:spcPct val="100000"/>
              </a:lnSpc>
            </a:pPr>
            <a:r>
              <a:rPr sz="8800" b="1" spc="-5" dirty="0">
                <a:solidFill>
                  <a:srgbClr val="C5007D"/>
                </a:solidFill>
                <a:latin typeface="Times New Roman"/>
                <a:cs typeface="Times New Roman"/>
              </a:rPr>
              <a:t>!</a:t>
            </a:r>
            <a:endParaRPr sz="8800">
              <a:latin typeface="Times New Roman"/>
              <a:cs typeface="Times New Roman"/>
            </a:endParaRPr>
          </a:p>
        </p:txBody>
      </p:sp>
      <p:pic>
        <p:nvPicPr>
          <p:cNvPr id="10" name="Immagine 6"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12921" y="187311"/>
            <a:ext cx="1296144" cy="93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39851" y="258445"/>
            <a:ext cx="6346749" cy="622300"/>
          </a:xfrm>
          <a:prstGeom prst="rect">
            <a:avLst/>
          </a:prstGeom>
        </p:spPr>
        <p:txBody>
          <a:bodyPr vert="horz" wrap="square" lIns="0" tIns="0" rIns="0" bIns="0" rtlCol="0">
            <a:spAutoFit/>
          </a:bodyPr>
          <a:lstStyle/>
          <a:p>
            <a:pPr marL="12700">
              <a:lnSpc>
                <a:spcPts val="4895"/>
              </a:lnSpc>
            </a:pPr>
            <a:r>
              <a:rPr sz="4800" b="0" dirty="0">
                <a:latin typeface="KPMG Light"/>
                <a:cs typeface="KPMG Light"/>
              </a:rPr>
              <a:t>Documentazione delle procedure svolte -</a:t>
            </a:r>
            <a:r>
              <a:rPr sz="4800" b="0" spc="-90" dirty="0">
                <a:latin typeface="KPMG Light"/>
                <a:cs typeface="KPMG Light"/>
              </a:rPr>
              <a:t> </a:t>
            </a:r>
            <a:endParaRPr sz="4800" dirty="0">
              <a:latin typeface="KPMG Light"/>
              <a:cs typeface="KPMG Light"/>
            </a:endParaRPr>
          </a:p>
        </p:txBody>
      </p:sp>
      <p:sp>
        <p:nvSpPr>
          <p:cNvPr id="3" name="object 3"/>
          <p:cNvSpPr txBox="1"/>
          <p:nvPr/>
        </p:nvSpPr>
        <p:spPr>
          <a:xfrm>
            <a:off x="798282" y="865378"/>
            <a:ext cx="7502525" cy="5952912"/>
          </a:xfrm>
          <a:prstGeom prst="rect">
            <a:avLst/>
          </a:prstGeom>
        </p:spPr>
        <p:txBody>
          <a:bodyPr vert="horz" wrap="square" lIns="0" tIns="0" rIns="0" bIns="0" rtlCol="0">
            <a:spAutoFit/>
          </a:bodyPr>
          <a:lstStyle/>
          <a:p>
            <a:pPr marL="12700">
              <a:lnSpc>
                <a:spcPts val="4895"/>
              </a:lnSpc>
            </a:pPr>
            <a:r>
              <a:rPr lang="it-IT" sz="4800" dirty="0" smtClean="0">
                <a:solidFill>
                  <a:srgbClr val="00338D"/>
                </a:solidFill>
                <a:latin typeface="KPMG Light"/>
                <a:cs typeface="KPMG Light"/>
              </a:rPr>
              <a:t>Aspetti g</a:t>
            </a:r>
            <a:r>
              <a:rPr sz="4800" b="0" dirty="0" err="1" smtClean="0">
                <a:solidFill>
                  <a:srgbClr val="00338D"/>
                </a:solidFill>
                <a:latin typeface="KPMG Light"/>
                <a:cs typeface="KPMG Light"/>
              </a:rPr>
              <a:t>enerali</a:t>
            </a:r>
            <a:endParaRPr sz="4800" dirty="0">
              <a:latin typeface="KPMG Light"/>
              <a:cs typeface="KPMG Light"/>
            </a:endParaRPr>
          </a:p>
          <a:p>
            <a:pPr marL="24130" marR="5080">
              <a:lnSpc>
                <a:spcPct val="100000"/>
              </a:lnSpc>
              <a:spcBef>
                <a:spcPts val="1100"/>
              </a:spcBef>
            </a:pPr>
            <a:r>
              <a:rPr lang="it-IT" sz="1400" spc="-5" dirty="0" smtClean="0">
                <a:solidFill>
                  <a:srgbClr val="00338D"/>
                </a:solidFill>
                <a:latin typeface="Arial"/>
                <a:cs typeface="Arial"/>
              </a:rPr>
              <a:t>Documentare gli elementi identificativi è utile per molteplici finalità. Ad esempio, consente al revisore di dare conto dell'attività svolta ed agevola l'indagine di eccezioni o incoerenze. Gli elementi identificativi variano a seconda della natura della procedura di revisione e della voce o dell'aspetto da verificare. Per esempio </a:t>
            </a:r>
            <a:r>
              <a:rPr sz="1400" spc="-5" dirty="0" smtClean="0">
                <a:solidFill>
                  <a:srgbClr val="00338D"/>
                </a:solidFill>
                <a:latin typeface="Arial"/>
                <a:cs typeface="Arial"/>
              </a:rPr>
              <a:t>:</a:t>
            </a:r>
            <a:endParaRPr sz="1400" dirty="0">
              <a:latin typeface="Arial"/>
              <a:cs typeface="Arial"/>
            </a:endParaRPr>
          </a:p>
          <a:p>
            <a:pPr marL="302260" marR="187960" indent="-286385">
              <a:lnSpc>
                <a:spcPct val="100000"/>
              </a:lnSpc>
              <a:spcBef>
                <a:spcPts val="495"/>
              </a:spcBef>
              <a:buChar char="—"/>
              <a:tabLst>
                <a:tab pos="302895" algn="l"/>
              </a:tabLst>
            </a:pPr>
            <a:r>
              <a:rPr lang="it-IT" sz="1400" spc="-5" dirty="0">
                <a:solidFill>
                  <a:srgbClr val="00338D"/>
                </a:solidFill>
                <a:latin typeface="Arial"/>
                <a:cs typeface="Arial"/>
              </a:rPr>
              <a:t>p</a:t>
            </a:r>
            <a:r>
              <a:rPr lang="it-IT" sz="1400" spc="-5" dirty="0" smtClean="0">
                <a:solidFill>
                  <a:srgbClr val="00338D"/>
                </a:solidFill>
                <a:latin typeface="Arial"/>
                <a:cs typeface="Arial"/>
              </a:rPr>
              <a:t>er una verifica di dettaglio della procedura di emissione degli ordini di acquisto, il revisore può identificare i documenti selezionati per la verifica, mediante la data ed il numero progressivo;</a:t>
            </a:r>
          </a:p>
          <a:p>
            <a:pPr marL="302260" marR="187960" indent="-286385">
              <a:lnSpc>
                <a:spcPct val="100000"/>
              </a:lnSpc>
              <a:spcBef>
                <a:spcPts val="495"/>
              </a:spcBef>
              <a:buChar char="—"/>
              <a:tabLst>
                <a:tab pos="302895" algn="l"/>
              </a:tabLst>
            </a:pPr>
            <a:r>
              <a:rPr lang="it-IT" sz="1400" spc="-5" dirty="0">
                <a:solidFill>
                  <a:srgbClr val="00338D"/>
                </a:solidFill>
                <a:latin typeface="Arial"/>
                <a:cs typeface="Arial"/>
              </a:rPr>
              <a:t>p</a:t>
            </a:r>
            <a:r>
              <a:rPr lang="it-IT" sz="1400" spc="-5" dirty="0" smtClean="0">
                <a:solidFill>
                  <a:srgbClr val="00338D"/>
                </a:solidFill>
                <a:latin typeface="Arial"/>
                <a:cs typeface="Arial"/>
              </a:rPr>
              <a:t>er una procedura che richiede la selezione o l'esame di tutte le voci di una data popolazione al di sopra di un determinato importo, il revisore può descrivere nelle carte di lavoro l'ampiezza della procedura di selezione ed indentificare la popolazione (ad esempio, tutte le scritture contabili da libro giornale al di sopra di un dato importo);</a:t>
            </a:r>
          </a:p>
          <a:p>
            <a:pPr marL="302260" marR="187960" indent="-286385">
              <a:lnSpc>
                <a:spcPct val="100000"/>
              </a:lnSpc>
              <a:spcBef>
                <a:spcPts val="495"/>
              </a:spcBef>
              <a:buChar char="—"/>
              <a:tabLst>
                <a:tab pos="302895" algn="l"/>
              </a:tabLst>
            </a:pPr>
            <a:r>
              <a:rPr lang="it-IT" sz="1400" spc="-5" dirty="0">
                <a:solidFill>
                  <a:srgbClr val="00338D"/>
                </a:solidFill>
                <a:latin typeface="Arial"/>
                <a:cs typeface="Arial"/>
              </a:rPr>
              <a:t>p</a:t>
            </a:r>
            <a:r>
              <a:rPr lang="it-IT" sz="1400" spc="-5" dirty="0" smtClean="0">
                <a:solidFill>
                  <a:srgbClr val="00338D"/>
                </a:solidFill>
                <a:latin typeface="Arial"/>
                <a:cs typeface="Arial"/>
              </a:rPr>
              <a:t>er una procedura che richiede il campionamento sistematico di una popolazione di documenti, il revisore può identificare i documenti selezionati indicando la fonte di provenienza, il dato di partenza e l'intervallo di campionamento (ad esempio, un campionamento sistematico di documenti di spedizione selezionati nell'archivio del periodo dall'1 aprile al 30 settembre, dal n. 12345 e selezionandone uno ogni 125)</a:t>
            </a:r>
          </a:p>
          <a:p>
            <a:pPr marL="302260" marR="187960" indent="-286385">
              <a:lnSpc>
                <a:spcPct val="100000"/>
              </a:lnSpc>
              <a:spcBef>
                <a:spcPts val="495"/>
              </a:spcBef>
              <a:buChar char="—"/>
              <a:tabLst>
                <a:tab pos="302895" algn="l"/>
              </a:tabLst>
            </a:pPr>
            <a:r>
              <a:rPr lang="it-IT" sz="1400" spc="-5" dirty="0">
                <a:solidFill>
                  <a:srgbClr val="00338D"/>
                </a:solidFill>
                <a:latin typeface="Arial"/>
                <a:cs typeface="Arial"/>
              </a:rPr>
              <a:t>p</a:t>
            </a:r>
            <a:r>
              <a:rPr lang="it-IT" sz="1400" spc="-5" dirty="0" smtClean="0">
                <a:solidFill>
                  <a:srgbClr val="00338D"/>
                </a:solidFill>
                <a:latin typeface="Arial"/>
                <a:cs typeface="Arial"/>
              </a:rPr>
              <a:t>er una procedura che richiede indagini presso il personale dell'impresa specificatamente individuato indicare nelle carte di lavoro date di tali indagini, i nomi e le qualifiche del personale dell'impresa;</a:t>
            </a:r>
          </a:p>
          <a:p>
            <a:pPr marL="302260" marR="187960" indent="-286385">
              <a:lnSpc>
                <a:spcPct val="100000"/>
              </a:lnSpc>
              <a:spcBef>
                <a:spcPts val="495"/>
              </a:spcBef>
              <a:buChar char="—"/>
              <a:tabLst>
                <a:tab pos="302895" algn="l"/>
              </a:tabLst>
            </a:pPr>
            <a:r>
              <a:rPr lang="it-IT" sz="1400" spc="-5" dirty="0" smtClean="0">
                <a:solidFill>
                  <a:srgbClr val="00338D"/>
                </a:solidFill>
                <a:latin typeface="Arial"/>
                <a:cs typeface="Arial"/>
              </a:rPr>
              <a:t>Per una procedura di osservazione, il revisore può descrivere nelle carte di lavoro il processo o l'aspetto da esaminare, il personale coinvolto, le rispettive responsabilità, il luogo ed il momento in cui tale osservazione è stata svolta.</a:t>
            </a:r>
          </a:p>
        </p:txBody>
      </p:sp>
      <p:sp>
        <p:nvSpPr>
          <p:cNvPr id="11" name="object 11"/>
          <p:cNvSpPr txBox="1"/>
          <p:nvPr/>
        </p:nvSpPr>
        <p:spPr>
          <a:xfrm>
            <a:off x="8227314" y="6367773"/>
            <a:ext cx="191770" cy="167005"/>
          </a:xfrm>
          <a:prstGeom prst="rect">
            <a:avLst/>
          </a:prstGeom>
        </p:spPr>
        <p:txBody>
          <a:bodyPr vert="horz" wrap="square" lIns="0" tIns="0" rIns="0" bIns="0" rtlCol="0">
            <a:spAutoFit/>
          </a:bodyPr>
          <a:lstStyle/>
          <a:p>
            <a:pPr marL="25400">
              <a:lnSpc>
                <a:spcPct val="100000"/>
              </a:lnSpc>
            </a:pPr>
            <a:r>
              <a:rPr sz="1000" spc="-5" dirty="0">
                <a:solidFill>
                  <a:srgbClr val="00338D"/>
                </a:solidFill>
                <a:latin typeface="Arial"/>
                <a:cs typeface="Arial"/>
              </a:rPr>
              <a:t>10</a:t>
            </a:r>
            <a:endParaRPr sz="1000">
              <a:latin typeface="Arial"/>
              <a:cs typeface="Arial"/>
            </a:endParaRPr>
          </a:p>
        </p:txBody>
      </p:sp>
      <p:sp>
        <p:nvSpPr>
          <p:cNvPr id="7" name="object 7"/>
          <p:cNvSpPr txBox="1"/>
          <p:nvPr/>
        </p:nvSpPr>
        <p:spPr>
          <a:xfrm>
            <a:off x="747166" y="135382"/>
            <a:ext cx="3802379" cy="290195"/>
          </a:xfrm>
          <a:prstGeom prst="rect">
            <a:avLst/>
          </a:prstGeom>
        </p:spPr>
        <p:txBody>
          <a:bodyPr vert="horz" wrap="square" lIns="0" tIns="0" rIns="0" bIns="0" rtlCol="0">
            <a:spAutoFit/>
          </a:bodyPr>
          <a:lstStyle/>
          <a:p>
            <a:pPr marL="12700">
              <a:lnSpc>
                <a:spcPct val="100000"/>
              </a:lnSpc>
            </a:pPr>
            <a:r>
              <a:rPr sz="1800" b="1" dirty="0">
                <a:solidFill>
                  <a:srgbClr val="00338D"/>
                </a:solidFill>
                <a:latin typeface="Arial"/>
                <a:cs typeface="Arial"/>
              </a:rPr>
              <a:t>Principio di </a:t>
            </a:r>
            <a:r>
              <a:rPr sz="1800" b="1" spc="-10" dirty="0">
                <a:solidFill>
                  <a:srgbClr val="00338D"/>
                </a:solidFill>
                <a:latin typeface="Arial"/>
                <a:cs typeface="Arial"/>
              </a:rPr>
              <a:t>revisione </a:t>
            </a:r>
            <a:r>
              <a:rPr sz="1800" b="1" dirty="0">
                <a:solidFill>
                  <a:srgbClr val="00338D"/>
                </a:solidFill>
                <a:latin typeface="Arial"/>
                <a:cs typeface="Arial"/>
              </a:rPr>
              <a:t>ISA Italia</a:t>
            </a:r>
            <a:r>
              <a:rPr sz="1800" b="1" spc="-80" dirty="0">
                <a:solidFill>
                  <a:srgbClr val="00338D"/>
                </a:solidFill>
                <a:latin typeface="Arial"/>
                <a:cs typeface="Arial"/>
              </a:rPr>
              <a:t> </a:t>
            </a:r>
            <a:r>
              <a:rPr sz="1800" b="1" spc="-5" dirty="0">
                <a:solidFill>
                  <a:srgbClr val="00338D"/>
                </a:solidFill>
                <a:latin typeface="Arial"/>
                <a:cs typeface="Arial"/>
              </a:rPr>
              <a:t>230</a:t>
            </a:r>
            <a:endParaRPr sz="1800">
              <a:latin typeface="Arial"/>
              <a:cs typeface="Arial"/>
            </a:endParaRPr>
          </a:p>
        </p:txBody>
      </p:sp>
      <p:pic>
        <p:nvPicPr>
          <p:cNvPr id="10" name="Immagine 6"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12921" y="187311"/>
            <a:ext cx="1296144" cy="93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04508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39851" y="258445"/>
            <a:ext cx="6499149" cy="1218282"/>
          </a:xfrm>
          <a:prstGeom prst="rect">
            <a:avLst/>
          </a:prstGeom>
        </p:spPr>
        <p:txBody>
          <a:bodyPr vert="horz" wrap="square" lIns="0" tIns="0" rIns="0" bIns="0" rtlCol="0">
            <a:spAutoFit/>
          </a:bodyPr>
          <a:lstStyle/>
          <a:p>
            <a:pPr marL="12700">
              <a:lnSpc>
                <a:spcPts val="4895"/>
              </a:lnSpc>
            </a:pPr>
            <a:r>
              <a:rPr sz="4800" b="0" dirty="0">
                <a:solidFill>
                  <a:srgbClr val="00338D"/>
                </a:solidFill>
                <a:latin typeface="KPMG Light"/>
                <a:cs typeface="KPMG Light"/>
              </a:rPr>
              <a:t>Documentazione delle procedure svolte -</a:t>
            </a:r>
            <a:r>
              <a:rPr sz="4800" b="0" spc="-90" dirty="0">
                <a:solidFill>
                  <a:srgbClr val="00338D"/>
                </a:solidFill>
                <a:latin typeface="KPMG Light"/>
                <a:cs typeface="KPMG Light"/>
              </a:rPr>
              <a:t> </a:t>
            </a:r>
            <a:endParaRPr sz="4800" dirty="0">
              <a:latin typeface="KPMG Light"/>
              <a:cs typeface="KPMG Light"/>
            </a:endParaRPr>
          </a:p>
          <a:p>
            <a:pPr marL="12700">
              <a:lnSpc>
                <a:spcPts val="4610"/>
              </a:lnSpc>
            </a:pPr>
            <a:r>
              <a:rPr lang="it-IT" sz="4800" b="0" dirty="0" smtClean="0">
                <a:solidFill>
                  <a:srgbClr val="00338D"/>
                </a:solidFill>
                <a:latin typeface="KPMG Light"/>
                <a:cs typeface="KPMG Light"/>
              </a:rPr>
              <a:t>Aspetti </a:t>
            </a:r>
            <a:r>
              <a:rPr sz="4800" b="0" dirty="0" err="1" smtClean="0">
                <a:solidFill>
                  <a:srgbClr val="00338D"/>
                </a:solidFill>
                <a:latin typeface="KPMG Light"/>
                <a:cs typeface="KPMG Light"/>
              </a:rPr>
              <a:t>generali</a:t>
            </a:r>
            <a:endParaRPr sz="4800" dirty="0">
              <a:latin typeface="KPMG Light"/>
              <a:cs typeface="KPMG Light"/>
            </a:endParaRPr>
          </a:p>
        </p:txBody>
      </p:sp>
      <p:sp>
        <p:nvSpPr>
          <p:cNvPr id="3" name="object 3"/>
          <p:cNvSpPr txBox="1"/>
          <p:nvPr/>
        </p:nvSpPr>
        <p:spPr>
          <a:xfrm>
            <a:off x="3173348" y="1624076"/>
            <a:ext cx="5126990" cy="1722755"/>
          </a:xfrm>
          <a:prstGeom prst="rect">
            <a:avLst/>
          </a:prstGeom>
        </p:spPr>
        <p:txBody>
          <a:bodyPr vert="horz" wrap="square" lIns="0" tIns="0" rIns="0" bIns="0" rtlCol="0">
            <a:spAutoFit/>
          </a:bodyPr>
          <a:lstStyle/>
          <a:p>
            <a:pPr marL="12700" marR="5080">
              <a:lnSpc>
                <a:spcPct val="100000"/>
              </a:lnSpc>
            </a:pPr>
            <a:r>
              <a:rPr sz="1600" spc="-5" dirty="0">
                <a:solidFill>
                  <a:srgbClr val="00338D"/>
                </a:solidFill>
                <a:latin typeface="Arial"/>
                <a:cs typeface="Arial"/>
              </a:rPr>
              <a:t>Qualora, in circostanze di natura eccezionale, il revisore  giudichi necessario derogare a una regola pertinente  contenuta in un principio di revisione, egli deve  documentare il modo in cui le procedure di revisione  alternative svolte consentano </a:t>
            </a:r>
            <a:r>
              <a:rPr sz="1600" dirty="0">
                <a:solidFill>
                  <a:srgbClr val="00338D"/>
                </a:solidFill>
                <a:latin typeface="Arial"/>
                <a:cs typeface="Arial"/>
              </a:rPr>
              <a:t>il </a:t>
            </a:r>
            <a:r>
              <a:rPr sz="1600" spc="-5" dirty="0">
                <a:solidFill>
                  <a:srgbClr val="00338D"/>
                </a:solidFill>
                <a:latin typeface="Arial"/>
                <a:cs typeface="Arial"/>
              </a:rPr>
              <a:t>raggiungimento dello  specifico scopo per cui tale regola è prevista, e le ragioni  della</a:t>
            </a:r>
            <a:r>
              <a:rPr sz="1600" spc="-80" dirty="0">
                <a:solidFill>
                  <a:srgbClr val="00338D"/>
                </a:solidFill>
                <a:latin typeface="Arial"/>
                <a:cs typeface="Arial"/>
              </a:rPr>
              <a:t> </a:t>
            </a:r>
            <a:r>
              <a:rPr sz="1600" spc="-5" dirty="0">
                <a:solidFill>
                  <a:srgbClr val="00338D"/>
                </a:solidFill>
                <a:latin typeface="Arial"/>
                <a:cs typeface="Arial"/>
              </a:rPr>
              <a:t>deroga.</a:t>
            </a:r>
            <a:endParaRPr sz="1600">
              <a:latin typeface="Arial"/>
              <a:cs typeface="Arial"/>
            </a:endParaRPr>
          </a:p>
        </p:txBody>
      </p:sp>
      <p:sp>
        <p:nvSpPr>
          <p:cNvPr id="4" name="object 4"/>
          <p:cNvSpPr/>
          <p:nvPr/>
        </p:nvSpPr>
        <p:spPr>
          <a:xfrm>
            <a:off x="755904" y="3429000"/>
            <a:ext cx="7642859" cy="2520950"/>
          </a:xfrm>
          <a:custGeom>
            <a:avLst/>
            <a:gdLst/>
            <a:ahLst/>
            <a:cxnLst/>
            <a:rect l="l" t="t" r="r" b="b"/>
            <a:pathLst>
              <a:path w="7642859" h="2520950">
                <a:moveTo>
                  <a:pt x="7222744" y="0"/>
                </a:moveTo>
                <a:lnTo>
                  <a:pt x="420115" y="0"/>
                </a:lnTo>
                <a:lnTo>
                  <a:pt x="371120" y="2826"/>
                </a:lnTo>
                <a:lnTo>
                  <a:pt x="323785" y="11095"/>
                </a:lnTo>
                <a:lnTo>
                  <a:pt x="278426" y="24491"/>
                </a:lnTo>
                <a:lnTo>
                  <a:pt x="235357" y="42700"/>
                </a:lnTo>
                <a:lnTo>
                  <a:pt x="194894" y="65405"/>
                </a:lnTo>
                <a:lnTo>
                  <a:pt x="157352" y="92293"/>
                </a:lnTo>
                <a:lnTo>
                  <a:pt x="123047" y="123047"/>
                </a:lnTo>
                <a:lnTo>
                  <a:pt x="92293" y="157352"/>
                </a:lnTo>
                <a:lnTo>
                  <a:pt x="65405" y="194894"/>
                </a:lnTo>
                <a:lnTo>
                  <a:pt x="42700" y="235357"/>
                </a:lnTo>
                <a:lnTo>
                  <a:pt x="24491" y="278426"/>
                </a:lnTo>
                <a:lnTo>
                  <a:pt x="11095" y="323785"/>
                </a:lnTo>
                <a:lnTo>
                  <a:pt x="2826" y="371120"/>
                </a:lnTo>
                <a:lnTo>
                  <a:pt x="0" y="420116"/>
                </a:lnTo>
                <a:lnTo>
                  <a:pt x="0" y="2100580"/>
                </a:lnTo>
                <a:lnTo>
                  <a:pt x="2826" y="2149575"/>
                </a:lnTo>
                <a:lnTo>
                  <a:pt x="11095" y="2196910"/>
                </a:lnTo>
                <a:lnTo>
                  <a:pt x="24491" y="2242269"/>
                </a:lnTo>
                <a:lnTo>
                  <a:pt x="42700" y="2285338"/>
                </a:lnTo>
                <a:lnTo>
                  <a:pt x="65405" y="2325801"/>
                </a:lnTo>
                <a:lnTo>
                  <a:pt x="92293" y="2363343"/>
                </a:lnTo>
                <a:lnTo>
                  <a:pt x="123047" y="2397648"/>
                </a:lnTo>
                <a:lnTo>
                  <a:pt x="157352" y="2428402"/>
                </a:lnTo>
                <a:lnTo>
                  <a:pt x="194894" y="2455290"/>
                </a:lnTo>
                <a:lnTo>
                  <a:pt x="235357" y="2477995"/>
                </a:lnTo>
                <a:lnTo>
                  <a:pt x="278426" y="2496204"/>
                </a:lnTo>
                <a:lnTo>
                  <a:pt x="323785" y="2509600"/>
                </a:lnTo>
                <a:lnTo>
                  <a:pt x="371120" y="2517869"/>
                </a:lnTo>
                <a:lnTo>
                  <a:pt x="420115" y="2520696"/>
                </a:lnTo>
                <a:lnTo>
                  <a:pt x="7222744" y="2520696"/>
                </a:lnTo>
                <a:lnTo>
                  <a:pt x="7271739" y="2517869"/>
                </a:lnTo>
                <a:lnTo>
                  <a:pt x="7319074" y="2509600"/>
                </a:lnTo>
                <a:lnTo>
                  <a:pt x="7364433" y="2496204"/>
                </a:lnTo>
                <a:lnTo>
                  <a:pt x="7407502" y="2477995"/>
                </a:lnTo>
                <a:lnTo>
                  <a:pt x="7447965" y="2455290"/>
                </a:lnTo>
                <a:lnTo>
                  <a:pt x="7485507" y="2428402"/>
                </a:lnTo>
                <a:lnTo>
                  <a:pt x="7519812" y="2397648"/>
                </a:lnTo>
                <a:lnTo>
                  <a:pt x="7550566" y="2363343"/>
                </a:lnTo>
                <a:lnTo>
                  <a:pt x="7577454" y="2325801"/>
                </a:lnTo>
                <a:lnTo>
                  <a:pt x="7600159" y="2285338"/>
                </a:lnTo>
                <a:lnTo>
                  <a:pt x="7618368" y="2242269"/>
                </a:lnTo>
                <a:lnTo>
                  <a:pt x="7631764" y="2196910"/>
                </a:lnTo>
                <a:lnTo>
                  <a:pt x="7640033" y="2149575"/>
                </a:lnTo>
                <a:lnTo>
                  <a:pt x="7642860" y="2100580"/>
                </a:lnTo>
                <a:lnTo>
                  <a:pt x="7642860" y="420116"/>
                </a:lnTo>
                <a:lnTo>
                  <a:pt x="7640033" y="371120"/>
                </a:lnTo>
                <a:lnTo>
                  <a:pt x="7631764" y="323785"/>
                </a:lnTo>
                <a:lnTo>
                  <a:pt x="7618368" y="278426"/>
                </a:lnTo>
                <a:lnTo>
                  <a:pt x="7600159" y="235357"/>
                </a:lnTo>
                <a:lnTo>
                  <a:pt x="7577454" y="194894"/>
                </a:lnTo>
                <a:lnTo>
                  <a:pt x="7550566" y="157352"/>
                </a:lnTo>
                <a:lnTo>
                  <a:pt x="7519812" y="123047"/>
                </a:lnTo>
                <a:lnTo>
                  <a:pt x="7485507" y="92293"/>
                </a:lnTo>
                <a:lnTo>
                  <a:pt x="7447965" y="65405"/>
                </a:lnTo>
                <a:lnTo>
                  <a:pt x="7407502" y="42700"/>
                </a:lnTo>
                <a:lnTo>
                  <a:pt x="7364433" y="24491"/>
                </a:lnTo>
                <a:lnTo>
                  <a:pt x="7319074" y="11095"/>
                </a:lnTo>
                <a:lnTo>
                  <a:pt x="7271739" y="2826"/>
                </a:lnTo>
                <a:lnTo>
                  <a:pt x="7222744" y="0"/>
                </a:lnTo>
                <a:close/>
              </a:path>
            </a:pathLst>
          </a:custGeom>
          <a:solidFill>
            <a:srgbClr val="0091DA"/>
          </a:solidFill>
        </p:spPr>
        <p:txBody>
          <a:bodyPr wrap="square" lIns="0" tIns="0" rIns="0" bIns="0" rtlCol="0"/>
          <a:lstStyle/>
          <a:p>
            <a:endParaRPr/>
          </a:p>
        </p:txBody>
      </p:sp>
      <p:sp>
        <p:nvSpPr>
          <p:cNvPr id="5" name="object 5"/>
          <p:cNvSpPr txBox="1"/>
          <p:nvPr/>
        </p:nvSpPr>
        <p:spPr>
          <a:xfrm>
            <a:off x="902309" y="3584194"/>
            <a:ext cx="7331709" cy="2324100"/>
          </a:xfrm>
          <a:prstGeom prst="rect">
            <a:avLst/>
          </a:prstGeom>
        </p:spPr>
        <p:txBody>
          <a:bodyPr vert="horz" wrap="square" lIns="0" tIns="0" rIns="0" bIns="0" rtlCol="0">
            <a:spAutoFit/>
          </a:bodyPr>
          <a:lstStyle/>
          <a:p>
            <a:pPr marL="12700" marR="38100">
              <a:lnSpc>
                <a:spcPct val="100000"/>
              </a:lnSpc>
            </a:pPr>
            <a:r>
              <a:rPr sz="1200" spc="-5" dirty="0">
                <a:solidFill>
                  <a:srgbClr val="FFFFFF"/>
                </a:solidFill>
                <a:latin typeface="Arial"/>
                <a:cs typeface="Arial"/>
              </a:rPr>
              <a:t>Le regole contenute nei principi di revisione sono </a:t>
            </a:r>
            <a:r>
              <a:rPr sz="1200" dirty="0">
                <a:solidFill>
                  <a:srgbClr val="FFFFFF"/>
                </a:solidFill>
                <a:latin typeface="Arial"/>
                <a:cs typeface="Arial"/>
              </a:rPr>
              <a:t>configurate </a:t>
            </a:r>
            <a:r>
              <a:rPr sz="1200" spc="-5" dirty="0">
                <a:solidFill>
                  <a:srgbClr val="FFFFFF"/>
                </a:solidFill>
                <a:latin typeface="Arial"/>
                <a:cs typeface="Arial"/>
              </a:rPr>
              <a:t>per </a:t>
            </a:r>
            <a:r>
              <a:rPr sz="1200" dirty="0">
                <a:solidFill>
                  <a:srgbClr val="FFFFFF"/>
                </a:solidFill>
                <a:latin typeface="Arial"/>
                <a:cs typeface="Arial"/>
              </a:rPr>
              <a:t>permettere al </a:t>
            </a:r>
            <a:r>
              <a:rPr sz="1200" spc="-5" dirty="0">
                <a:solidFill>
                  <a:srgbClr val="FFFFFF"/>
                </a:solidFill>
                <a:latin typeface="Arial"/>
                <a:cs typeface="Arial"/>
              </a:rPr>
              <a:t>revisore di raggiungere gli  obiettivi </a:t>
            </a:r>
            <a:r>
              <a:rPr sz="1200" dirty="0">
                <a:solidFill>
                  <a:srgbClr val="FFFFFF"/>
                </a:solidFill>
                <a:latin typeface="Arial"/>
                <a:cs typeface="Arial"/>
              </a:rPr>
              <a:t>specificati </a:t>
            </a:r>
            <a:r>
              <a:rPr sz="1200" spc="-5" dirty="0">
                <a:solidFill>
                  <a:srgbClr val="FFFFFF"/>
                </a:solidFill>
                <a:latin typeface="Arial"/>
                <a:cs typeface="Arial"/>
              </a:rPr>
              <a:t>nei principi di revisione, e quindi gli obiettivi generali del revisore. Di conseguenza, salvo  circostanze eccezionali, i principi di revisione richiedono la </a:t>
            </a:r>
            <a:r>
              <a:rPr sz="1200" dirty="0">
                <a:solidFill>
                  <a:srgbClr val="FFFFFF"/>
                </a:solidFill>
                <a:latin typeface="Arial"/>
                <a:cs typeface="Arial"/>
              </a:rPr>
              <a:t>conformità ad </a:t>
            </a:r>
            <a:r>
              <a:rPr sz="1200" spc="-5" dirty="0">
                <a:solidFill>
                  <a:srgbClr val="FFFFFF"/>
                </a:solidFill>
                <a:latin typeface="Arial"/>
                <a:cs typeface="Arial"/>
              </a:rPr>
              <a:t>ogni regola che sia pertinente nelle  circostanze di</a:t>
            </a:r>
            <a:r>
              <a:rPr sz="1200" spc="-60" dirty="0">
                <a:solidFill>
                  <a:srgbClr val="FFFFFF"/>
                </a:solidFill>
                <a:latin typeface="Arial"/>
                <a:cs typeface="Arial"/>
              </a:rPr>
              <a:t> </a:t>
            </a:r>
            <a:r>
              <a:rPr sz="1200" spc="-5" dirty="0">
                <a:solidFill>
                  <a:srgbClr val="FFFFFF"/>
                </a:solidFill>
                <a:latin typeface="Arial"/>
                <a:cs typeface="Arial"/>
              </a:rPr>
              <a:t>revisione.</a:t>
            </a:r>
            <a:endParaRPr sz="1200">
              <a:latin typeface="Arial"/>
              <a:cs typeface="Arial"/>
            </a:endParaRPr>
          </a:p>
          <a:p>
            <a:pPr marL="12700" marR="91440">
              <a:lnSpc>
                <a:spcPct val="100000"/>
              </a:lnSpc>
              <a:spcBef>
                <a:spcPts val="300"/>
              </a:spcBef>
            </a:pPr>
            <a:r>
              <a:rPr sz="1200" spc="-5" dirty="0">
                <a:solidFill>
                  <a:srgbClr val="FFFFFF"/>
                </a:solidFill>
                <a:latin typeface="Arial"/>
                <a:cs typeface="Arial"/>
              </a:rPr>
              <a:t>Le regole in </a:t>
            </a:r>
            <a:r>
              <a:rPr sz="1200" dirty="0">
                <a:solidFill>
                  <a:srgbClr val="FFFFFF"/>
                </a:solidFill>
                <a:latin typeface="Arial"/>
                <a:cs typeface="Arial"/>
              </a:rPr>
              <a:t>tema </a:t>
            </a:r>
            <a:r>
              <a:rPr sz="1200" spc="-5" dirty="0">
                <a:solidFill>
                  <a:srgbClr val="FFFFFF"/>
                </a:solidFill>
                <a:latin typeface="Arial"/>
                <a:cs typeface="Arial"/>
              </a:rPr>
              <a:t>di documentazione si applicano esclusivamente quando sono pertinenti nelle circostanze.  Una regola non è pertinente esclusivamente nel </a:t>
            </a:r>
            <a:r>
              <a:rPr sz="1200" dirty="0">
                <a:solidFill>
                  <a:srgbClr val="FFFFFF"/>
                </a:solidFill>
                <a:latin typeface="Arial"/>
                <a:cs typeface="Arial"/>
              </a:rPr>
              <a:t>caso </a:t>
            </a:r>
            <a:r>
              <a:rPr sz="1200" spc="-5" dirty="0">
                <a:solidFill>
                  <a:srgbClr val="FFFFFF"/>
                </a:solidFill>
                <a:latin typeface="Arial"/>
                <a:cs typeface="Arial"/>
              </a:rPr>
              <a:t>in</a:t>
            </a:r>
            <a:r>
              <a:rPr sz="1200" spc="-70" dirty="0">
                <a:solidFill>
                  <a:srgbClr val="FFFFFF"/>
                </a:solidFill>
                <a:latin typeface="Arial"/>
                <a:cs typeface="Arial"/>
              </a:rPr>
              <a:t> </a:t>
            </a:r>
            <a:r>
              <a:rPr sz="1200" dirty="0">
                <a:solidFill>
                  <a:srgbClr val="FFFFFF"/>
                </a:solidFill>
                <a:latin typeface="Arial"/>
                <a:cs typeface="Arial"/>
              </a:rPr>
              <a:t>cui:</a:t>
            </a:r>
            <a:endParaRPr sz="1200">
              <a:latin typeface="Arial"/>
              <a:cs typeface="Arial"/>
            </a:endParaRPr>
          </a:p>
          <a:p>
            <a:pPr marL="299085" marR="5080" indent="-286385">
              <a:lnSpc>
                <a:spcPct val="100000"/>
              </a:lnSpc>
              <a:spcBef>
                <a:spcPts val="300"/>
              </a:spcBef>
              <a:buChar char="–"/>
              <a:tabLst>
                <a:tab pos="299085" algn="l"/>
                <a:tab pos="299720" algn="l"/>
              </a:tabLst>
            </a:pPr>
            <a:r>
              <a:rPr sz="1200" spc="-5" dirty="0">
                <a:solidFill>
                  <a:srgbClr val="FFFFFF"/>
                </a:solidFill>
                <a:latin typeface="Arial"/>
                <a:cs typeface="Arial"/>
              </a:rPr>
              <a:t>l'intero principio </a:t>
            </a:r>
            <a:r>
              <a:rPr sz="1200" dirty="0">
                <a:solidFill>
                  <a:srgbClr val="FFFFFF"/>
                </a:solidFill>
                <a:latin typeface="Arial"/>
                <a:cs typeface="Arial"/>
              </a:rPr>
              <a:t>di </a:t>
            </a:r>
            <a:r>
              <a:rPr sz="1200" spc="-5" dirty="0">
                <a:solidFill>
                  <a:srgbClr val="FFFFFF"/>
                </a:solidFill>
                <a:latin typeface="Arial"/>
                <a:cs typeface="Arial"/>
              </a:rPr>
              <a:t>revisione non è pertinente (ad </a:t>
            </a:r>
            <a:r>
              <a:rPr sz="1200" dirty="0">
                <a:solidFill>
                  <a:srgbClr val="FFFFFF"/>
                </a:solidFill>
                <a:latin typeface="Arial"/>
                <a:cs typeface="Arial"/>
              </a:rPr>
              <a:t>esempio se </a:t>
            </a:r>
            <a:r>
              <a:rPr sz="1200" spc="-5" dirty="0">
                <a:solidFill>
                  <a:srgbClr val="FFFFFF"/>
                </a:solidFill>
                <a:latin typeface="Arial"/>
                <a:cs typeface="Arial"/>
              </a:rPr>
              <a:t>l'impresa non </a:t>
            </a:r>
            <a:r>
              <a:rPr sz="1200" dirty="0">
                <a:solidFill>
                  <a:srgbClr val="FFFFFF"/>
                </a:solidFill>
                <a:latin typeface="Arial"/>
                <a:cs typeface="Arial"/>
              </a:rPr>
              <a:t>possiede </a:t>
            </a:r>
            <a:r>
              <a:rPr sz="1200" spc="-5" dirty="0">
                <a:solidFill>
                  <a:srgbClr val="FFFFFF"/>
                </a:solidFill>
                <a:latin typeface="Arial"/>
                <a:cs typeface="Arial"/>
              </a:rPr>
              <a:t>una funzione di  revisione interna le regole del principio di revisione internazionale </a:t>
            </a:r>
            <a:r>
              <a:rPr sz="1200" dirty="0">
                <a:solidFill>
                  <a:srgbClr val="FFFFFF"/>
                </a:solidFill>
                <a:latin typeface="Arial"/>
                <a:cs typeface="Arial"/>
              </a:rPr>
              <a:t>(ISA Italia) n. </a:t>
            </a:r>
            <a:r>
              <a:rPr sz="1200" spc="-5" dirty="0">
                <a:solidFill>
                  <a:srgbClr val="FFFFFF"/>
                </a:solidFill>
                <a:latin typeface="Arial"/>
                <a:cs typeface="Arial"/>
              </a:rPr>
              <a:t>610 non sono pertinenti);  ovvero</a:t>
            </a:r>
            <a:endParaRPr sz="1200">
              <a:latin typeface="Arial"/>
              <a:cs typeface="Arial"/>
            </a:endParaRPr>
          </a:p>
          <a:p>
            <a:pPr marL="299085" marR="130810" indent="-286385">
              <a:lnSpc>
                <a:spcPct val="100000"/>
              </a:lnSpc>
              <a:spcBef>
                <a:spcPts val="300"/>
              </a:spcBef>
              <a:buChar char="–"/>
              <a:tabLst>
                <a:tab pos="299085" algn="l"/>
                <a:tab pos="299720" algn="l"/>
              </a:tabLst>
            </a:pPr>
            <a:r>
              <a:rPr sz="1200" spc="-5" dirty="0">
                <a:solidFill>
                  <a:srgbClr val="FFFFFF"/>
                </a:solidFill>
                <a:latin typeface="Arial"/>
                <a:cs typeface="Arial"/>
              </a:rPr>
              <a:t>la regola è subordinata a particolari condizioni che non sussistono (ad esempio, la regola di esprimere  un giudizio con </a:t>
            </a:r>
            <a:r>
              <a:rPr sz="1200" dirty="0">
                <a:solidFill>
                  <a:srgbClr val="FFFFFF"/>
                </a:solidFill>
                <a:latin typeface="Arial"/>
                <a:cs typeface="Arial"/>
              </a:rPr>
              <a:t>modifica </a:t>
            </a:r>
            <a:r>
              <a:rPr sz="1200" spc="-5" dirty="0">
                <a:solidFill>
                  <a:srgbClr val="FFFFFF"/>
                </a:solidFill>
                <a:latin typeface="Arial"/>
                <a:cs typeface="Arial"/>
              </a:rPr>
              <a:t>qualora il revisore non sia in grado di acquisire elementi probativi sufficienti e  appropriati, e </a:t>
            </a:r>
            <a:r>
              <a:rPr sz="1200" dirty="0">
                <a:solidFill>
                  <a:srgbClr val="FFFFFF"/>
                </a:solidFill>
                <a:latin typeface="Arial"/>
                <a:cs typeface="Arial"/>
              </a:rPr>
              <a:t>tale </a:t>
            </a:r>
            <a:r>
              <a:rPr sz="1200" spc="-5" dirty="0">
                <a:solidFill>
                  <a:srgbClr val="FFFFFF"/>
                </a:solidFill>
                <a:latin typeface="Arial"/>
                <a:cs typeface="Arial"/>
              </a:rPr>
              <a:t>condizione non</a:t>
            </a:r>
            <a:r>
              <a:rPr sz="1200" spc="-105" dirty="0">
                <a:solidFill>
                  <a:srgbClr val="FFFFFF"/>
                </a:solidFill>
                <a:latin typeface="Arial"/>
                <a:cs typeface="Arial"/>
              </a:rPr>
              <a:t> </a:t>
            </a:r>
            <a:r>
              <a:rPr sz="1200" dirty="0">
                <a:solidFill>
                  <a:srgbClr val="FFFFFF"/>
                </a:solidFill>
                <a:latin typeface="Arial"/>
                <a:cs typeface="Arial"/>
              </a:rPr>
              <a:t>sussiste).</a:t>
            </a:r>
            <a:endParaRPr sz="1200">
              <a:latin typeface="Arial"/>
              <a:cs typeface="Arial"/>
            </a:endParaRPr>
          </a:p>
        </p:txBody>
      </p:sp>
      <p:sp>
        <p:nvSpPr>
          <p:cNvPr id="10" name="object 10"/>
          <p:cNvSpPr txBox="1"/>
          <p:nvPr/>
        </p:nvSpPr>
        <p:spPr>
          <a:xfrm>
            <a:off x="8227314" y="6367773"/>
            <a:ext cx="191770" cy="167005"/>
          </a:xfrm>
          <a:prstGeom prst="rect">
            <a:avLst/>
          </a:prstGeom>
        </p:spPr>
        <p:txBody>
          <a:bodyPr vert="horz" wrap="square" lIns="0" tIns="0" rIns="0" bIns="0" rtlCol="0">
            <a:spAutoFit/>
          </a:bodyPr>
          <a:lstStyle/>
          <a:p>
            <a:pPr marL="25400">
              <a:lnSpc>
                <a:spcPct val="100000"/>
              </a:lnSpc>
            </a:pPr>
            <a:r>
              <a:rPr sz="1000" spc="-5" dirty="0">
                <a:solidFill>
                  <a:srgbClr val="00338D"/>
                </a:solidFill>
                <a:latin typeface="Arial"/>
                <a:cs typeface="Arial"/>
              </a:rPr>
              <a:t>11</a:t>
            </a:r>
            <a:endParaRPr sz="1000">
              <a:latin typeface="Arial"/>
              <a:cs typeface="Arial"/>
            </a:endParaRPr>
          </a:p>
        </p:txBody>
      </p:sp>
      <p:sp>
        <p:nvSpPr>
          <p:cNvPr id="6" name="object 6"/>
          <p:cNvSpPr txBox="1">
            <a:spLocks noGrp="1"/>
          </p:cNvSpPr>
          <p:nvPr>
            <p:ph type="title"/>
          </p:nvPr>
        </p:nvSpPr>
        <p:spPr>
          <a:xfrm>
            <a:off x="747166" y="135382"/>
            <a:ext cx="3802379" cy="290195"/>
          </a:xfrm>
          <a:prstGeom prst="rect">
            <a:avLst/>
          </a:prstGeom>
        </p:spPr>
        <p:txBody>
          <a:bodyPr vert="horz" wrap="square" lIns="0" tIns="0" rIns="0" bIns="0" rtlCol="0">
            <a:spAutoFit/>
          </a:bodyPr>
          <a:lstStyle/>
          <a:p>
            <a:pPr marL="12700">
              <a:lnSpc>
                <a:spcPct val="100000"/>
              </a:lnSpc>
            </a:pPr>
            <a:r>
              <a:rPr dirty="0"/>
              <a:t>Principio di </a:t>
            </a:r>
            <a:r>
              <a:rPr spc="-10" dirty="0"/>
              <a:t>revisione </a:t>
            </a:r>
            <a:r>
              <a:rPr dirty="0"/>
              <a:t>ISA Italia</a:t>
            </a:r>
            <a:r>
              <a:rPr spc="-80" dirty="0"/>
              <a:t> </a:t>
            </a:r>
            <a:r>
              <a:rPr spc="-5" dirty="0"/>
              <a:t>230</a:t>
            </a:r>
          </a:p>
        </p:txBody>
      </p:sp>
      <p:sp>
        <p:nvSpPr>
          <p:cNvPr id="7" name="object 7"/>
          <p:cNvSpPr txBox="1"/>
          <p:nvPr/>
        </p:nvSpPr>
        <p:spPr>
          <a:xfrm>
            <a:off x="755904" y="1629155"/>
            <a:ext cx="2283460" cy="829310"/>
          </a:xfrm>
          <a:prstGeom prst="rect">
            <a:avLst/>
          </a:prstGeom>
          <a:solidFill>
            <a:srgbClr val="005EB8"/>
          </a:solidFill>
        </p:spPr>
        <p:txBody>
          <a:bodyPr vert="horz" wrap="square" lIns="0" tIns="165100" rIns="0" bIns="0" rtlCol="0">
            <a:spAutoFit/>
          </a:bodyPr>
          <a:lstStyle/>
          <a:p>
            <a:pPr algn="ctr">
              <a:lnSpc>
                <a:spcPct val="100000"/>
              </a:lnSpc>
              <a:spcBef>
                <a:spcPts val="1300"/>
              </a:spcBef>
            </a:pPr>
            <a:r>
              <a:rPr sz="1600" b="1" spc="-5" dirty="0">
                <a:solidFill>
                  <a:srgbClr val="FFFFFF"/>
                </a:solidFill>
                <a:latin typeface="Arial"/>
                <a:cs typeface="Arial"/>
              </a:rPr>
              <a:t>Deroga a</a:t>
            </a:r>
            <a:r>
              <a:rPr sz="1600" b="1" spc="-65" dirty="0">
                <a:solidFill>
                  <a:srgbClr val="FFFFFF"/>
                </a:solidFill>
                <a:latin typeface="Arial"/>
                <a:cs typeface="Arial"/>
              </a:rPr>
              <a:t> </a:t>
            </a:r>
            <a:r>
              <a:rPr sz="1600" b="1" spc="-5" dirty="0">
                <a:solidFill>
                  <a:srgbClr val="FFFFFF"/>
                </a:solidFill>
                <a:latin typeface="Arial"/>
                <a:cs typeface="Arial"/>
              </a:rPr>
              <a:t>regole</a:t>
            </a:r>
            <a:endParaRPr sz="1600">
              <a:latin typeface="Arial"/>
              <a:cs typeface="Arial"/>
            </a:endParaRPr>
          </a:p>
          <a:p>
            <a:pPr algn="ctr">
              <a:lnSpc>
                <a:spcPct val="100000"/>
              </a:lnSpc>
            </a:pPr>
            <a:r>
              <a:rPr sz="1600" b="1" spc="-5" dirty="0">
                <a:solidFill>
                  <a:srgbClr val="FFFFFF"/>
                </a:solidFill>
                <a:latin typeface="Arial"/>
                <a:cs typeface="Arial"/>
              </a:rPr>
              <a:t>pertinenti</a:t>
            </a:r>
            <a:endParaRPr sz="1600">
              <a:latin typeface="Arial"/>
              <a:cs typeface="Arial"/>
            </a:endParaRPr>
          </a:p>
        </p:txBody>
      </p:sp>
      <p:pic>
        <p:nvPicPr>
          <p:cNvPr id="9" name="Immagine 6"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52266" y="258445"/>
            <a:ext cx="1296144" cy="93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body" idx="1"/>
          </p:nvPr>
        </p:nvSpPr>
        <p:spPr>
          <a:xfrm>
            <a:off x="2802382" y="3173729"/>
            <a:ext cx="5453380" cy="2769989"/>
          </a:xfrm>
          <a:prstGeom prst="rect">
            <a:avLst/>
          </a:prstGeom>
        </p:spPr>
        <p:txBody>
          <a:bodyPr vert="horz" wrap="square" lIns="0" tIns="0" rIns="0" bIns="0" rtlCol="0">
            <a:spAutoFit/>
          </a:bodyPr>
          <a:lstStyle/>
          <a:p>
            <a:pPr marL="299085" indent="-286385">
              <a:lnSpc>
                <a:spcPct val="100000"/>
              </a:lnSpc>
              <a:buClr>
                <a:srgbClr val="96979A"/>
              </a:buClr>
              <a:buChar char="—"/>
              <a:tabLst>
                <a:tab pos="299720" algn="l"/>
              </a:tabLst>
            </a:pPr>
            <a:r>
              <a:rPr spc="-5" dirty="0"/>
              <a:t>la comprensione dell'impresa e del suo controllo</a:t>
            </a:r>
            <a:r>
              <a:rPr spc="70" dirty="0"/>
              <a:t> </a:t>
            </a:r>
            <a:r>
              <a:rPr spc="-5" dirty="0"/>
              <a:t>interno</a:t>
            </a:r>
          </a:p>
          <a:p>
            <a:pPr marL="299085" indent="-286385">
              <a:lnSpc>
                <a:spcPct val="100000"/>
              </a:lnSpc>
              <a:spcBef>
                <a:spcPts val="600"/>
              </a:spcBef>
              <a:buClr>
                <a:srgbClr val="96979A"/>
              </a:buClr>
              <a:buChar char="—"/>
              <a:tabLst>
                <a:tab pos="299720" algn="l"/>
              </a:tabLst>
            </a:pPr>
            <a:r>
              <a:rPr spc="-5" dirty="0"/>
              <a:t>la strategia generale di revisione e il relativo</a:t>
            </a:r>
            <a:r>
              <a:rPr spc="90" dirty="0"/>
              <a:t> </a:t>
            </a:r>
            <a:r>
              <a:rPr spc="-5" dirty="0"/>
              <a:t>piano</a:t>
            </a:r>
          </a:p>
          <a:p>
            <a:pPr marL="299085" indent="-286385">
              <a:lnSpc>
                <a:spcPct val="100000"/>
              </a:lnSpc>
              <a:spcBef>
                <a:spcPts val="600"/>
              </a:spcBef>
              <a:buClr>
                <a:srgbClr val="96979A"/>
              </a:buClr>
              <a:buChar char="—"/>
              <a:tabLst>
                <a:tab pos="299720" algn="l"/>
              </a:tabLst>
            </a:pPr>
            <a:r>
              <a:rPr spc="-5" dirty="0"/>
              <a:t>la significatività e i rischi identificati  e</a:t>
            </a:r>
            <a:r>
              <a:rPr spc="55" dirty="0"/>
              <a:t> </a:t>
            </a:r>
            <a:r>
              <a:rPr spc="-5" dirty="0"/>
              <a:t>valutati</a:t>
            </a:r>
          </a:p>
          <a:p>
            <a:pPr marL="299085" marR="5080" indent="-286385">
              <a:lnSpc>
                <a:spcPct val="100000"/>
              </a:lnSpc>
              <a:spcBef>
                <a:spcPts val="595"/>
              </a:spcBef>
              <a:buClr>
                <a:srgbClr val="96979A"/>
              </a:buClr>
              <a:buChar char="—"/>
              <a:tabLst>
                <a:tab pos="299720" algn="l"/>
              </a:tabLst>
            </a:pPr>
            <a:r>
              <a:rPr spc="-5" dirty="0"/>
              <a:t>gli aspetti significativi evidenziati nel corso della revisione  e le conclusioni</a:t>
            </a:r>
            <a:r>
              <a:rPr spc="-20" dirty="0"/>
              <a:t> </a:t>
            </a:r>
            <a:r>
              <a:rPr spc="-5" dirty="0" err="1"/>
              <a:t>raggiunte</a:t>
            </a:r>
            <a:r>
              <a:rPr spc="-5" dirty="0" smtClean="0"/>
              <a:t>.</a:t>
            </a:r>
            <a:endParaRPr lang="it-IT" spc="-5" dirty="0" smtClean="0"/>
          </a:p>
          <a:p>
            <a:pPr marL="12700" marR="5080">
              <a:lnSpc>
                <a:spcPct val="100000"/>
              </a:lnSpc>
              <a:spcBef>
                <a:spcPts val="595"/>
              </a:spcBef>
              <a:buClr>
                <a:srgbClr val="96979A"/>
              </a:buClr>
              <a:tabLst>
                <a:tab pos="299720" algn="l"/>
              </a:tabLst>
            </a:pPr>
            <a:r>
              <a:rPr lang="it-IT" spc="-5" dirty="0" smtClean="0"/>
              <a:t>Ciò nonostante il responsabile dell'incarico deve predisporre la documentazione della revisione in modo che possa essere </a:t>
            </a:r>
            <a:r>
              <a:rPr lang="it-IT" b="1" spc="-5" dirty="0" smtClean="0"/>
              <a:t>compresa</a:t>
            </a:r>
            <a:r>
              <a:rPr lang="it-IT" spc="-5" dirty="0" smtClean="0"/>
              <a:t> da un revisore esperto poiché tale documentazione può essere sottoposta al riesame di soggetti esterni per finalità di vigilanza o per altre finalità.</a:t>
            </a:r>
            <a:endParaRPr lang="it-IT" spc="-5" dirty="0"/>
          </a:p>
        </p:txBody>
      </p:sp>
      <p:sp>
        <p:nvSpPr>
          <p:cNvPr id="3" name="object 3"/>
          <p:cNvSpPr/>
          <p:nvPr/>
        </p:nvSpPr>
        <p:spPr>
          <a:xfrm>
            <a:off x="667397" y="2748786"/>
            <a:ext cx="1945639" cy="1152525"/>
          </a:xfrm>
          <a:custGeom>
            <a:avLst/>
            <a:gdLst/>
            <a:ahLst/>
            <a:cxnLst/>
            <a:rect l="l" t="t" r="r" b="b"/>
            <a:pathLst>
              <a:path w="1945639" h="1152525">
                <a:moveTo>
                  <a:pt x="1247453" y="1043052"/>
                </a:moveTo>
                <a:lnTo>
                  <a:pt x="742937" y="1043052"/>
                </a:lnTo>
                <a:lnTo>
                  <a:pt x="775617" y="1076134"/>
                </a:lnTo>
                <a:lnTo>
                  <a:pt x="814549" y="1103965"/>
                </a:lnTo>
                <a:lnTo>
                  <a:pt x="858791" y="1126009"/>
                </a:lnTo>
                <a:lnTo>
                  <a:pt x="907402" y="1141731"/>
                </a:lnTo>
                <a:lnTo>
                  <a:pt x="955701" y="1150215"/>
                </a:lnTo>
                <a:lnTo>
                  <a:pt x="1003761" y="1152270"/>
                </a:lnTo>
                <a:lnTo>
                  <a:pt x="1050804" y="1148234"/>
                </a:lnTo>
                <a:lnTo>
                  <a:pt x="1096049" y="1138444"/>
                </a:lnTo>
                <a:lnTo>
                  <a:pt x="1138716" y="1123237"/>
                </a:lnTo>
                <a:lnTo>
                  <a:pt x="1178028" y="1102952"/>
                </a:lnTo>
                <a:lnTo>
                  <a:pt x="1213203" y="1077925"/>
                </a:lnTo>
                <a:lnTo>
                  <a:pt x="1243462" y="1048495"/>
                </a:lnTo>
                <a:lnTo>
                  <a:pt x="1247453" y="1043052"/>
                </a:lnTo>
                <a:close/>
              </a:path>
              <a:path w="1945639" h="1152525">
                <a:moveTo>
                  <a:pt x="487647" y="101153"/>
                </a:moveTo>
                <a:lnTo>
                  <a:pt x="437095" y="103252"/>
                </a:lnTo>
                <a:lnTo>
                  <a:pt x="383652" y="113118"/>
                </a:lnTo>
                <a:lnTo>
                  <a:pt x="334633" y="130002"/>
                </a:lnTo>
                <a:lnTo>
                  <a:pt x="290773" y="153126"/>
                </a:lnTo>
                <a:lnTo>
                  <a:pt x="252804" y="181709"/>
                </a:lnTo>
                <a:lnTo>
                  <a:pt x="221463" y="214971"/>
                </a:lnTo>
                <a:lnTo>
                  <a:pt x="197482" y="252134"/>
                </a:lnTo>
                <a:lnTo>
                  <a:pt x="181597" y="292417"/>
                </a:lnTo>
                <a:lnTo>
                  <a:pt x="174542" y="335040"/>
                </a:lnTo>
                <a:lnTo>
                  <a:pt x="177050" y="379223"/>
                </a:lnTo>
                <a:lnTo>
                  <a:pt x="175425" y="382779"/>
                </a:lnTo>
                <a:lnTo>
                  <a:pt x="130496" y="390975"/>
                </a:lnTo>
                <a:lnTo>
                  <a:pt x="89693" y="407195"/>
                </a:lnTo>
                <a:lnTo>
                  <a:pt x="54606" y="430607"/>
                </a:lnTo>
                <a:lnTo>
                  <a:pt x="26822" y="460376"/>
                </a:lnTo>
                <a:lnTo>
                  <a:pt x="6591" y="499613"/>
                </a:lnTo>
                <a:lnTo>
                  <a:pt x="0" y="540377"/>
                </a:lnTo>
                <a:lnTo>
                  <a:pt x="6381" y="580598"/>
                </a:lnTo>
                <a:lnTo>
                  <a:pt x="25069" y="618204"/>
                </a:lnTo>
                <a:lnTo>
                  <a:pt x="55397" y="651126"/>
                </a:lnTo>
                <a:lnTo>
                  <a:pt x="96697" y="677292"/>
                </a:lnTo>
                <a:lnTo>
                  <a:pt x="71049" y="704839"/>
                </a:lnTo>
                <a:lnTo>
                  <a:pt x="53587" y="735839"/>
                </a:lnTo>
                <a:lnTo>
                  <a:pt x="44784" y="769125"/>
                </a:lnTo>
                <a:lnTo>
                  <a:pt x="45110" y="803530"/>
                </a:lnTo>
                <a:lnTo>
                  <a:pt x="58144" y="844564"/>
                </a:lnTo>
                <a:lnTo>
                  <a:pt x="83238" y="880172"/>
                </a:lnTo>
                <a:lnTo>
                  <a:pt x="118319" y="909036"/>
                </a:lnTo>
                <a:lnTo>
                  <a:pt x="161312" y="929834"/>
                </a:lnTo>
                <a:lnTo>
                  <a:pt x="210143" y="941249"/>
                </a:lnTo>
                <a:lnTo>
                  <a:pt x="262737" y="941960"/>
                </a:lnTo>
                <a:lnTo>
                  <a:pt x="265163" y="945262"/>
                </a:lnTo>
                <a:lnTo>
                  <a:pt x="296071" y="981079"/>
                </a:lnTo>
                <a:lnTo>
                  <a:pt x="330677" y="1010499"/>
                </a:lnTo>
                <a:lnTo>
                  <a:pt x="369488" y="1035152"/>
                </a:lnTo>
                <a:lnTo>
                  <a:pt x="411768" y="1054891"/>
                </a:lnTo>
                <a:lnTo>
                  <a:pt x="456779" y="1069567"/>
                </a:lnTo>
                <a:lnTo>
                  <a:pt x="503785" y="1079034"/>
                </a:lnTo>
                <a:lnTo>
                  <a:pt x="552048" y="1083144"/>
                </a:lnTo>
                <a:lnTo>
                  <a:pt x="600831" y="1081748"/>
                </a:lnTo>
                <a:lnTo>
                  <a:pt x="649399" y="1074699"/>
                </a:lnTo>
                <a:lnTo>
                  <a:pt x="697013" y="1061850"/>
                </a:lnTo>
                <a:lnTo>
                  <a:pt x="742937" y="1043052"/>
                </a:lnTo>
                <a:lnTo>
                  <a:pt x="1247453" y="1043052"/>
                </a:lnTo>
                <a:lnTo>
                  <a:pt x="1268026" y="1014999"/>
                </a:lnTo>
                <a:lnTo>
                  <a:pt x="1286116" y="977774"/>
                </a:lnTo>
                <a:lnTo>
                  <a:pt x="1560418" y="977774"/>
                </a:lnTo>
                <a:lnTo>
                  <a:pt x="1606362" y="949326"/>
                </a:lnTo>
                <a:lnTo>
                  <a:pt x="1638432" y="918486"/>
                </a:lnTo>
                <a:lnTo>
                  <a:pt x="1662764" y="883009"/>
                </a:lnTo>
                <a:lnTo>
                  <a:pt x="1678306" y="843733"/>
                </a:lnTo>
                <a:lnTo>
                  <a:pt x="1684007" y="801498"/>
                </a:lnTo>
                <a:lnTo>
                  <a:pt x="1722345" y="795025"/>
                </a:lnTo>
                <a:lnTo>
                  <a:pt x="1759159" y="784671"/>
                </a:lnTo>
                <a:lnTo>
                  <a:pt x="1826501" y="752984"/>
                </a:lnTo>
                <a:lnTo>
                  <a:pt x="1866954" y="722935"/>
                </a:lnTo>
                <a:lnTo>
                  <a:pt x="1899225" y="688552"/>
                </a:lnTo>
                <a:lnTo>
                  <a:pt x="1923153" y="650810"/>
                </a:lnTo>
                <a:lnTo>
                  <a:pt x="1938579" y="610682"/>
                </a:lnTo>
                <a:lnTo>
                  <a:pt x="1945346" y="569141"/>
                </a:lnTo>
                <a:lnTo>
                  <a:pt x="1943294" y="527160"/>
                </a:lnTo>
                <a:lnTo>
                  <a:pt x="1932264" y="485711"/>
                </a:lnTo>
                <a:lnTo>
                  <a:pt x="1912097" y="445769"/>
                </a:lnTo>
                <a:lnTo>
                  <a:pt x="1882635" y="408306"/>
                </a:lnTo>
                <a:lnTo>
                  <a:pt x="1885752" y="401996"/>
                </a:lnTo>
                <a:lnTo>
                  <a:pt x="1888620" y="395638"/>
                </a:lnTo>
                <a:lnTo>
                  <a:pt x="1891225" y="389233"/>
                </a:lnTo>
                <a:lnTo>
                  <a:pt x="1893557" y="382779"/>
                </a:lnTo>
                <a:lnTo>
                  <a:pt x="1901890" y="338518"/>
                </a:lnTo>
                <a:lnTo>
                  <a:pt x="1897738" y="295294"/>
                </a:lnTo>
                <a:lnTo>
                  <a:pt x="1882113" y="254533"/>
                </a:lnTo>
                <a:lnTo>
                  <a:pt x="1856030" y="217663"/>
                </a:lnTo>
                <a:lnTo>
                  <a:pt x="1820500" y="186109"/>
                </a:lnTo>
                <a:lnTo>
                  <a:pt x="1776538" y="161297"/>
                </a:lnTo>
                <a:lnTo>
                  <a:pt x="1725155" y="144654"/>
                </a:lnTo>
                <a:lnTo>
                  <a:pt x="1721771" y="134621"/>
                </a:lnTo>
                <a:lnTo>
                  <a:pt x="631558" y="134621"/>
                </a:lnTo>
                <a:lnTo>
                  <a:pt x="585907" y="117004"/>
                </a:lnTo>
                <a:lnTo>
                  <a:pt x="537594" y="105792"/>
                </a:lnTo>
                <a:lnTo>
                  <a:pt x="487647" y="101153"/>
                </a:lnTo>
                <a:close/>
              </a:path>
              <a:path w="1945639" h="1152525">
                <a:moveTo>
                  <a:pt x="1560418" y="977774"/>
                </a:moveTo>
                <a:lnTo>
                  <a:pt x="1286116" y="977774"/>
                </a:lnTo>
                <a:lnTo>
                  <a:pt x="1317703" y="991326"/>
                </a:lnTo>
                <a:lnTo>
                  <a:pt x="1351172" y="1001222"/>
                </a:lnTo>
                <a:lnTo>
                  <a:pt x="1386021" y="1007332"/>
                </a:lnTo>
                <a:lnTo>
                  <a:pt x="1421752" y="1009524"/>
                </a:lnTo>
                <a:lnTo>
                  <a:pt x="1474250" y="1005628"/>
                </a:lnTo>
                <a:lnTo>
                  <a:pt x="1523219" y="993737"/>
                </a:lnTo>
                <a:lnTo>
                  <a:pt x="1560418" y="977774"/>
                </a:lnTo>
                <a:close/>
              </a:path>
              <a:path w="1945639" h="1152525">
                <a:moveTo>
                  <a:pt x="864623" y="32501"/>
                </a:moveTo>
                <a:lnTo>
                  <a:pt x="818260" y="32825"/>
                </a:lnTo>
                <a:lnTo>
                  <a:pt x="773163" y="40260"/>
                </a:lnTo>
                <a:lnTo>
                  <a:pt x="730633" y="54484"/>
                </a:lnTo>
                <a:lnTo>
                  <a:pt x="691990" y="75166"/>
                </a:lnTo>
                <a:lnTo>
                  <a:pt x="658528" y="101987"/>
                </a:lnTo>
                <a:lnTo>
                  <a:pt x="631558" y="134621"/>
                </a:lnTo>
                <a:lnTo>
                  <a:pt x="1721771" y="134621"/>
                </a:lnTo>
                <a:lnTo>
                  <a:pt x="1715269" y="115345"/>
                </a:lnTo>
                <a:lnTo>
                  <a:pt x="1699406" y="88012"/>
                </a:lnTo>
                <a:lnTo>
                  <a:pt x="1698966" y="87504"/>
                </a:lnTo>
                <a:lnTo>
                  <a:pt x="1011669" y="87504"/>
                </a:lnTo>
                <a:lnTo>
                  <a:pt x="998868" y="78005"/>
                </a:lnTo>
                <a:lnTo>
                  <a:pt x="985269" y="69327"/>
                </a:lnTo>
                <a:lnTo>
                  <a:pt x="970932" y="61483"/>
                </a:lnTo>
                <a:lnTo>
                  <a:pt x="955908" y="54482"/>
                </a:lnTo>
                <a:lnTo>
                  <a:pt x="910943" y="39613"/>
                </a:lnTo>
                <a:lnTo>
                  <a:pt x="864623" y="32501"/>
                </a:lnTo>
                <a:close/>
              </a:path>
              <a:path w="1945639" h="1152525">
                <a:moveTo>
                  <a:pt x="1174408" y="25"/>
                </a:moveTo>
                <a:lnTo>
                  <a:pt x="1125127" y="7891"/>
                </a:lnTo>
                <a:lnTo>
                  <a:pt x="1079901" y="25547"/>
                </a:lnTo>
                <a:lnTo>
                  <a:pt x="1041243" y="52312"/>
                </a:lnTo>
                <a:lnTo>
                  <a:pt x="1011669" y="87504"/>
                </a:lnTo>
                <a:lnTo>
                  <a:pt x="1698966" y="87504"/>
                </a:lnTo>
                <a:lnTo>
                  <a:pt x="1677970" y="63251"/>
                </a:lnTo>
                <a:lnTo>
                  <a:pt x="1676557" y="62104"/>
                </a:lnTo>
                <a:lnTo>
                  <a:pt x="1343520" y="62104"/>
                </a:lnTo>
                <a:lnTo>
                  <a:pt x="1328931" y="48335"/>
                </a:lnTo>
                <a:lnTo>
                  <a:pt x="1312532" y="36053"/>
                </a:lnTo>
                <a:lnTo>
                  <a:pt x="1294514" y="25368"/>
                </a:lnTo>
                <a:lnTo>
                  <a:pt x="1275067" y="16384"/>
                </a:lnTo>
                <a:lnTo>
                  <a:pt x="1225226" y="2629"/>
                </a:lnTo>
                <a:lnTo>
                  <a:pt x="1174408" y="25"/>
                </a:lnTo>
                <a:close/>
              </a:path>
              <a:path w="1945639" h="1152525">
                <a:moveTo>
                  <a:pt x="1516154" y="0"/>
                </a:moveTo>
                <a:lnTo>
                  <a:pt x="1468470" y="3178"/>
                </a:lnTo>
                <a:lnTo>
                  <a:pt x="1422568" y="14674"/>
                </a:lnTo>
                <a:lnTo>
                  <a:pt x="1380300" y="34359"/>
                </a:lnTo>
                <a:lnTo>
                  <a:pt x="1343520" y="62104"/>
                </a:lnTo>
                <a:lnTo>
                  <a:pt x="1676557" y="62104"/>
                </a:lnTo>
                <a:lnTo>
                  <a:pt x="1651368" y="41657"/>
                </a:lnTo>
                <a:lnTo>
                  <a:pt x="1609456" y="19110"/>
                </a:lnTo>
                <a:lnTo>
                  <a:pt x="1563767" y="5267"/>
                </a:lnTo>
                <a:lnTo>
                  <a:pt x="1516154" y="0"/>
                </a:lnTo>
                <a:close/>
              </a:path>
            </a:pathLst>
          </a:custGeom>
          <a:solidFill>
            <a:srgbClr val="6C1F77"/>
          </a:solidFill>
        </p:spPr>
        <p:txBody>
          <a:bodyPr wrap="square" lIns="0" tIns="0" rIns="0" bIns="0" rtlCol="0"/>
          <a:lstStyle/>
          <a:p>
            <a:endParaRPr/>
          </a:p>
        </p:txBody>
      </p:sp>
      <p:sp>
        <p:nvSpPr>
          <p:cNvPr id="4" name="object 4"/>
          <p:cNvSpPr/>
          <p:nvPr/>
        </p:nvSpPr>
        <p:spPr>
          <a:xfrm>
            <a:off x="1203769" y="4008882"/>
            <a:ext cx="64135" cy="64135"/>
          </a:xfrm>
          <a:custGeom>
            <a:avLst/>
            <a:gdLst/>
            <a:ahLst/>
            <a:cxnLst/>
            <a:rect l="l" t="t" r="r" b="b"/>
            <a:pathLst>
              <a:path w="64134" h="64135">
                <a:moveTo>
                  <a:pt x="32004" y="0"/>
                </a:moveTo>
                <a:lnTo>
                  <a:pt x="19550" y="2518"/>
                </a:lnTo>
                <a:lnTo>
                  <a:pt x="9377" y="9382"/>
                </a:lnTo>
                <a:lnTo>
                  <a:pt x="2516" y="19556"/>
                </a:lnTo>
                <a:lnTo>
                  <a:pt x="0" y="32004"/>
                </a:lnTo>
                <a:lnTo>
                  <a:pt x="2516" y="44451"/>
                </a:lnTo>
                <a:lnTo>
                  <a:pt x="9377" y="54625"/>
                </a:lnTo>
                <a:lnTo>
                  <a:pt x="19550" y="61489"/>
                </a:lnTo>
                <a:lnTo>
                  <a:pt x="32004" y="64008"/>
                </a:lnTo>
                <a:lnTo>
                  <a:pt x="44464" y="61489"/>
                </a:lnTo>
                <a:lnTo>
                  <a:pt x="54641" y="54625"/>
                </a:lnTo>
                <a:lnTo>
                  <a:pt x="61504" y="44451"/>
                </a:lnTo>
                <a:lnTo>
                  <a:pt x="64020" y="32004"/>
                </a:lnTo>
                <a:lnTo>
                  <a:pt x="61504" y="19556"/>
                </a:lnTo>
                <a:lnTo>
                  <a:pt x="54641" y="9382"/>
                </a:lnTo>
                <a:lnTo>
                  <a:pt x="44464" y="2518"/>
                </a:lnTo>
                <a:lnTo>
                  <a:pt x="32004" y="0"/>
                </a:lnTo>
                <a:close/>
              </a:path>
            </a:pathLst>
          </a:custGeom>
          <a:solidFill>
            <a:srgbClr val="6C1F77"/>
          </a:solidFill>
        </p:spPr>
        <p:txBody>
          <a:bodyPr wrap="square" lIns="0" tIns="0" rIns="0" bIns="0" rtlCol="0"/>
          <a:lstStyle/>
          <a:p>
            <a:endParaRPr/>
          </a:p>
        </p:txBody>
      </p:sp>
      <p:sp>
        <p:nvSpPr>
          <p:cNvPr id="5" name="object 5"/>
          <p:cNvSpPr/>
          <p:nvPr/>
        </p:nvSpPr>
        <p:spPr>
          <a:xfrm>
            <a:off x="1193850" y="3937634"/>
            <a:ext cx="128270" cy="128270"/>
          </a:xfrm>
          <a:custGeom>
            <a:avLst/>
            <a:gdLst/>
            <a:ahLst/>
            <a:cxnLst/>
            <a:rect l="l" t="t" r="r" b="b"/>
            <a:pathLst>
              <a:path w="128269" h="128270">
                <a:moveTo>
                  <a:pt x="63995" y="0"/>
                </a:moveTo>
                <a:lnTo>
                  <a:pt x="39085" y="5036"/>
                </a:lnTo>
                <a:lnTo>
                  <a:pt x="18743" y="18764"/>
                </a:lnTo>
                <a:lnTo>
                  <a:pt x="5029" y="39112"/>
                </a:lnTo>
                <a:lnTo>
                  <a:pt x="0" y="64007"/>
                </a:lnTo>
                <a:lnTo>
                  <a:pt x="5029" y="88903"/>
                </a:lnTo>
                <a:lnTo>
                  <a:pt x="18743" y="109251"/>
                </a:lnTo>
                <a:lnTo>
                  <a:pt x="39085" y="122979"/>
                </a:lnTo>
                <a:lnTo>
                  <a:pt x="63995" y="128015"/>
                </a:lnTo>
                <a:lnTo>
                  <a:pt x="88922" y="122979"/>
                </a:lnTo>
                <a:lnTo>
                  <a:pt x="109253" y="109251"/>
                </a:lnTo>
                <a:lnTo>
                  <a:pt x="122947" y="88903"/>
                </a:lnTo>
                <a:lnTo>
                  <a:pt x="127965" y="64007"/>
                </a:lnTo>
                <a:lnTo>
                  <a:pt x="122947" y="39112"/>
                </a:lnTo>
                <a:lnTo>
                  <a:pt x="109253" y="18764"/>
                </a:lnTo>
                <a:lnTo>
                  <a:pt x="88922" y="5036"/>
                </a:lnTo>
                <a:lnTo>
                  <a:pt x="63995" y="0"/>
                </a:lnTo>
                <a:close/>
              </a:path>
            </a:pathLst>
          </a:custGeom>
          <a:solidFill>
            <a:srgbClr val="6C1F77"/>
          </a:solidFill>
        </p:spPr>
        <p:txBody>
          <a:bodyPr wrap="square" lIns="0" tIns="0" rIns="0" bIns="0" rtlCol="0"/>
          <a:lstStyle/>
          <a:p>
            <a:endParaRPr/>
          </a:p>
        </p:txBody>
      </p:sp>
      <p:sp>
        <p:nvSpPr>
          <p:cNvPr id="6" name="object 6"/>
          <p:cNvSpPr/>
          <p:nvPr/>
        </p:nvSpPr>
        <p:spPr>
          <a:xfrm>
            <a:off x="1215275" y="3810508"/>
            <a:ext cx="192405" cy="192405"/>
          </a:xfrm>
          <a:custGeom>
            <a:avLst/>
            <a:gdLst/>
            <a:ahLst/>
            <a:cxnLst/>
            <a:rect l="l" t="t" r="r" b="b"/>
            <a:pathLst>
              <a:path w="192405" h="192404">
                <a:moveTo>
                  <a:pt x="95999" y="0"/>
                </a:moveTo>
                <a:lnTo>
                  <a:pt x="58635" y="7554"/>
                </a:lnTo>
                <a:lnTo>
                  <a:pt x="28120" y="28146"/>
                </a:lnTo>
                <a:lnTo>
                  <a:pt x="7545" y="58668"/>
                </a:lnTo>
                <a:lnTo>
                  <a:pt x="0" y="96012"/>
                </a:lnTo>
                <a:lnTo>
                  <a:pt x="7545" y="133409"/>
                </a:lnTo>
                <a:lnTo>
                  <a:pt x="28120" y="163925"/>
                </a:lnTo>
                <a:lnTo>
                  <a:pt x="58635" y="184487"/>
                </a:lnTo>
                <a:lnTo>
                  <a:pt x="95999" y="192024"/>
                </a:lnTo>
                <a:lnTo>
                  <a:pt x="133396" y="184487"/>
                </a:lnTo>
                <a:lnTo>
                  <a:pt x="163912" y="163925"/>
                </a:lnTo>
                <a:lnTo>
                  <a:pt x="184474" y="133409"/>
                </a:lnTo>
                <a:lnTo>
                  <a:pt x="192011" y="96012"/>
                </a:lnTo>
                <a:lnTo>
                  <a:pt x="184474" y="58668"/>
                </a:lnTo>
                <a:lnTo>
                  <a:pt x="163912" y="28146"/>
                </a:lnTo>
                <a:lnTo>
                  <a:pt x="133396" y="7554"/>
                </a:lnTo>
                <a:lnTo>
                  <a:pt x="95999" y="0"/>
                </a:lnTo>
                <a:close/>
              </a:path>
            </a:pathLst>
          </a:custGeom>
          <a:solidFill>
            <a:srgbClr val="6C1F77"/>
          </a:solidFill>
        </p:spPr>
        <p:txBody>
          <a:bodyPr wrap="square" lIns="0" tIns="0" rIns="0" bIns="0" rtlCol="0"/>
          <a:lstStyle/>
          <a:p>
            <a:endParaRPr/>
          </a:p>
        </p:txBody>
      </p:sp>
      <p:sp>
        <p:nvSpPr>
          <p:cNvPr id="7" name="object 7"/>
          <p:cNvSpPr/>
          <p:nvPr/>
        </p:nvSpPr>
        <p:spPr>
          <a:xfrm>
            <a:off x="667397" y="2748786"/>
            <a:ext cx="1945639" cy="1152525"/>
          </a:xfrm>
          <a:custGeom>
            <a:avLst/>
            <a:gdLst/>
            <a:ahLst/>
            <a:cxnLst/>
            <a:rect l="l" t="t" r="r" b="b"/>
            <a:pathLst>
              <a:path w="1945639" h="1152525">
                <a:moveTo>
                  <a:pt x="177050" y="379223"/>
                </a:moveTo>
                <a:lnTo>
                  <a:pt x="174542" y="335040"/>
                </a:lnTo>
                <a:lnTo>
                  <a:pt x="181597" y="292417"/>
                </a:lnTo>
                <a:lnTo>
                  <a:pt x="197482" y="252134"/>
                </a:lnTo>
                <a:lnTo>
                  <a:pt x="221463" y="214971"/>
                </a:lnTo>
                <a:lnTo>
                  <a:pt x="252804" y="181709"/>
                </a:lnTo>
                <a:lnTo>
                  <a:pt x="290773" y="153126"/>
                </a:lnTo>
                <a:lnTo>
                  <a:pt x="334633" y="130002"/>
                </a:lnTo>
                <a:lnTo>
                  <a:pt x="383652" y="113118"/>
                </a:lnTo>
                <a:lnTo>
                  <a:pt x="437095" y="103252"/>
                </a:lnTo>
                <a:lnTo>
                  <a:pt x="487647" y="101153"/>
                </a:lnTo>
                <a:lnTo>
                  <a:pt x="537594" y="105792"/>
                </a:lnTo>
                <a:lnTo>
                  <a:pt x="585907" y="117004"/>
                </a:lnTo>
                <a:lnTo>
                  <a:pt x="631558" y="134621"/>
                </a:lnTo>
                <a:lnTo>
                  <a:pt x="658528" y="101987"/>
                </a:lnTo>
                <a:lnTo>
                  <a:pt x="691990" y="75166"/>
                </a:lnTo>
                <a:lnTo>
                  <a:pt x="730637" y="54482"/>
                </a:lnTo>
                <a:lnTo>
                  <a:pt x="773163" y="40260"/>
                </a:lnTo>
                <a:lnTo>
                  <a:pt x="818260" y="32825"/>
                </a:lnTo>
                <a:lnTo>
                  <a:pt x="864623" y="32501"/>
                </a:lnTo>
                <a:lnTo>
                  <a:pt x="910943" y="39613"/>
                </a:lnTo>
                <a:lnTo>
                  <a:pt x="955916" y="54484"/>
                </a:lnTo>
                <a:lnTo>
                  <a:pt x="998868" y="78005"/>
                </a:lnTo>
                <a:lnTo>
                  <a:pt x="1011669" y="87504"/>
                </a:lnTo>
                <a:lnTo>
                  <a:pt x="1041243" y="52312"/>
                </a:lnTo>
                <a:lnTo>
                  <a:pt x="1079901" y="25547"/>
                </a:lnTo>
                <a:lnTo>
                  <a:pt x="1125127" y="7891"/>
                </a:lnTo>
                <a:lnTo>
                  <a:pt x="1174408" y="25"/>
                </a:lnTo>
                <a:lnTo>
                  <a:pt x="1225226" y="2629"/>
                </a:lnTo>
                <a:lnTo>
                  <a:pt x="1275067" y="16384"/>
                </a:lnTo>
                <a:lnTo>
                  <a:pt x="1312532" y="36053"/>
                </a:lnTo>
                <a:lnTo>
                  <a:pt x="1343520" y="62104"/>
                </a:lnTo>
                <a:lnTo>
                  <a:pt x="1380300" y="34359"/>
                </a:lnTo>
                <a:lnTo>
                  <a:pt x="1422568" y="14674"/>
                </a:lnTo>
                <a:lnTo>
                  <a:pt x="1468470" y="3178"/>
                </a:lnTo>
                <a:lnTo>
                  <a:pt x="1516154" y="0"/>
                </a:lnTo>
                <a:lnTo>
                  <a:pt x="1563767" y="5267"/>
                </a:lnTo>
                <a:lnTo>
                  <a:pt x="1609456" y="19110"/>
                </a:lnTo>
                <a:lnTo>
                  <a:pt x="1651368" y="41657"/>
                </a:lnTo>
                <a:lnTo>
                  <a:pt x="1699406" y="88012"/>
                </a:lnTo>
                <a:lnTo>
                  <a:pt x="1725155" y="144654"/>
                </a:lnTo>
                <a:lnTo>
                  <a:pt x="1776538" y="161297"/>
                </a:lnTo>
                <a:lnTo>
                  <a:pt x="1820500" y="186109"/>
                </a:lnTo>
                <a:lnTo>
                  <a:pt x="1856030" y="217663"/>
                </a:lnTo>
                <a:lnTo>
                  <a:pt x="1882113" y="254533"/>
                </a:lnTo>
                <a:lnTo>
                  <a:pt x="1897738" y="295294"/>
                </a:lnTo>
                <a:lnTo>
                  <a:pt x="1901890" y="338518"/>
                </a:lnTo>
                <a:lnTo>
                  <a:pt x="1893557" y="382779"/>
                </a:lnTo>
                <a:lnTo>
                  <a:pt x="1891225" y="389233"/>
                </a:lnTo>
                <a:lnTo>
                  <a:pt x="1888620" y="395638"/>
                </a:lnTo>
                <a:lnTo>
                  <a:pt x="1885752" y="401996"/>
                </a:lnTo>
                <a:lnTo>
                  <a:pt x="1882635" y="408306"/>
                </a:lnTo>
                <a:lnTo>
                  <a:pt x="1912097" y="445769"/>
                </a:lnTo>
                <a:lnTo>
                  <a:pt x="1932264" y="485711"/>
                </a:lnTo>
                <a:lnTo>
                  <a:pt x="1943294" y="527160"/>
                </a:lnTo>
                <a:lnTo>
                  <a:pt x="1945346" y="569141"/>
                </a:lnTo>
                <a:lnTo>
                  <a:pt x="1938579" y="610682"/>
                </a:lnTo>
                <a:lnTo>
                  <a:pt x="1923153" y="650810"/>
                </a:lnTo>
                <a:lnTo>
                  <a:pt x="1899225" y="688552"/>
                </a:lnTo>
                <a:lnTo>
                  <a:pt x="1866954" y="722935"/>
                </a:lnTo>
                <a:lnTo>
                  <a:pt x="1826501" y="752984"/>
                </a:lnTo>
                <a:lnTo>
                  <a:pt x="1759159" y="784671"/>
                </a:lnTo>
                <a:lnTo>
                  <a:pt x="1722345" y="795025"/>
                </a:lnTo>
                <a:lnTo>
                  <a:pt x="1684007" y="801498"/>
                </a:lnTo>
                <a:lnTo>
                  <a:pt x="1678306" y="843733"/>
                </a:lnTo>
                <a:lnTo>
                  <a:pt x="1662764" y="883009"/>
                </a:lnTo>
                <a:lnTo>
                  <a:pt x="1638432" y="918486"/>
                </a:lnTo>
                <a:lnTo>
                  <a:pt x="1606362" y="949326"/>
                </a:lnTo>
                <a:lnTo>
                  <a:pt x="1567607" y="974690"/>
                </a:lnTo>
                <a:lnTo>
                  <a:pt x="1523219" y="993737"/>
                </a:lnTo>
                <a:lnTo>
                  <a:pt x="1474250" y="1005628"/>
                </a:lnTo>
                <a:lnTo>
                  <a:pt x="1421752" y="1009524"/>
                </a:lnTo>
                <a:lnTo>
                  <a:pt x="1386021" y="1007332"/>
                </a:lnTo>
                <a:lnTo>
                  <a:pt x="1351172" y="1001222"/>
                </a:lnTo>
                <a:lnTo>
                  <a:pt x="1317703" y="991326"/>
                </a:lnTo>
                <a:lnTo>
                  <a:pt x="1286116" y="977774"/>
                </a:lnTo>
                <a:lnTo>
                  <a:pt x="1268026" y="1014999"/>
                </a:lnTo>
                <a:lnTo>
                  <a:pt x="1243462" y="1048495"/>
                </a:lnTo>
                <a:lnTo>
                  <a:pt x="1213203" y="1077925"/>
                </a:lnTo>
                <a:lnTo>
                  <a:pt x="1178028" y="1102952"/>
                </a:lnTo>
                <a:lnTo>
                  <a:pt x="1138716" y="1123237"/>
                </a:lnTo>
                <a:lnTo>
                  <a:pt x="1096049" y="1138444"/>
                </a:lnTo>
                <a:lnTo>
                  <a:pt x="1050804" y="1148234"/>
                </a:lnTo>
                <a:lnTo>
                  <a:pt x="1003761" y="1152270"/>
                </a:lnTo>
                <a:lnTo>
                  <a:pt x="955701" y="1150215"/>
                </a:lnTo>
                <a:lnTo>
                  <a:pt x="907402" y="1141731"/>
                </a:lnTo>
                <a:lnTo>
                  <a:pt x="858791" y="1126009"/>
                </a:lnTo>
                <a:lnTo>
                  <a:pt x="814549" y="1103965"/>
                </a:lnTo>
                <a:lnTo>
                  <a:pt x="775617" y="1076134"/>
                </a:lnTo>
                <a:lnTo>
                  <a:pt x="742937" y="1043052"/>
                </a:lnTo>
                <a:lnTo>
                  <a:pt x="697013" y="1061850"/>
                </a:lnTo>
                <a:lnTo>
                  <a:pt x="649399" y="1074699"/>
                </a:lnTo>
                <a:lnTo>
                  <a:pt x="600831" y="1081748"/>
                </a:lnTo>
                <a:lnTo>
                  <a:pt x="552048" y="1083144"/>
                </a:lnTo>
                <a:lnTo>
                  <a:pt x="503785" y="1079034"/>
                </a:lnTo>
                <a:lnTo>
                  <a:pt x="456779" y="1069567"/>
                </a:lnTo>
                <a:lnTo>
                  <a:pt x="411768" y="1054891"/>
                </a:lnTo>
                <a:lnTo>
                  <a:pt x="369488" y="1035152"/>
                </a:lnTo>
                <a:lnTo>
                  <a:pt x="330677" y="1010499"/>
                </a:lnTo>
                <a:lnTo>
                  <a:pt x="296071" y="981079"/>
                </a:lnTo>
                <a:lnTo>
                  <a:pt x="266407" y="947040"/>
                </a:lnTo>
                <a:lnTo>
                  <a:pt x="265163" y="945262"/>
                </a:lnTo>
                <a:lnTo>
                  <a:pt x="263944" y="943611"/>
                </a:lnTo>
                <a:lnTo>
                  <a:pt x="262737" y="941960"/>
                </a:lnTo>
                <a:lnTo>
                  <a:pt x="210143" y="941249"/>
                </a:lnTo>
                <a:lnTo>
                  <a:pt x="161312" y="929834"/>
                </a:lnTo>
                <a:lnTo>
                  <a:pt x="118319" y="909036"/>
                </a:lnTo>
                <a:lnTo>
                  <a:pt x="83238" y="880172"/>
                </a:lnTo>
                <a:lnTo>
                  <a:pt x="58144" y="844564"/>
                </a:lnTo>
                <a:lnTo>
                  <a:pt x="45110" y="803530"/>
                </a:lnTo>
                <a:lnTo>
                  <a:pt x="44784" y="769125"/>
                </a:lnTo>
                <a:lnTo>
                  <a:pt x="53587" y="735839"/>
                </a:lnTo>
                <a:lnTo>
                  <a:pt x="71049" y="704839"/>
                </a:lnTo>
                <a:lnTo>
                  <a:pt x="96697" y="677292"/>
                </a:lnTo>
                <a:lnTo>
                  <a:pt x="55397" y="651126"/>
                </a:lnTo>
                <a:lnTo>
                  <a:pt x="25069" y="618204"/>
                </a:lnTo>
                <a:lnTo>
                  <a:pt x="6381" y="580598"/>
                </a:lnTo>
                <a:lnTo>
                  <a:pt x="0" y="540377"/>
                </a:lnTo>
                <a:lnTo>
                  <a:pt x="6591" y="499613"/>
                </a:lnTo>
                <a:lnTo>
                  <a:pt x="26822" y="460376"/>
                </a:lnTo>
                <a:lnTo>
                  <a:pt x="54606" y="430607"/>
                </a:lnTo>
                <a:lnTo>
                  <a:pt x="89693" y="407195"/>
                </a:lnTo>
                <a:lnTo>
                  <a:pt x="130496" y="390975"/>
                </a:lnTo>
                <a:lnTo>
                  <a:pt x="175425" y="382779"/>
                </a:lnTo>
                <a:lnTo>
                  <a:pt x="177050" y="379223"/>
                </a:lnTo>
                <a:close/>
              </a:path>
            </a:pathLst>
          </a:custGeom>
          <a:ln w="12192">
            <a:solidFill>
              <a:srgbClr val="FFFFFF"/>
            </a:solidFill>
          </a:ln>
        </p:spPr>
        <p:txBody>
          <a:bodyPr wrap="square" lIns="0" tIns="0" rIns="0" bIns="0" rtlCol="0"/>
          <a:lstStyle/>
          <a:p>
            <a:endParaRPr/>
          </a:p>
        </p:txBody>
      </p:sp>
      <p:sp>
        <p:nvSpPr>
          <p:cNvPr id="8" name="object 8"/>
          <p:cNvSpPr/>
          <p:nvPr/>
        </p:nvSpPr>
        <p:spPr>
          <a:xfrm>
            <a:off x="1203769" y="4008882"/>
            <a:ext cx="64135" cy="64135"/>
          </a:xfrm>
          <a:custGeom>
            <a:avLst/>
            <a:gdLst/>
            <a:ahLst/>
            <a:cxnLst/>
            <a:rect l="l" t="t" r="r" b="b"/>
            <a:pathLst>
              <a:path w="64134" h="64135">
                <a:moveTo>
                  <a:pt x="64020" y="32004"/>
                </a:moveTo>
                <a:lnTo>
                  <a:pt x="61504" y="44451"/>
                </a:lnTo>
                <a:lnTo>
                  <a:pt x="54641" y="54625"/>
                </a:lnTo>
                <a:lnTo>
                  <a:pt x="44464" y="61489"/>
                </a:lnTo>
                <a:lnTo>
                  <a:pt x="32004" y="64008"/>
                </a:lnTo>
                <a:lnTo>
                  <a:pt x="19550" y="61489"/>
                </a:lnTo>
                <a:lnTo>
                  <a:pt x="9377" y="54625"/>
                </a:lnTo>
                <a:lnTo>
                  <a:pt x="2516" y="44451"/>
                </a:lnTo>
                <a:lnTo>
                  <a:pt x="0" y="32004"/>
                </a:lnTo>
                <a:lnTo>
                  <a:pt x="2516" y="19556"/>
                </a:lnTo>
                <a:lnTo>
                  <a:pt x="9377" y="9382"/>
                </a:lnTo>
                <a:lnTo>
                  <a:pt x="19550" y="2518"/>
                </a:lnTo>
                <a:lnTo>
                  <a:pt x="32004" y="0"/>
                </a:lnTo>
                <a:lnTo>
                  <a:pt x="44464" y="2518"/>
                </a:lnTo>
                <a:lnTo>
                  <a:pt x="54641" y="9382"/>
                </a:lnTo>
                <a:lnTo>
                  <a:pt x="61504" y="19556"/>
                </a:lnTo>
                <a:lnTo>
                  <a:pt x="64020" y="32004"/>
                </a:lnTo>
                <a:close/>
              </a:path>
            </a:pathLst>
          </a:custGeom>
          <a:ln w="12192">
            <a:solidFill>
              <a:srgbClr val="FFFFFF"/>
            </a:solidFill>
          </a:ln>
        </p:spPr>
        <p:txBody>
          <a:bodyPr wrap="square" lIns="0" tIns="0" rIns="0" bIns="0" rtlCol="0"/>
          <a:lstStyle/>
          <a:p>
            <a:endParaRPr/>
          </a:p>
        </p:txBody>
      </p:sp>
      <p:sp>
        <p:nvSpPr>
          <p:cNvPr id="9" name="object 9"/>
          <p:cNvSpPr/>
          <p:nvPr/>
        </p:nvSpPr>
        <p:spPr>
          <a:xfrm>
            <a:off x="1193850" y="3937634"/>
            <a:ext cx="128270" cy="128270"/>
          </a:xfrm>
          <a:custGeom>
            <a:avLst/>
            <a:gdLst/>
            <a:ahLst/>
            <a:cxnLst/>
            <a:rect l="l" t="t" r="r" b="b"/>
            <a:pathLst>
              <a:path w="128269" h="128270">
                <a:moveTo>
                  <a:pt x="127965" y="64007"/>
                </a:moveTo>
                <a:lnTo>
                  <a:pt x="122947" y="88903"/>
                </a:lnTo>
                <a:lnTo>
                  <a:pt x="109253" y="109251"/>
                </a:lnTo>
                <a:lnTo>
                  <a:pt x="88922" y="122979"/>
                </a:lnTo>
                <a:lnTo>
                  <a:pt x="63995" y="128015"/>
                </a:lnTo>
                <a:lnTo>
                  <a:pt x="39085" y="122979"/>
                </a:lnTo>
                <a:lnTo>
                  <a:pt x="18743" y="109251"/>
                </a:lnTo>
                <a:lnTo>
                  <a:pt x="5029" y="88903"/>
                </a:lnTo>
                <a:lnTo>
                  <a:pt x="0" y="64007"/>
                </a:lnTo>
                <a:lnTo>
                  <a:pt x="5029" y="39112"/>
                </a:lnTo>
                <a:lnTo>
                  <a:pt x="18743" y="18764"/>
                </a:lnTo>
                <a:lnTo>
                  <a:pt x="39085" y="5036"/>
                </a:lnTo>
                <a:lnTo>
                  <a:pt x="63995" y="0"/>
                </a:lnTo>
                <a:lnTo>
                  <a:pt x="88922" y="5036"/>
                </a:lnTo>
                <a:lnTo>
                  <a:pt x="109253" y="18764"/>
                </a:lnTo>
                <a:lnTo>
                  <a:pt x="122947" y="39112"/>
                </a:lnTo>
                <a:lnTo>
                  <a:pt x="127965" y="64007"/>
                </a:lnTo>
                <a:close/>
              </a:path>
            </a:pathLst>
          </a:custGeom>
          <a:ln w="12192">
            <a:solidFill>
              <a:srgbClr val="FFFFFF"/>
            </a:solidFill>
          </a:ln>
        </p:spPr>
        <p:txBody>
          <a:bodyPr wrap="square" lIns="0" tIns="0" rIns="0" bIns="0" rtlCol="0"/>
          <a:lstStyle/>
          <a:p>
            <a:endParaRPr/>
          </a:p>
        </p:txBody>
      </p:sp>
      <p:sp>
        <p:nvSpPr>
          <p:cNvPr id="10" name="object 10"/>
          <p:cNvSpPr/>
          <p:nvPr/>
        </p:nvSpPr>
        <p:spPr>
          <a:xfrm>
            <a:off x="1215275" y="3810508"/>
            <a:ext cx="192405" cy="192405"/>
          </a:xfrm>
          <a:custGeom>
            <a:avLst/>
            <a:gdLst/>
            <a:ahLst/>
            <a:cxnLst/>
            <a:rect l="l" t="t" r="r" b="b"/>
            <a:pathLst>
              <a:path w="192405" h="192404">
                <a:moveTo>
                  <a:pt x="192011" y="96012"/>
                </a:moveTo>
                <a:lnTo>
                  <a:pt x="184474" y="133409"/>
                </a:lnTo>
                <a:lnTo>
                  <a:pt x="163912" y="163925"/>
                </a:lnTo>
                <a:lnTo>
                  <a:pt x="133396" y="184487"/>
                </a:lnTo>
                <a:lnTo>
                  <a:pt x="95999" y="192024"/>
                </a:lnTo>
                <a:lnTo>
                  <a:pt x="58635" y="184487"/>
                </a:lnTo>
                <a:lnTo>
                  <a:pt x="28120" y="163925"/>
                </a:lnTo>
                <a:lnTo>
                  <a:pt x="7545" y="133409"/>
                </a:lnTo>
                <a:lnTo>
                  <a:pt x="0" y="96012"/>
                </a:lnTo>
                <a:lnTo>
                  <a:pt x="7545" y="58668"/>
                </a:lnTo>
                <a:lnTo>
                  <a:pt x="28120" y="28146"/>
                </a:lnTo>
                <a:lnTo>
                  <a:pt x="58635" y="7554"/>
                </a:lnTo>
                <a:lnTo>
                  <a:pt x="95999" y="0"/>
                </a:lnTo>
                <a:lnTo>
                  <a:pt x="133396" y="7554"/>
                </a:lnTo>
                <a:lnTo>
                  <a:pt x="163912" y="28146"/>
                </a:lnTo>
                <a:lnTo>
                  <a:pt x="184474" y="58668"/>
                </a:lnTo>
                <a:lnTo>
                  <a:pt x="192011" y="96012"/>
                </a:lnTo>
                <a:close/>
              </a:path>
            </a:pathLst>
          </a:custGeom>
          <a:ln w="12192">
            <a:solidFill>
              <a:srgbClr val="FFFFFF"/>
            </a:solidFill>
          </a:ln>
        </p:spPr>
        <p:txBody>
          <a:bodyPr wrap="square" lIns="0" tIns="0" rIns="0" bIns="0" rtlCol="0"/>
          <a:lstStyle/>
          <a:p>
            <a:endParaRPr/>
          </a:p>
        </p:txBody>
      </p:sp>
      <p:sp>
        <p:nvSpPr>
          <p:cNvPr id="11" name="object 11"/>
          <p:cNvSpPr/>
          <p:nvPr/>
        </p:nvSpPr>
        <p:spPr>
          <a:xfrm>
            <a:off x="766191" y="3421634"/>
            <a:ext cx="114300" cy="21590"/>
          </a:xfrm>
          <a:custGeom>
            <a:avLst/>
            <a:gdLst/>
            <a:ahLst/>
            <a:cxnLst/>
            <a:rect l="l" t="t" r="r" b="b"/>
            <a:pathLst>
              <a:path w="114300" h="21589">
                <a:moveTo>
                  <a:pt x="113931" y="21208"/>
                </a:moveTo>
                <a:lnTo>
                  <a:pt x="84194" y="21270"/>
                </a:lnTo>
                <a:lnTo>
                  <a:pt x="54960" y="17700"/>
                </a:lnTo>
                <a:lnTo>
                  <a:pt x="26729" y="10582"/>
                </a:lnTo>
                <a:lnTo>
                  <a:pt x="0" y="0"/>
                </a:lnTo>
              </a:path>
            </a:pathLst>
          </a:custGeom>
          <a:ln w="12192">
            <a:solidFill>
              <a:srgbClr val="FFFFFF"/>
            </a:solidFill>
          </a:ln>
        </p:spPr>
        <p:txBody>
          <a:bodyPr wrap="square" lIns="0" tIns="0" rIns="0" bIns="0" rtlCol="0"/>
          <a:lstStyle/>
          <a:p>
            <a:endParaRPr/>
          </a:p>
        </p:txBody>
      </p:sp>
      <p:sp>
        <p:nvSpPr>
          <p:cNvPr id="12" name="object 12"/>
          <p:cNvSpPr/>
          <p:nvPr/>
        </p:nvSpPr>
        <p:spPr>
          <a:xfrm>
            <a:off x="930795" y="3675507"/>
            <a:ext cx="50165" cy="10160"/>
          </a:xfrm>
          <a:custGeom>
            <a:avLst/>
            <a:gdLst/>
            <a:ahLst/>
            <a:cxnLst/>
            <a:rect l="l" t="t" r="r" b="b"/>
            <a:pathLst>
              <a:path w="50165" h="10160">
                <a:moveTo>
                  <a:pt x="49860" y="0"/>
                </a:moveTo>
                <a:lnTo>
                  <a:pt x="37729" y="3498"/>
                </a:lnTo>
                <a:lnTo>
                  <a:pt x="25349" y="6365"/>
                </a:lnTo>
                <a:lnTo>
                  <a:pt x="12759" y="8590"/>
                </a:lnTo>
                <a:lnTo>
                  <a:pt x="0" y="10160"/>
                </a:lnTo>
              </a:path>
            </a:pathLst>
          </a:custGeom>
          <a:ln w="12192">
            <a:solidFill>
              <a:srgbClr val="FFFFFF"/>
            </a:solidFill>
          </a:ln>
        </p:spPr>
        <p:txBody>
          <a:bodyPr wrap="square" lIns="0" tIns="0" rIns="0" bIns="0" rtlCol="0"/>
          <a:lstStyle/>
          <a:p>
            <a:endParaRPr/>
          </a:p>
        </p:txBody>
      </p:sp>
      <p:sp>
        <p:nvSpPr>
          <p:cNvPr id="13" name="object 13"/>
          <p:cNvSpPr/>
          <p:nvPr/>
        </p:nvSpPr>
        <p:spPr>
          <a:xfrm>
            <a:off x="1380108" y="3740784"/>
            <a:ext cx="30480" cy="46990"/>
          </a:xfrm>
          <a:custGeom>
            <a:avLst/>
            <a:gdLst/>
            <a:ahLst/>
            <a:cxnLst/>
            <a:rect l="l" t="t" r="r" b="b"/>
            <a:pathLst>
              <a:path w="30480" h="46989">
                <a:moveTo>
                  <a:pt x="30099" y="46481"/>
                </a:moveTo>
                <a:lnTo>
                  <a:pt x="21431" y="35361"/>
                </a:lnTo>
                <a:lnTo>
                  <a:pt x="13525" y="23907"/>
                </a:lnTo>
                <a:lnTo>
                  <a:pt x="6381" y="12120"/>
                </a:lnTo>
                <a:lnTo>
                  <a:pt x="0" y="0"/>
                </a:lnTo>
              </a:path>
            </a:pathLst>
          </a:custGeom>
          <a:ln w="12192">
            <a:solidFill>
              <a:srgbClr val="FFFFFF"/>
            </a:solidFill>
          </a:ln>
        </p:spPr>
        <p:txBody>
          <a:bodyPr wrap="square" lIns="0" tIns="0" rIns="0" bIns="0" rtlCol="0"/>
          <a:lstStyle/>
          <a:p>
            <a:endParaRPr/>
          </a:p>
        </p:txBody>
      </p:sp>
      <p:sp>
        <p:nvSpPr>
          <p:cNvPr id="14" name="object 14"/>
          <p:cNvSpPr/>
          <p:nvPr/>
        </p:nvSpPr>
        <p:spPr>
          <a:xfrm>
            <a:off x="1953641" y="3671570"/>
            <a:ext cx="12065" cy="51435"/>
          </a:xfrm>
          <a:custGeom>
            <a:avLst/>
            <a:gdLst/>
            <a:ahLst/>
            <a:cxnLst/>
            <a:rect l="l" t="t" r="r" b="b"/>
            <a:pathLst>
              <a:path w="12064" h="51435">
                <a:moveTo>
                  <a:pt x="12064" y="0"/>
                </a:moveTo>
                <a:lnTo>
                  <a:pt x="10304" y="12904"/>
                </a:lnTo>
                <a:lnTo>
                  <a:pt x="7699" y="25701"/>
                </a:lnTo>
                <a:lnTo>
                  <a:pt x="4260" y="38379"/>
                </a:lnTo>
                <a:lnTo>
                  <a:pt x="0" y="50926"/>
                </a:lnTo>
              </a:path>
            </a:pathLst>
          </a:custGeom>
          <a:ln w="12192">
            <a:solidFill>
              <a:srgbClr val="FFFFFF"/>
            </a:solidFill>
          </a:ln>
        </p:spPr>
        <p:txBody>
          <a:bodyPr wrap="square" lIns="0" tIns="0" rIns="0" bIns="0" rtlCol="0"/>
          <a:lstStyle/>
          <a:p>
            <a:endParaRPr/>
          </a:p>
        </p:txBody>
      </p:sp>
      <p:sp>
        <p:nvSpPr>
          <p:cNvPr id="15" name="object 15"/>
          <p:cNvSpPr/>
          <p:nvPr/>
        </p:nvSpPr>
        <p:spPr>
          <a:xfrm>
            <a:off x="2204085" y="3356864"/>
            <a:ext cx="146685" cy="190500"/>
          </a:xfrm>
          <a:custGeom>
            <a:avLst/>
            <a:gdLst/>
            <a:ahLst/>
            <a:cxnLst/>
            <a:rect l="l" t="t" r="r" b="b"/>
            <a:pathLst>
              <a:path w="146685" h="190500">
                <a:moveTo>
                  <a:pt x="0" y="0"/>
                </a:moveTo>
                <a:lnTo>
                  <a:pt x="49914" y="25638"/>
                </a:lnTo>
                <a:lnTo>
                  <a:pt x="90671" y="59019"/>
                </a:lnTo>
                <a:lnTo>
                  <a:pt x="121103" y="98618"/>
                </a:lnTo>
                <a:lnTo>
                  <a:pt x="140037" y="142910"/>
                </a:lnTo>
                <a:lnTo>
                  <a:pt x="146303" y="190373"/>
                </a:lnTo>
              </a:path>
            </a:pathLst>
          </a:custGeom>
          <a:ln w="12192">
            <a:solidFill>
              <a:srgbClr val="FFFFFF"/>
            </a:solidFill>
          </a:ln>
        </p:spPr>
        <p:txBody>
          <a:bodyPr wrap="square" lIns="0" tIns="0" rIns="0" bIns="0" rtlCol="0"/>
          <a:lstStyle/>
          <a:p>
            <a:endParaRPr/>
          </a:p>
        </p:txBody>
      </p:sp>
      <p:sp>
        <p:nvSpPr>
          <p:cNvPr id="16" name="object 16"/>
          <p:cNvSpPr/>
          <p:nvPr/>
        </p:nvSpPr>
        <p:spPr>
          <a:xfrm>
            <a:off x="2483992" y="3154172"/>
            <a:ext cx="65405" cy="71755"/>
          </a:xfrm>
          <a:custGeom>
            <a:avLst/>
            <a:gdLst/>
            <a:ahLst/>
            <a:cxnLst/>
            <a:rect l="l" t="t" r="r" b="b"/>
            <a:pathLst>
              <a:path w="65405" h="71755">
                <a:moveTo>
                  <a:pt x="65024" y="0"/>
                </a:moveTo>
                <a:lnTo>
                  <a:pt x="52667" y="20046"/>
                </a:lnTo>
                <a:lnTo>
                  <a:pt x="37607" y="38735"/>
                </a:lnTo>
                <a:lnTo>
                  <a:pt x="20000" y="55899"/>
                </a:lnTo>
                <a:lnTo>
                  <a:pt x="0" y="71374"/>
                </a:lnTo>
              </a:path>
            </a:pathLst>
          </a:custGeom>
          <a:ln w="12192">
            <a:solidFill>
              <a:srgbClr val="FFFFFF"/>
            </a:solidFill>
          </a:ln>
        </p:spPr>
        <p:txBody>
          <a:bodyPr wrap="square" lIns="0" tIns="0" rIns="0" bIns="0" rtlCol="0"/>
          <a:lstStyle/>
          <a:p>
            <a:endParaRPr/>
          </a:p>
        </p:txBody>
      </p:sp>
      <p:sp>
        <p:nvSpPr>
          <p:cNvPr id="17" name="object 17"/>
          <p:cNvSpPr/>
          <p:nvPr/>
        </p:nvSpPr>
        <p:spPr>
          <a:xfrm>
            <a:off x="2392807" y="2889376"/>
            <a:ext cx="3810" cy="34290"/>
          </a:xfrm>
          <a:custGeom>
            <a:avLst/>
            <a:gdLst/>
            <a:ahLst/>
            <a:cxnLst/>
            <a:rect l="l" t="t" r="r" b="b"/>
            <a:pathLst>
              <a:path w="3810" h="34289">
                <a:moveTo>
                  <a:pt x="0" y="0"/>
                </a:moveTo>
                <a:lnTo>
                  <a:pt x="1643" y="8403"/>
                </a:lnTo>
                <a:lnTo>
                  <a:pt x="2762" y="16843"/>
                </a:lnTo>
                <a:lnTo>
                  <a:pt x="3357" y="25306"/>
                </a:lnTo>
                <a:lnTo>
                  <a:pt x="3429" y="33782"/>
                </a:lnTo>
              </a:path>
            </a:pathLst>
          </a:custGeom>
          <a:ln w="12191">
            <a:solidFill>
              <a:srgbClr val="FFFFFF"/>
            </a:solidFill>
          </a:ln>
        </p:spPr>
        <p:txBody>
          <a:bodyPr wrap="square" lIns="0" tIns="0" rIns="0" bIns="0" rtlCol="0"/>
          <a:lstStyle/>
          <a:p>
            <a:endParaRPr/>
          </a:p>
        </p:txBody>
      </p:sp>
      <p:sp>
        <p:nvSpPr>
          <p:cNvPr id="18" name="object 18"/>
          <p:cNvSpPr/>
          <p:nvPr/>
        </p:nvSpPr>
        <p:spPr>
          <a:xfrm>
            <a:off x="1976882" y="2807080"/>
            <a:ext cx="33655" cy="43180"/>
          </a:xfrm>
          <a:custGeom>
            <a:avLst/>
            <a:gdLst/>
            <a:ahLst/>
            <a:cxnLst/>
            <a:rect l="l" t="t" r="r" b="b"/>
            <a:pathLst>
              <a:path w="33655" h="43180">
                <a:moveTo>
                  <a:pt x="0" y="43053"/>
                </a:moveTo>
                <a:lnTo>
                  <a:pt x="6897" y="31575"/>
                </a:lnTo>
                <a:lnTo>
                  <a:pt x="14795" y="20574"/>
                </a:lnTo>
                <a:lnTo>
                  <a:pt x="23645" y="10048"/>
                </a:lnTo>
                <a:lnTo>
                  <a:pt x="33400" y="0"/>
                </a:lnTo>
              </a:path>
            </a:pathLst>
          </a:custGeom>
          <a:ln w="12192">
            <a:solidFill>
              <a:srgbClr val="FFFFFF"/>
            </a:solidFill>
          </a:ln>
        </p:spPr>
        <p:txBody>
          <a:bodyPr wrap="square" lIns="0" tIns="0" rIns="0" bIns="0" rtlCol="0"/>
          <a:lstStyle/>
          <a:p>
            <a:endParaRPr/>
          </a:p>
        </p:txBody>
      </p:sp>
      <p:sp>
        <p:nvSpPr>
          <p:cNvPr id="19" name="object 19"/>
          <p:cNvSpPr/>
          <p:nvPr/>
        </p:nvSpPr>
        <p:spPr>
          <a:xfrm>
            <a:off x="1664970" y="2833497"/>
            <a:ext cx="16510" cy="37465"/>
          </a:xfrm>
          <a:custGeom>
            <a:avLst/>
            <a:gdLst/>
            <a:ahLst/>
            <a:cxnLst/>
            <a:rect l="l" t="t" r="r" b="b"/>
            <a:pathLst>
              <a:path w="16510" h="37464">
                <a:moveTo>
                  <a:pt x="0" y="37083"/>
                </a:moveTo>
                <a:lnTo>
                  <a:pt x="2948" y="27539"/>
                </a:lnTo>
                <a:lnTo>
                  <a:pt x="6635" y="18161"/>
                </a:lnTo>
                <a:lnTo>
                  <a:pt x="11037" y="8973"/>
                </a:lnTo>
                <a:lnTo>
                  <a:pt x="16129" y="0"/>
                </a:lnTo>
              </a:path>
            </a:pathLst>
          </a:custGeom>
          <a:ln w="12191">
            <a:solidFill>
              <a:srgbClr val="FFFFFF"/>
            </a:solidFill>
          </a:ln>
        </p:spPr>
        <p:txBody>
          <a:bodyPr wrap="square" lIns="0" tIns="0" rIns="0" bIns="0" rtlCol="0"/>
          <a:lstStyle/>
          <a:p>
            <a:endParaRPr/>
          </a:p>
        </p:txBody>
      </p:sp>
      <p:sp>
        <p:nvSpPr>
          <p:cNvPr id="20" name="object 20"/>
          <p:cNvSpPr/>
          <p:nvPr/>
        </p:nvSpPr>
        <p:spPr>
          <a:xfrm>
            <a:off x="1298702" y="2883154"/>
            <a:ext cx="59055" cy="36195"/>
          </a:xfrm>
          <a:custGeom>
            <a:avLst/>
            <a:gdLst/>
            <a:ahLst/>
            <a:cxnLst/>
            <a:rect l="l" t="t" r="r" b="b"/>
            <a:pathLst>
              <a:path w="59055" h="36194">
                <a:moveTo>
                  <a:pt x="0" y="0"/>
                </a:moveTo>
                <a:lnTo>
                  <a:pt x="15613" y="7901"/>
                </a:lnTo>
                <a:lnTo>
                  <a:pt x="30607" y="16541"/>
                </a:lnTo>
                <a:lnTo>
                  <a:pt x="44934" y="25896"/>
                </a:lnTo>
                <a:lnTo>
                  <a:pt x="58546" y="35941"/>
                </a:lnTo>
              </a:path>
            </a:pathLst>
          </a:custGeom>
          <a:ln w="12192">
            <a:solidFill>
              <a:srgbClr val="FFFFFF"/>
            </a:solidFill>
          </a:ln>
        </p:spPr>
        <p:txBody>
          <a:bodyPr wrap="square" lIns="0" tIns="0" rIns="0" bIns="0" rtlCol="0"/>
          <a:lstStyle/>
          <a:p>
            <a:endParaRPr/>
          </a:p>
        </p:txBody>
      </p:sp>
      <p:sp>
        <p:nvSpPr>
          <p:cNvPr id="21" name="object 21"/>
          <p:cNvSpPr/>
          <p:nvPr/>
        </p:nvSpPr>
        <p:spPr>
          <a:xfrm>
            <a:off x="844461" y="3128010"/>
            <a:ext cx="10795" cy="38100"/>
          </a:xfrm>
          <a:custGeom>
            <a:avLst/>
            <a:gdLst/>
            <a:ahLst/>
            <a:cxnLst/>
            <a:rect l="l" t="t" r="r" b="b"/>
            <a:pathLst>
              <a:path w="10794" h="38100">
                <a:moveTo>
                  <a:pt x="10198" y="37845"/>
                </a:moveTo>
                <a:lnTo>
                  <a:pt x="6958" y="28485"/>
                </a:lnTo>
                <a:lnTo>
                  <a:pt x="4175" y="19065"/>
                </a:lnTo>
                <a:lnTo>
                  <a:pt x="1854" y="9574"/>
                </a:lnTo>
                <a:lnTo>
                  <a:pt x="0" y="0"/>
                </a:lnTo>
              </a:path>
            </a:pathLst>
          </a:custGeom>
          <a:ln w="12192">
            <a:solidFill>
              <a:srgbClr val="FFFFFF"/>
            </a:solidFill>
          </a:ln>
        </p:spPr>
        <p:txBody>
          <a:bodyPr wrap="square" lIns="0" tIns="0" rIns="0" bIns="0" rtlCol="0"/>
          <a:lstStyle/>
          <a:p>
            <a:endParaRPr/>
          </a:p>
        </p:txBody>
      </p:sp>
      <p:sp>
        <p:nvSpPr>
          <p:cNvPr id="22" name="object 22"/>
          <p:cNvSpPr txBox="1"/>
          <p:nvPr/>
        </p:nvSpPr>
        <p:spPr>
          <a:xfrm>
            <a:off x="743204" y="898270"/>
            <a:ext cx="7461884" cy="2390775"/>
          </a:xfrm>
          <a:prstGeom prst="rect">
            <a:avLst/>
          </a:prstGeom>
        </p:spPr>
        <p:txBody>
          <a:bodyPr vert="horz" wrap="square" lIns="0" tIns="0" rIns="0" bIns="0" rtlCol="0">
            <a:spAutoFit/>
          </a:bodyPr>
          <a:lstStyle/>
          <a:p>
            <a:pPr marL="12700">
              <a:lnSpc>
                <a:spcPts val="4895"/>
              </a:lnSpc>
            </a:pPr>
            <a:r>
              <a:rPr sz="4800" b="0" dirty="0">
                <a:solidFill>
                  <a:srgbClr val="00338D"/>
                </a:solidFill>
                <a:latin typeface="KPMG Light"/>
                <a:cs typeface="KPMG Light"/>
              </a:rPr>
              <a:t>Aspetti</a:t>
            </a:r>
            <a:r>
              <a:rPr sz="4800" b="0" spc="-90" dirty="0">
                <a:solidFill>
                  <a:srgbClr val="00338D"/>
                </a:solidFill>
                <a:latin typeface="KPMG Light"/>
                <a:cs typeface="KPMG Light"/>
              </a:rPr>
              <a:t> </a:t>
            </a:r>
            <a:r>
              <a:rPr sz="4800" b="0" dirty="0">
                <a:solidFill>
                  <a:srgbClr val="00338D"/>
                </a:solidFill>
                <a:latin typeface="KPMG Light"/>
                <a:cs typeface="KPMG Light"/>
              </a:rPr>
              <a:t>generali</a:t>
            </a:r>
            <a:endParaRPr sz="4800" dirty="0">
              <a:latin typeface="KPMG Light"/>
              <a:cs typeface="KPMG Light"/>
            </a:endParaRPr>
          </a:p>
          <a:p>
            <a:pPr marL="2071370" marR="5080">
              <a:lnSpc>
                <a:spcPct val="100000"/>
              </a:lnSpc>
              <a:spcBef>
                <a:spcPts val="894"/>
              </a:spcBef>
            </a:pPr>
            <a:r>
              <a:rPr sz="1600" spc="-5" dirty="0">
                <a:solidFill>
                  <a:srgbClr val="00338D"/>
                </a:solidFill>
                <a:latin typeface="Arial"/>
                <a:cs typeface="Arial"/>
              </a:rPr>
              <a:t>La documentazione è </a:t>
            </a:r>
            <a:r>
              <a:rPr sz="1600" b="1" i="1" spc="-5" dirty="0">
                <a:solidFill>
                  <a:srgbClr val="00338D"/>
                </a:solidFill>
                <a:latin typeface="Arial"/>
                <a:cs typeface="Arial"/>
              </a:rPr>
              <a:t>generalmente meno ampia </a:t>
            </a:r>
            <a:r>
              <a:rPr sz="1600" spc="-5" dirty="0">
                <a:solidFill>
                  <a:srgbClr val="00338D"/>
                </a:solidFill>
                <a:latin typeface="Arial"/>
                <a:cs typeface="Arial"/>
              </a:rPr>
              <a:t>di quella  prevista per le imprese di maggiori </a:t>
            </a:r>
            <a:r>
              <a:rPr sz="1600" dirty="0">
                <a:solidFill>
                  <a:srgbClr val="00338D"/>
                </a:solidFill>
                <a:latin typeface="Arial"/>
                <a:cs typeface="Arial"/>
              </a:rPr>
              <a:t>dimensioni. </a:t>
            </a:r>
            <a:r>
              <a:rPr sz="1600" spc="-5" dirty="0">
                <a:solidFill>
                  <a:srgbClr val="00338D"/>
                </a:solidFill>
                <a:latin typeface="Arial"/>
                <a:cs typeface="Arial"/>
              </a:rPr>
              <a:t>Inoltre il  revisore di un'impresa di dimensioni minori può anche  considerare utile e efficiente riportare diversi aspetti della  revisione in un unico documento, che rinvii in modo  appropriato alle carte di lavoro di supporto. Ad</a:t>
            </a:r>
            <a:r>
              <a:rPr sz="1600" spc="25" dirty="0">
                <a:solidFill>
                  <a:srgbClr val="00338D"/>
                </a:solidFill>
                <a:latin typeface="Arial"/>
                <a:cs typeface="Arial"/>
              </a:rPr>
              <a:t> </a:t>
            </a:r>
            <a:r>
              <a:rPr sz="1600" spc="-5" dirty="0" err="1" smtClean="0">
                <a:solidFill>
                  <a:srgbClr val="00338D"/>
                </a:solidFill>
                <a:latin typeface="Arial"/>
                <a:cs typeface="Arial"/>
              </a:rPr>
              <a:t>esempio</a:t>
            </a:r>
            <a:r>
              <a:rPr lang="it-IT" sz="1600" spc="-5" dirty="0" smtClean="0">
                <a:solidFill>
                  <a:srgbClr val="00338D"/>
                </a:solidFill>
                <a:latin typeface="Arial"/>
                <a:cs typeface="Arial"/>
              </a:rPr>
              <a:t>:</a:t>
            </a:r>
            <a:endParaRPr sz="1600" dirty="0">
              <a:latin typeface="Arial"/>
              <a:cs typeface="Arial"/>
            </a:endParaRPr>
          </a:p>
          <a:p>
            <a:pPr marL="314325">
              <a:lnSpc>
                <a:spcPts val="1505"/>
              </a:lnSpc>
            </a:pPr>
            <a:r>
              <a:rPr sz="1800" b="1" dirty="0">
                <a:solidFill>
                  <a:srgbClr val="FFFFFF"/>
                </a:solidFill>
                <a:latin typeface="Arial"/>
                <a:cs typeface="Arial"/>
              </a:rPr>
              <a:t>IMPRESE</a:t>
            </a:r>
            <a:endParaRPr sz="1800" dirty="0">
              <a:latin typeface="Arial"/>
              <a:cs typeface="Arial"/>
            </a:endParaRPr>
          </a:p>
        </p:txBody>
      </p:sp>
      <p:sp>
        <p:nvSpPr>
          <p:cNvPr id="27" name="object 27"/>
          <p:cNvSpPr txBox="1"/>
          <p:nvPr/>
        </p:nvSpPr>
        <p:spPr>
          <a:xfrm>
            <a:off x="8227314" y="6367773"/>
            <a:ext cx="191770" cy="167005"/>
          </a:xfrm>
          <a:prstGeom prst="rect">
            <a:avLst/>
          </a:prstGeom>
        </p:spPr>
        <p:txBody>
          <a:bodyPr vert="horz" wrap="square" lIns="0" tIns="0" rIns="0" bIns="0" rtlCol="0">
            <a:spAutoFit/>
          </a:bodyPr>
          <a:lstStyle/>
          <a:p>
            <a:pPr marL="25400">
              <a:lnSpc>
                <a:spcPct val="100000"/>
              </a:lnSpc>
            </a:pPr>
            <a:r>
              <a:rPr sz="1000" spc="-5" dirty="0">
                <a:solidFill>
                  <a:srgbClr val="00338D"/>
                </a:solidFill>
                <a:latin typeface="Arial"/>
                <a:cs typeface="Arial"/>
              </a:rPr>
              <a:t>9</a:t>
            </a:r>
            <a:endParaRPr sz="1000">
              <a:latin typeface="Arial"/>
              <a:cs typeface="Arial"/>
            </a:endParaRPr>
          </a:p>
        </p:txBody>
      </p:sp>
      <p:sp>
        <p:nvSpPr>
          <p:cNvPr id="23" name="object 23"/>
          <p:cNvSpPr txBox="1"/>
          <p:nvPr/>
        </p:nvSpPr>
        <p:spPr>
          <a:xfrm>
            <a:off x="1145539" y="3289046"/>
            <a:ext cx="850900" cy="290195"/>
          </a:xfrm>
          <a:prstGeom prst="rect">
            <a:avLst/>
          </a:prstGeom>
        </p:spPr>
        <p:txBody>
          <a:bodyPr vert="horz" wrap="square" lIns="0" tIns="0" rIns="0" bIns="0" rtlCol="0">
            <a:spAutoFit/>
          </a:bodyPr>
          <a:lstStyle/>
          <a:p>
            <a:pPr marL="12700">
              <a:lnSpc>
                <a:spcPct val="100000"/>
              </a:lnSpc>
            </a:pPr>
            <a:r>
              <a:rPr sz="1800" b="1" dirty="0">
                <a:solidFill>
                  <a:srgbClr val="FFFFFF"/>
                </a:solidFill>
                <a:latin typeface="Arial"/>
                <a:cs typeface="Arial"/>
              </a:rPr>
              <a:t>MINORI</a:t>
            </a:r>
            <a:endParaRPr sz="1800">
              <a:latin typeface="Arial"/>
              <a:cs typeface="Arial"/>
            </a:endParaRPr>
          </a:p>
        </p:txBody>
      </p:sp>
      <p:sp>
        <p:nvSpPr>
          <p:cNvPr id="24" name="object 24"/>
          <p:cNvSpPr txBox="1">
            <a:spLocks noGrp="1"/>
          </p:cNvSpPr>
          <p:nvPr>
            <p:ph type="title"/>
          </p:nvPr>
        </p:nvSpPr>
        <p:spPr>
          <a:xfrm>
            <a:off x="743204" y="135382"/>
            <a:ext cx="6337935" cy="763270"/>
          </a:xfrm>
          <a:prstGeom prst="rect">
            <a:avLst/>
          </a:prstGeom>
        </p:spPr>
        <p:txBody>
          <a:bodyPr vert="horz" wrap="square" lIns="0" tIns="0" rIns="0" bIns="0" rtlCol="0">
            <a:spAutoFit/>
          </a:bodyPr>
          <a:lstStyle/>
          <a:p>
            <a:pPr marL="16510">
              <a:lnSpc>
                <a:spcPts val="1635"/>
              </a:lnSpc>
            </a:pPr>
            <a:r>
              <a:rPr dirty="0"/>
              <a:t>Principio di </a:t>
            </a:r>
            <a:r>
              <a:rPr spc="-10" dirty="0"/>
              <a:t>revisione </a:t>
            </a:r>
            <a:r>
              <a:rPr dirty="0"/>
              <a:t>ISA Italia</a:t>
            </a:r>
            <a:r>
              <a:rPr spc="-80" dirty="0"/>
              <a:t> </a:t>
            </a:r>
            <a:r>
              <a:rPr spc="-5" dirty="0"/>
              <a:t>230</a:t>
            </a:r>
          </a:p>
          <a:p>
            <a:pPr marL="12700">
              <a:lnSpc>
                <a:spcPts val="4370"/>
              </a:lnSpc>
            </a:pPr>
            <a:r>
              <a:rPr sz="4800" b="0" dirty="0">
                <a:latin typeface="KPMG Light"/>
                <a:cs typeface="KPMG Light"/>
              </a:rPr>
              <a:t>Documentazione delle procedure svolte</a:t>
            </a:r>
            <a:r>
              <a:rPr sz="4800" b="0" spc="-90" dirty="0">
                <a:latin typeface="KPMG Light"/>
                <a:cs typeface="KPMG Light"/>
              </a:rPr>
              <a:t> </a:t>
            </a:r>
            <a:r>
              <a:rPr sz="4800" b="0" dirty="0">
                <a:latin typeface="KPMG Light"/>
                <a:cs typeface="KPMG Light"/>
              </a:rPr>
              <a:t>-</a:t>
            </a:r>
            <a:endParaRPr sz="4800">
              <a:latin typeface="KPMG Light"/>
              <a:cs typeface="KPMG Light"/>
            </a:endParaRPr>
          </a:p>
        </p:txBody>
      </p:sp>
      <p:pic>
        <p:nvPicPr>
          <p:cNvPr id="26" name="Immagine 6"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5127" y="286004"/>
            <a:ext cx="1296144" cy="93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39851" y="258445"/>
            <a:ext cx="6346749" cy="1256754"/>
          </a:xfrm>
          <a:prstGeom prst="rect">
            <a:avLst/>
          </a:prstGeom>
        </p:spPr>
        <p:txBody>
          <a:bodyPr vert="horz" wrap="square" lIns="0" tIns="0" rIns="0" bIns="0" rtlCol="0">
            <a:spAutoFit/>
          </a:bodyPr>
          <a:lstStyle/>
          <a:p>
            <a:pPr marL="12700">
              <a:lnSpc>
                <a:spcPts val="4895"/>
              </a:lnSpc>
            </a:pPr>
            <a:r>
              <a:rPr lang="it-IT" sz="4800" b="0" dirty="0" smtClean="0">
                <a:latin typeface="KPMG Light"/>
                <a:cs typeface="KPMG Light"/>
              </a:rPr>
              <a:t>Aspetti che emergono successivamente </a:t>
            </a:r>
            <a:r>
              <a:rPr sz="4800" b="0" dirty="0" smtClean="0">
                <a:latin typeface="KPMG Light"/>
                <a:cs typeface="KPMG Light"/>
              </a:rPr>
              <a:t>-</a:t>
            </a:r>
            <a:r>
              <a:rPr sz="4800" b="0" spc="-90" dirty="0" smtClean="0">
                <a:latin typeface="KPMG Light"/>
                <a:cs typeface="KPMG Light"/>
              </a:rPr>
              <a:t> </a:t>
            </a:r>
            <a:endParaRPr sz="4800" dirty="0">
              <a:latin typeface="KPMG Light"/>
              <a:cs typeface="KPMG Light"/>
            </a:endParaRPr>
          </a:p>
        </p:txBody>
      </p:sp>
      <p:sp>
        <p:nvSpPr>
          <p:cNvPr id="3" name="object 3"/>
          <p:cNvSpPr txBox="1"/>
          <p:nvPr/>
        </p:nvSpPr>
        <p:spPr>
          <a:xfrm>
            <a:off x="798282" y="865378"/>
            <a:ext cx="7502525" cy="5275803"/>
          </a:xfrm>
          <a:prstGeom prst="rect">
            <a:avLst/>
          </a:prstGeom>
        </p:spPr>
        <p:txBody>
          <a:bodyPr vert="horz" wrap="square" lIns="0" tIns="0" rIns="0" bIns="0" rtlCol="0">
            <a:spAutoFit/>
          </a:bodyPr>
          <a:lstStyle/>
          <a:p>
            <a:pPr marL="12700">
              <a:lnSpc>
                <a:spcPts val="4895"/>
              </a:lnSpc>
            </a:pPr>
            <a:r>
              <a:rPr lang="it-IT" sz="4800" dirty="0">
                <a:solidFill>
                  <a:srgbClr val="00338D"/>
                </a:solidFill>
                <a:latin typeface="KPMG Light"/>
                <a:cs typeface="KPMG Light"/>
              </a:rPr>
              <a:t>a</a:t>
            </a:r>
            <a:r>
              <a:rPr lang="it-IT" sz="4800" dirty="0" smtClean="0">
                <a:solidFill>
                  <a:srgbClr val="00338D"/>
                </a:solidFill>
                <a:latin typeface="KPMG Light"/>
                <a:cs typeface="KPMG Light"/>
              </a:rPr>
              <a:t>lla data della relazione di revisione</a:t>
            </a:r>
            <a:endParaRPr sz="4800" dirty="0">
              <a:latin typeface="KPMG Light"/>
              <a:cs typeface="KPMG Light"/>
            </a:endParaRPr>
          </a:p>
          <a:p>
            <a:pPr marL="24130" marR="5080">
              <a:lnSpc>
                <a:spcPct val="100000"/>
              </a:lnSpc>
              <a:spcBef>
                <a:spcPts val="1100"/>
              </a:spcBef>
            </a:pPr>
            <a:r>
              <a:rPr lang="it-IT" sz="1600" spc="-5" dirty="0" smtClean="0">
                <a:solidFill>
                  <a:srgbClr val="00338D"/>
                </a:solidFill>
                <a:latin typeface="Arial"/>
                <a:cs typeface="Arial"/>
              </a:rPr>
              <a:t>Qualora, in circostanze di natura eccezionale, il revisore svolga nuove procedure di revisione ovvero integri quelle già effettuate o formuli nuove conclusioni successivamente alla data della relazione di revisione, egli deve documentare:</a:t>
            </a:r>
          </a:p>
          <a:p>
            <a:pPr marL="302260" marR="187960" indent="-286385">
              <a:lnSpc>
                <a:spcPct val="100000"/>
              </a:lnSpc>
              <a:spcBef>
                <a:spcPts val="495"/>
              </a:spcBef>
              <a:buChar char="—"/>
              <a:tabLst>
                <a:tab pos="302895" algn="l"/>
              </a:tabLst>
            </a:pPr>
            <a:r>
              <a:rPr lang="it-IT" sz="1600" spc="-5" dirty="0">
                <a:solidFill>
                  <a:srgbClr val="00338D"/>
                </a:solidFill>
                <a:latin typeface="Arial"/>
                <a:cs typeface="Arial"/>
              </a:rPr>
              <a:t>l</a:t>
            </a:r>
            <a:r>
              <a:rPr lang="it-IT" sz="1600" spc="-5" dirty="0" smtClean="0">
                <a:solidFill>
                  <a:srgbClr val="00338D"/>
                </a:solidFill>
                <a:latin typeface="Arial"/>
                <a:cs typeface="Arial"/>
              </a:rPr>
              <a:t>e circostanze riscontrate;</a:t>
            </a:r>
          </a:p>
          <a:p>
            <a:pPr marL="302260" marR="187960" indent="-286385">
              <a:lnSpc>
                <a:spcPct val="100000"/>
              </a:lnSpc>
              <a:spcBef>
                <a:spcPts val="495"/>
              </a:spcBef>
              <a:buChar char="—"/>
              <a:tabLst>
                <a:tab pos="302895" algn="l"/>
              </a:tabLst>
            </a:pPr>
            <a:r>
              <a:rPr lang="it-IT" sz="1600" spc="-5" dirty="0">
                <a:solidFill>
                  <a:srgbClr val="00338D"/>
                </a:solidFill>
                <a:latin typeface="Arial"/>
                <a:cs typeface="Arial"/>
              </a:rPr>
              <a:t>l</a:t>
            </a:r>
            <a:r>
              <a:rPr lang="it-IT" sz="1600" spc="-5" dirty="0" smtClean="0">
                <a:solidFill>
                  <a:srgbClr val="00338D"/>
                </a:solidFill>
                <a:latin typeface="Arial"/>
                <a:cs typeface="Arial"/>
              </a:rPr>
              <a:t>e procedure di revisione svolte, nuove o integrative, gli elementi probativi acquisiti, </a:t>
            </a:r>
            <a:r>
              <a:rPr lang="it-IT" sz="1600" spc="-5" dirty="0">
                <a:solidFill>
                  <a:srgbClr val="00338D"/>
                </a:solidFill>
                <a:latin typeface="Arial"/>
                <a:cs typeface="Arial"/>
              </a:rPr>
              <a:t>l</a:t>
            </a:r>
            <a:r>
              <a:rPr lang="it-IT" sz="1600" spc="-5" dirty="0" smtClean="0">
                <a:solidFill>
                  <a:srgbClr val="00338D"/>
                </a:solidFill>
                <a:latin typeface="Arial"/>
                <a:cs typeface="Arial"/>
              </a:rPr>
              <a:t>e conclusioni raggiunte ed il loro effetto sulla relazione di revisione;</a:t>
            </a:r>
          </a:p>
          <a:p>
            <a:pPr marL="302260" marR="187960" indent="-286385">
              <a:lnSpc>
                <a:spcPct val="100000"/>
              </a:lnSpc>
              <a:spcBef>
                <a:spcPts val="495"/>
              </a:spcBef>
              <a:buChar char="—"/>
              <a:tabLst>
                <a:tab pos="302895" algn="l"/>
              </a:tabLst>
            </a:pPr>
            <a:r>
              <a:rPr lang="it-IT" sz="1600" spc="-5" dirty="0">
                <a:solidFill>
                  <a:srgbClr val="00338D"/>
                </a:solidFill>
                <a:latin typeface="Arial"/>
                <a:cs typeface="Arial"/>
              </a:rPr>
              <a:t>q</a:t>
            </a:r>
            <a:r>
              <a:rPr lang="it-IT" sz="1600" spc="-5" dirty="0" smtClean="0">
                <a:solidFill>
                  <a:srgbClr val="00338D"/>
                </a:solidFill>
                <a:latin typeface="Arial"/>
                <a:cs typeface="Arial"/>
              </a:rPr>
              <a:t>uando e da chi sono state apportate e riesaminare le conseguenti modifiche alla documentazione della revisione.</a:t>
            </a:r>
          </a:p>
          <a:p>
            <a:pPr marL="15875" marR="187960">
              <a:lnSpc>
                <a:spcPct val="100000"/>
              </a:lnSpc>
              <a:spcBef>
                <a:spcPts val="495"/>
              </a:spcBef>
              <a:tabLst>
                <a:tab pos="302895" algn="l"/>
              </a:tabLst>
            </a:pPr>
            <a:r>
              <a:rPr lang="it-IT" sz="1600" spc="-5" dirty="0" smtClean="0">
                <a:solidFill>
                  <a:srgbClr val="00338D"/>
                </a:solidFill>
                <a:latin typeface="Arial"/>
                <a:cs typeface="Arial"/>
              </a:rPr>
              <a:t>Esempi di circostanze eccezionali comprendono fatti di cui il revisore viene a conoscenza successivamente alla data della relazione di revisione ma che esistevano già in quella data e che, se conosciuti, avrebbero potuto determinare una rettifica del bilancio ovvero l'espressione di un giudizio con modifica nella propria relazione.</a:t>
            </a:r>
          </a:p>
          <a:p>
            <a:pPr marL="15875" marR="187960">
              <a:lnSpc>
                <a:spcPct val="100000"/>
              </a:lnSpc>
              <a:spcBef>
                <a:spcPts val="495"/>
              </a:spcBef>
              <a:tabLst>
                <a:tab pos="302895" algn="l"/>
              </a:tabLst>
            </a:pPr>
            <a:r>
              <a:rPr lang="it-IT" sz="1600" spc="-5" dirty="0" smtClean="0">
                <a:solidFill>
                  <a:srgbClr val="00338D"/>
                </a:solidFill>
                <a:latin typeface="Arial"/>
                <a:cs typeface="Arial"/>
              </a:rPr>
              <a:t>Le conseguenti modifiche alla documentazione della revisione sono riesaminate secondo le responsabilità previste al riguardo dal principio di revisione internazionale (ISA Italia) n. 220 che attribuisce al responsabile dell'incarico la responsabilità finale per le modifiche apportate.</a:t>
            </a:r>
          </a:p>
        </p:txBody>
      </p:sp>
      <p:sp>
        <p:nvSpPr>
          <p:cNvPr id="11" name="object 11"/>
          <p:cNvSpPr txBox="1"/>
          <p:nvPr/>
        </p:nvSpPr>
        <p:spPr>
          <a:xfrm>
            <a:off x="8227314" y="6367773"/>
            <a:ext cx="191770" cy="167005"/>
          </a:xfrm>
          <a:prstGeom prst="rect">
            <a:avLst/>
          </a:prstGeom>
        </p:spPr>
        <p:txBody>
          <a:bodyPr vert="horz" wrap="square" lIns="0" tIns="0" rIns="0" bIns="0" rtlCol="0">
            <a:spAutoFit/>
          </a:bodyPr>
          <a:lstStyle/>
          <a:p>
            <a:pPr marL="25400">
              <a:lnSpc>
                <a:spcPct val="100000"/>
              </a:lnSpc>
            </a:pPr>
            <a:r>
              <a:rPr sz="1000" spc="-5" dirty="0">
                <a:solidFill>
                  <a:srgbClr val="00338D"/>
                </a:solidFill>
                <a:latin typeface="Arial"/>
                <a:cs typeface="Arial"/>
              </a:rPr>
              <a:t>10</a:t>
            </a:r>
            <a:endParaRPr sz="1000">
              <a:latin typeface="Arial"/>
              <a:cs typeface="Arial"/>
            </a:endParaRPr>
          </a:p>
        </p:txBody>
      </p:sp>
      <p:sp>
        <p:nvSpPr>
          <p:cNvPr id="7" name="object 7"/>
          <p:cNvSpPr txBox="1"/>
          <p:nvPr/>
        </p:nvSpPr>
        <p:spPr>
          <a:xfrm>
            <a:off x="747166" y="135382"/>
            <a:ext cx="3802379" cy="290195"/>
          </a:xfrm>
          <a:prstGeom prst="rect">
            <a:avLst/>
          </a:prstGeom>
        </p:spPr>
        <p:txBody>
          <a:bodyPr vert="horz" wrap="square" lIns="0" tIns="0" rIns="0" bIns="0" rtlCol="0">
            <a:spAutoFit/>
          </a:bodyPr>
          <a:lstStyle/>
          <a:p>
            <a:pPr marL="12700">
              <a:lnSpc>
                <a:spcPct val="100000"/>
              </a:lnSpc>
            </a:pPr>
            <a:r>
              <a:rPr sz="1800" b="1" dirty="0">
                <a:solidFill>
                  <a:srgbClr val="00338D"/>
                </a:solidFill>
                <a:latin typeface="Arial"/>
                <a:cs typeface="Arial"/>
              </a:rPr>
              <a:t>Principio di </a:t>
            </a:r>
            <a:r>
              <a:rPr sz="1800" b="1" spc="-10" dirty="0">
                <a:solidFill>
                  <a:srgbClr val="00338D"/>
                </a:solidFill>
                <a:latin typeface="Arial"/>
                <a:cs typeface="Arial"/>
              </a:rPr>
              <a:t>revisione </a:t>
            </a:r>
            <a:r>
              <a:rPr sz="1800" b="1" dirty="0">
                <a:solidFill>
                  <a:srgbClr val="00338D"/>
                </a:solidFill>
                <a:latin typeface="Arial"/>
                <a:cs typeface="Arial"/>
              </a:rPr>
              <a:t>ISA Italia</a:t>
            </a:r>
            <a:r>
              <a:rPr sz="1800" b="1" spc="-80" dirty="0">
                <a:solidFill>
                  <a:srgbClr val="00338D"/>
                </a:solidFill>
                <a:latin typeface="Arial"/>
                <a:cs typeface="Arial"/>
              </a:rPr>
              <a:t> </a:t>
            </a:r>
            <a:r>
              <a:rPr sz="1800" b="1" spc="-5" dirty="0">
                <a:solidFill>
                  <a:srgbClr val="00338D"/>
                </a:solidFill>
                <a:latin typeface="Arial"/>
                <a:cs typeface="Arial"/>
              </a:rPr>
              <a:t>230</a:t>
            </a:r>
            <a:endParaRPr sz="1800">
              <a:latin typeface="Arial"/>
              <a:cs typeface="Arial"/>
            </a:endParaRPr>
          </a:p>
        </p:txBody>
      </p:sp>
      <p:pic>
        <p:nvPicPr>
          <p:cNvPr id="10" name="Immagine 6"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12921" y="187311"/>
            <a:ext cx="1296144" cy="93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63653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39851" y="258445"/>
            <a:ext cx="7094220" cy="622300"/>
          </a:xfrm>
          <a:prstGeom prst="rect">
            <a:avLst/>
          </a:prstGeom>
        </p:spPr>
        <p:txBody>
          <a:bodyPr vert="horz" wrap="square" lIns="0" tIns="0" rIns="0" bIns="0" rtlCol="0">
            <a:spAutoFit/>
          </a:bodyPr>
          <a:lstStyle/>
          <a:p>
            <a:pPr marL="12700">
              <a:lnSpc>
                <a:spcPts val="4895"/>
              </a:lnSpc>
            </a:pPr>
            <a:r>
              <a:rPr sz="4800" b="0" dirty="0">
                <a:latin typeface="KPMG Light"/>
                <a:cs typeface="KPMG Light"/>
              </a:rPr>
              <a:t>Raccolta della documentazione </a:t>
            </a:r>
            <a:r>
              <a:rPr sz="4800" b="0" dirty="0" err="1">
                <a:latin typeface="KPMG Light"/>
                <a:cs typeface="KPMG Light"/>
              </a:rPr>
              <a:t>della</a:t>
            </a:r>
            <a:r>
              <a:rPr sz="4800" b="0" spc="-114" dirty="0">
                <a:latin typeface="KPMG Light"/>
                <a:cs typeface="KPMG Light"/>
              </a:rPr>
              <a:t> </a:t>
            </a:r>
            <a:endParaRPr sz="4800" dirty="0">
              <a:latin typeface="KPMG Light"/>
              <a:cs typeface="KPMG Light"/>
            </a:endParaRPr>
          </a:p>
        </p:txBody>
      </p:sp>
      <p:sp>
        <p:nvSpPr>
          <p:cNvPr id="3" name="object 3"/>
          <p:cNvSpPr txBox="1"/>
          <p:nvPr/>
        </p:nvSpPr>
        <p:spPr>
          <a:xfrm>
            <a:off x="739851" y="880237"/>
            <a:ext cx="7630795" cy="1495281"/>
          </a:xfrm>
          <a:prstGeom prst="rect">
            <a:avLst/>
          </a:prstGeom>
        </p:spPr>
        <p:txBody>
          <a:bodyPr vert="horz" wrap="square" lIns="0" tIns="0" rIns="0" bIns="0" rtlCol="0">
            <a:spAutoFit/>
          </a:bodyPr>
          <a:lstStyle/>
          <a:p>
            <a:pPr marL="12700">
              <a:lnSpc>
                <a:spcPts val="4895"/>
              </a:lnSpc>
            </a:pPr>
            <a:r>
              <a:rPr lang="it-IT" sz="4800" dirty="0">
                <a:solidFill>
                  <a:srgbClr val="00338D"/>
                </a:solidFill>
                <a:latin typeface="KPMG Light"/>
                <a:cs typeface="KPMG Light"/>
              </a:rPr>
              <a:t>r</a:t>
            </a:r>
            <a:r>
              <a:rPr lang="it-IT" sz="4800" b="0" dirty="0" smtClean="0">
                <a:solidFill>
                  <a:srgbClr val="00338D"/>
                </a:solidFill>
                <a:latin typeface="KPMG Light"/>
                <a:cs typeface="KPMG Light"/>
              </a:rPr>
              <a:t>evisione </a:t>
            </a:r>
            <a:r>
              <a:rPr sz="4800" b="0" dirty="0" err="1" smtClean="0">
                <a:solidFill>
                  <a:srgbClr val="00338D"/>
                </a:solidFill>
                <a:latin typeface="KPMG Light"/>
                <a:cs typeface="KPMG Light"/>
              </a:rPr>
              <a:t>nella</a:t>
            </a:r>
            <a:r>
              <a:rPr sz="4800" b="0" dirty="0" smtClean="0">
                <a:solidFill>
                  <a:srgbClr val="00338D"/>
                </a:solidFill>
                <a:latin typeface="KPMG Light"/>
                <a:cs typeface="KPMG Light"/>
              </a:rPr>
              <a:t> </a:t>
            </a:r>
            <a:r>
              <a:rPr sz="4800" b="0" dirty="0">
                <a:solidFill>
                  <a:srgbClr val="00338D"/>
                </a:solidFill>
                <a:latin typeface="KPMG Light"/>
                <a:cs typeface="KPMG Light"/>
              </a:rPr>
              <a:t>versione</a:t>
            </a:r>
            <a:r>
              <a:rPr sz="4800" b="0" spc="-120" dirty="0">
                <a:solidFill>
                  <a:srgbClr val="00338D"/>
                </a:solidFill>
                <a:latin typeface="KPMG Light"/>
                <a:cs typeface="KPMG Light"/>
              </a:rPr>
              <a:t> </a:t>
            </a:r>
            <a:r>
              <a:rPr sz="4800" b="0" dirty="0">
                <a:solidFill>
                  <a:srgbClr val="00338D"/>
                </a:solidFill>
                <a:latin typeface="KPMG Light"/>
                <a:cs typeface="KPMG Light"/>
              </a:rPr>
              <a:t>definitiva</a:t>
            </a:r>
            <a:endParaRPr sz="4800" dirty="0">
              <a:latin typeface="KPMG Light"/>
              <a:cs typeface="KPMG Light"/>
            </a:endParaRPr>
          </a:p>
          <a:p>
            <a:pPr marL="15875" marR="5080">
              <a:lnSpc>
                <a:spcPct val="100000"/>
              </a:lnSpc>
              <a:spcBef>
                <a:spcPts val="990"/>
              </a:spcBef>
            </a:pPr>
            <a:r>
              <a:rPr sz="1600" spc="-5" dirty="0">
                <a:solidFill>
                  <a:srgbClr val="00338D"/>
                </a:solidFill>
                <a:latin typeface="Arial"/>
                <a:cs typeface="Arial"/>
              </a:rPr>
              <a:t>Il revisore deve raccogliere la documentazione della revisione in un file di revisione e  completare il processo di raccolta di tale file nella versione definitiva in modo  tempestivo dopo la data della relazione della</a:t>
            </a:r>
            <a:r>
              <a:rPr sz="1600" spc="45" dirty="0">
                <a:solidFill>
                  <a:srgbClr val="00338D"/>
                </a:solidFill>
                <a:latin typeface="Arial"/>
                <a:cs typeface="Arial"/>
              </a:rPr>
              <a:t> </a:t>
            </a:r>
            <a:r>
              <a:rPr sz="1600" spc="-5" dirty="0">
                <a:solidFill>
                  <a:srgbClr val="00338D"/>
                </a:solidFill>
                <a:latin typeface="Arial"/>
                <a:cs typeface="Arial"/>
              </a:rPr>
              <a:t>revisione.</a:t>
            </a:r>
            <a:endParaRPr sz="1600" dirty="0">
              <a:latin typeface="Arial"/>
              <a:cs typeface="Arial"/>
            </a:endParaRPr>
          </a:p>
        </p:txBody>
      </p:sp>
      <p:sp>
        <p:nvSpPr>
          <p:cNvPr id="4" name="object 4"/>
          <p:cNvSpPr txBox="1"/>
          <p:nvPr/>
        </p:nvSpPr>
        <p:spPr>
          <a:xfrm>
            <a:off x="3074035" y="2577846"/>
            <a:ext cx="5230495" cy="747395"/>
          </a:xfrm>
          <a:prstGeom prst="rect">
            <a:avLst/>
          </a:prstGeom>
        </p:spPr>
        <p:txBody>
          <a:bodyPr vert="horz" wrap="square" lIns="0" tIns="0" rIns="0" bIns="0" rtlCol="0">
            <a:spAutoFit/>
          </a:bodyPr>
          <a:lstStyle/>
          <a:p>
            <a:pPr marL="12700" marR="5080">
              <a:lnSpc>
                <a:spcPct val="100000"/>
              </a:lnSpc>
            </a:pPr>
            <a:r>
              <a:rPr sz="1600" spc="-10" dirty="0">
                <a:solidFill>
                  <a:srgbClr val="00338D"/>
                </a:solidFill>
                <a:latin typeface="Arial"/>
                <a:cs typeface="Arial"/>
              </a:rPr>
              <a:t>Un </a:t>
            </a:r>
            <a:r>
              <a:rPr sz="1600" spc="-5" dirty="0">
                <a:solidFill>
                  <a:srgbClr val="00338D"/>
                </a:solidFill>
                <a:latin typeface="Arial"/>
                <a:cs typeface="Arial"/>
              </a:rPr>
              <a:t>appropriato limite di tempo entro il quale completare la  raccolta (</a:t>
            </a:r>
            <a:r>
              <a:rPr sz="1600" i="1" spc="-5" dirty="0">
                <a:solidFill>
                  <a:srgbClr val="00338D"/>
                </a:solidFill>
                <a:latin typeface="Arial"/>
                <a:cs typeface="Arial"/>
              </a:rPr>
              <a:t>assembling</a:t>
            </a:r>
            <a:r>
              <a:rPr sz="1600" spc="-5" dirty="0">
                <a:solidFill>
                  <a:srgbClr val="00338D"/>
                </a:solidFill>
                <a:latin typeface="Arial"/>
                <a:cs typeface="Arial"/>
              </a:rPr>
              <a:t>) è normalmente non superiore a 60  giorni dalla data della relazione della</a:t>
            </a:r>
            <a:r>
              <a:rPr sz="1600" spc="-20" dirty="0">
                <a:solidFill>
                  <a:srgbClr val="00338D"/>
                </a:solidFill>
                <a:latin typeface="Arial"/>
                <a:cs typeface="Arial"/>
              </a:rPr>
              <a:t> </a:t>
            </a:r>
            <a:r>
              <a:rPr sz="1600" dirty="0">
                <a:solidFill>
                  <a:srgbClr val="00338D"/>
                </a:solidFill>
                <a:latin typeface="Arial"/>
                <a:cs typeface="Arial"/>
              </a:rPr>
              <a:t>revisione.</a:t>
            </a:r>
            <a:endParaRPr sz="1600">
              <a:latin typeface="Arial"/>
              <a:cs typeface="Arial"/>
            </a:endParaRPr>
          </a:p>
        </p:txBody>
      </p:sp>
      <p:sp>
        <p:nvSpPr>
          <p:cNvPr id="5" name="object 5"/>
          <p:cNvSpPr/>
          <p:nvPr/>
        </p:nvSpPr>
        <p:spPr>
          <a:xfrm>
            <a:off x="669036" y="2447544"/>
            <a:ext cx="2331720" cy="1009015"/>
          </a:xfrm>
          <a:custGeom>
            <a:avLst/>
            <a:gdLst/>
            <a:ahLst/>
            <a:cxnLst/>
            <a:rect l="l" t="t" r="r" b="b"/>
            <a:pathLst>
              <a:path w="2331720" h="1009014">
                <a:moveTo>
                  <a:pt x="485990" y="169290"/>
                </a:moveTo>
                <a:lnTo>
                  <a:pt x="579907" y="365125"/>
                </a:lnTo>
                <a:lnTo>
                  <a:pt x="126517" y="386333"/>
                </a:lnTo>
                <a:lnTo>
                  <a:pt x="424776" y="541401"/>
                </a:lnTo>
                <a:lnTo>
                  <a:pt x="0" y="601471"/>
                </a:lnTo>
                <a:lnTo>
                  <a:pt x="359473" y="717930"/>
                </a:lnTo>
                <a:lnTo>
                  <a:pt x="138709" y="832611"/>
                </a:lnTo>
                <a:lnTo>
                  <a:pt x="518693" y="851915"/>
                </a:lnTo>
                <a:lnTo>
                  <a:pt x="530783" y="1008888"/>
                </a:lnTo>
                <a:lnTo>
                  <a:pt x="812546" y="846581"/>
                </a:lnTo>
                <a:lnTo>
                  <a:pt x="1024862" y="846581"/>
                </a:lnTo>
                <a:lnTo>
                  <a:pt x="1065657" y="811276"/>
                </a:lnTo>
                <a:lnTo>
                  <a:pt x="1284590" y="811276"/>
                </a:lnTo>
                <a:lnTo>
                  <a:pt x="1314831" y="744346"/>
                </a:lnTo>
                <a:lnTo>
                  <a:pt x="1597530" y="744346"/>
                </a:lnTo>
                <a:lnTo>
                  <a:pt x="1580388" y="670305"/>
                </a:lnTo>
                <a:lnTo>
                  <a:pt x="1933842" y="670305"/>
                </a:lnTo>
                <a:lnTo>
                  <a:pt x="1768220" y="574928"/>
                </a:lnTo>
                <a:lnTo>
                  <a:pt x="1972183" y="527303"/>
                </a:lnTo>
                <a:lnTo>
                  <a:pt x="1833499" y="439165"/>
                </a:lnTo>
                <a:lnTo>
                  <a:pt x="2331720" y="310388"/>
                </a:lnTo>
                <a:lnTo>
                  <a:pt x="1768220" y="305053"/>
                </a:lnTo>
                <a:lnTo>
                  <a:pt x="1776043" y="298068"/>
                </a:lnTo>
                <a:lnTo>
                  <a:pt x="922908" y="298068"/>
                </a:lnTo>
                <a:lnTo>
                  <a:pt x="485990" y="169290"/>
                </a:lnTo>
                <a:close/>
              </a:path>
              <a:path w="2331720" h="1009014">
                <a:moveTo>
                  <a:pt x="1024862" y="846581"/>
                </a:moveTo>
                <a:lnTo>
                  <a:pt x="812546" y="846581"/>
                </a:lnTo>
                <a:lnTo>
                  <a:pt x="939164" y="920750"/>
                </a:lnTo>
                <a:lnTo>
                  <a:pt x="1024862" y="846581"/>
                </a:lnTo>
                <a:close/>
              </a:path>
              <a:path w="2331720" h="1009014">
                <a:moveTo>
                  <a:pt x="1284590" y="811276"/>
                </a:moveTo>
                <a:lnTo>
                  <a:pt x="1065657" y="811276"/>
                </a:lnTo>
                <a:lnTo>
                  <a:pt x="1253489" y="880109"/>
                </a:lnTo>
                <a:lnTo>
                  <a:pt x="1284590" y="811276"/>
                </a:lnTo>
                <a:close/>
              </a:path>
              <a:path w="2331720" h="1009014">
                <a:moveTo>
                  <a:pt x="1597530" y="744346"/>
                </a:moveTo>
                <a:lnTo>
                  <a:pt x="1314831" y="744346"/>
                </a:lnTo>
                <a:lnTo>
                  <a:pt x="1613027" y="811276"/>
                </a:lnTo>
                <a:lnTo>
                  <a:pt x="1597530" y="744346"/>
                </a:lnTo>
                <a:close/>
              </a:path>
              <a:path w="2331720" h="1009014">
                <a:moveTo>
                  <a:pt x="1933842" y="670305"/>
                </a:moveTo>
                <a:lnTo>
                  <a:pt x="1580388" y="670305"/>
                </a:lnTo>
                <a:lnTo>
                  <a:pt x="2037714" y="730122"/>
                </a:lnTo>
                <a:lnTo>
                  <a:pt x="1933842" y="670305"/>
                </a:lnTo>
                <a:close/>
              </a:path>
              <a:path w="2331720" h="1009014">
                <a:moveTo>
                  <a:pt x="1049527" y="88137"/>
                </a:moveTo>
                <a:lnTo>
                  <a:pt x="922908" y="298068"/>
                </a:lnTo>
                <a:lnTo>
                  <a:pt x="1776043" y="298068"/>
                </a:lnTo>
                <a:lnTo>
                  <a:pt x="1807615" y="269875"/>
                </a:lnTo>
                <a:lnTo>
                  <a:pt x="1567941" y="269875"/>
                </a:lnTo>
                <a:lnTo>
                  <a:pt x="1575042" y="202818"/>
                </a:lnTo>
                <a:lnTo>
                  <a:pt x="1237361" y="202818"/>
                </a:lnTo>
                <a:lnTo>
                  <a:pt x="1049527" y="88137"/>
                </a:lnTo>
                <a:close/>
              </a:path>
              <a:path w="2331720" h="1009014">
                <a:moveTo>
                  <a:pt x="1943862" y="148208"/>
                </a:moveTo>
                <a:lnTo>
                  <a:pt x="1567941" y="269875"/>
                </a:lnTo>
                <a:lnTo>
                  <a:pt x="1807615" y="269875"/>
                </a:lnTo>
                <a:lnTo>
                  <a:pt x="1943862" y="148208"/>
                </a:lnTo>
                <a:close/>
              </a:path>
              <a:path w="2331720" h="1009014">
                <a:moveTo>
                  <a:pt x="1596516" y="0"/>
                </a:moveTo>
                <a:lnTo>
                  <a:pt x="1237361" y="202818"/>
                </a:lnTo>
                <a:lnTo>
                  <a:pt x="1575042" y="202818"/>
                </a:lnTo>
                <a:lnTo>
                  <a:pt x="1596516" y="0"/>
                </a:lnTo>
                <a:close/>
              </a:path>
            </a:pathLst>
          </a:custGeom>
          <a:solidFill>
            <a:srgbClr val="6C1F77"/>
          </a:solidFill>
        </p:spPr>
        <p:txBody>
          <a:bodyPr wrap="square" lIns="0" tIns="0" rIns="0" bIns="0" rtlCol="0"/>
          <a:lstStyle/>
          <a:p>
            <a:endParaRPr/>
          </a:p>
        </p:txBody>
      </p:sp>
      <p:sp>
        <p:nvSpPr>
          <p:cNvPr id="6" name="object 6"/>
          <p:cNvSpPr txBox="1"/>
          <p:nvPr/>
        </p:nvSpPr>
        <p:spPr>
          <a:xfrm>
            <a:off x="1361058" y="2825750"/>
            <a:ext cx="774065" cy="290195"/>
          </a:xfrm>
          <a:prstGeom prst="rect">
            <a:avLst/>
          </a:prstGeom>
        </p:spPr>
        <p:txBody>
          <a:bodyPr vert="horz" wrap="square" lIns="0" tIns="0" rIns="0" bIns="0" rtlCol="0">
            <a:spAutoFit/>
          </a:bodyPr>
          <a:lstStyle/>
          <a:p>
            <a:pPr marL="12700">
              <a:lnSpc>
                <a:spcPct val="100000"/>
              </a:lnSpc>
            </a:pPr>
            <a:r>
              <a:rPr sz="1800" b="1" dirty="0">
                <a:solidFill>
                  <a:srgbClr val="FFFFFF"/>
                </a:solidFill>
                <a:latin typeface="Arial"/>
                <a:cs typeface="Arial"/>
              </a:rPr>
              <a:t>ISQC</a:t>
            </a:r>
            <a:r>
              <a:rPr sz="1800" b="1" spc="-105" dirty="0">
                <a:solidFill>
                  <a:srgbClr val="FFFFFF"/>
                </a:solidFill>
                <a:latin typeface="Arial"/>
                <a:cs typeface="Arial"/>
              </a:rPr>
              <a:t> </a:t>
            </a:r>
            <a:r>
              <a:rPr sz="1800" b="1" spc="-5" dirty="0">
                <a:solidFill>
                  <a:srgbClr val="FFFFFF"/>
                </a:solidFill>
                <a:latin typeface="Arial"/>
                <a:cs typeface="Arial"/>
              </a:rPr>
              <a:t>1</a:t>
            </a:r>
            <a:endParaRPr sz="1800">
              <a:latin typeface="Arial"/>
              <a:cs typeface="Arial"/>
            </a:endParaRPr>
          </a:p>
        </p:txBody>
      </p:sp>
      <p:sp>
        <p:nvSpPr>
          <p:cNvPr id="7" name="object 7"/>
          <p:cNvSpPr/>
          <p:nvPr/>
        </p:nvSpPr>
        <p:spPr>
          <a:xfrm>
            <a:off x="6523990" y="4082288"/>
            <a:ext cx="303530" cy="0"/>
          </a:xfrm>
          <a:custGeom>
            <a:avLst/>
            <a:gdLst/>
            <a:ahLst/>
            <a:cxnLst/>
            <a:rect l="l" t="t" r="r" b="b"/>
            <a:pathLst>
              <a:path w="303529">
                <a:moveTo>
                  <a:pt x="0" y="0"/>
                </a:moveTo>
                <a:lnTo>
                  <a:pt x="303275" y="0"/>
                </a:lnTo>
              </a:path>
            </a:pathLst>
          </a:custGeom>
          <a:ln w="21336">
            <a:solidFill>
              <a:srgbClr val="6C1F77"/>
            </a:solidFill>
          </a:ln>
        </p:spPr>
        <p:txBody>
          <a:bodyPr wrap="square" lIns="0" tIns="0" rIns="0" bIns="0" rtlCol="0"/>
          <a:lstStyle/>
          <a:p>
            <a:endParaRPr/>
          </a:p>
        </p:txBody>
      </p:sp>
      <p:sp>
        <p:nvSpPr>
          <p:cNvPr id="8" name="object 8"/>
          <p:cNvSpPr txBox="1"/>
          <p:nvPr/>
        </p:nvSpPr>
        <p:spPr>
          <a:xfrm>
            <a:off x="743204" y="3604005"/>
            <a:ext cx="7455534" cy="502920"/>
          </a:xfrm>
          <a:prstGeom prst="rect">
            <a:avLst/>
          </a:prstGeom>
        </p:spPr>
        <p:txBody>
          <a:bodyPr vert="horz" wrap="square" lIns="0" tIns="0" rIns="0" bIns="0" rtlCol="0">
            <a:spAutoFit/>
          </a:bodyPr>
          <a:lstStyle/>
          <a:p>
            <a:pPr marL="12700" marR="5080">
              <a:lnSpc>
                <a:spcPct val="100000"/>
              </a:lnSpc>
            </a:pPr>
            <a:r>
              <a:rPr sz="1600" spc="-5" dirty="0">
                <a:solidFill>
                  <a:srgbClr val="460968"/>
                </a:solidFill>
                <a:latin typeface="Arial"/>
                <a:cs typeface="Arial"/>
              </a:rPr>
              <a:t>Durante la raccolta </a:t>
            </a:r>
            <a:r>
              <a:rPr sz="1600" spc="-5" dirty="0">
                <a:solidFill>
                  <a:srgbClr val="6C1F77"/>
                </a:solidFill>
                <a:latin typeface="Arial"/>
                <a:cs typeface="Arial"/>
              </a:rPr>
              <a:t>delle carte di lavoro, possono essere effettuate modifiche alla  documentazione della revisione purché siano di natura formale </a:t>
            </a:r>
            <a:r>
              <a:rPr sz="1600" spc="-10" dirty="0">
                <a:solidFill>
                  <a:srgbClr val="6C1F77"/>
                </a:solidFill>
                <a:latin typeface="Arial"/>
                <a:cs typeface="Arial"/>
              </a:rPr>
              <a:t>(</a:t>
            </a:r>
            <a:r>
              <a:rPr sz="1600" b="1" spc="-10" dirty="0">
                <a:solidFill>
                  <a:srgbClr val="6C1F77"/>
                </a:solidFill>
                <a:latin typeface="Arial"/>
                <a:cs typeface="Arial"/>
              </a:rPr>
              <a:t>NO </a:t>
            </a:r>
            <a:r>
              <a:rPr sz="1600" spc="-5" dirty="0">
                <a:solidFill>
                  <a:srgbClr val="6C1F77"/>
                </a:solidFill>
                <a:latin typeface="Arial"/>
                <a:cs typeface="Arial"/>
              </a:rPr>
              <a:t>svolgimento</a:t>
            </a:r>
            <a:r>
              <a:rPr sz="1600" spc="190" dirty="0">
                <a:solidFill>
                  <a:srgbClr val="6C1F77"/>
                </a:solidFill>
                <a:latin typeface="Arial"/>
                <a:cs typeface="Arial"/>
              </a:rPr>
              <a:t> </a:t>
            </a:r>
            <a:r>
              <a:rPr sz="1600" spc="-5" dirty="0">
                <a:solidFill>
                  <a:srgbClr val="6C1F77"/>
                </a:solidFill>
                <a:latin typeface="Arial"/>
                <a:cs typeface="Arial"/>
              </a:rPr>
              <a:t>di</a:t>
            </a:r>
            <a:endParaRPr sz="1600">
              <a:latin typeface="Arial"/>
              <a:cs typeface="Arial"/>
            </a:endParaRPr>
          </a:p>
        </p:txBody>
      </p:sp>
      <p:sp>
        <p:nvSpPr>
          <p:cNvPr id="14" name="object 14"/>
          <p:cNvSpPr txBox="1"/>
          <p:nvPr/>
        </p:nvSpPr>
        <p:spPr>
          <a:xfrm>
            <a:off x="8240014" y="6367773"/>
            <a:ext cx="165735" cy="167005"/>
          </a:xfrm>
          <a:prstGeom prst="rect">
            <a:avLst/>
          </a:prstGeom>
        </p:spPr>
        <p:txBody>
          <a:bodyPr vert="horz" wrap="square" lIns="0" tIns="0" rIns="0" bIns="0" rtlCol="0">
            <a:spAutoFit/>
          </a:bodyPr>
          <a:lstStyle/>
          <a:p>
            <a:pPr marL="12700">
              <a:lnSpc>
                <a:spcPct val="100000"/>
              </a:lnSpc>
            </a:pPr>
            <a:r>
              <a:rPr sz="1000" spc="-10" dirty="0">
                <a:solidFill>
                  <a:srgbClr val="00338D"/>
                </a:solidFill>
                <a:latin typeface="Arial"/>
                <a:cs typeface="Arial"/>
              </a:rPr>
              <a:t>12</a:t>
            </a:r>
            <a:endParaRPr sz="1000">
              <a:latin typeface="Arial"/>
              <a:cs typeface="Arial"/>
            </a:endParaRPr>
          </a:p>
        </p:txBody>
      </p:sp>
      <p:sp>
        <p:nvSpPr>
          <p:cNvPr id="9" name="object 9"/>
          <p:cNvSpPr txBox="1"/>
          <p:nvPr/>
        </p:nvSpPr>
        <p:spPr>
          <a:xfrm>
            <a:off x="743204" y="4091685"/>
            <a:ext cx="7666355" cy="1925320"/>
          </a:xfrm>
          <a:prstGeom prst="rect">
            <a:avLst/>
          </a:prstGeom>
        </p:spPr>
        <p:txBody>
          <a:bodyPr vert="horz" wrap="square" lIns="0" tIns="0" rIns="0" bIns="0" rtlCol="0">
            <a:spAutoFit/>
          </a:bodyPr>
          <a:lstStyle/>
          <a:p>
            <a:pPr marL="12700">
              <a:lnSpc>
                <a:spcPct val="100000"/>
              </a:lnSpc>
            </a:pPr>
            <a:r>
              <a:rPr sz="1600" b="1" spc="-15" dirty="0">
                <a:solidFill>
                  <a:srgbClr val="6C1F77"/>
                </a:solidFill>
                <a:latin typeface="Arial"/>
                <a:cs typeface="Arial"/>
              </a:rPr>
              <a:t>nuove </a:t>
            </a:r>
            <a:r>
              <a:rPr sz="1600" b="1" spc="-5" dirty="0">
                <a:solidFill>
                  <a:srgbClr val="6C1F77"/>
                </a:solidFill>
                <a:latin typeface="Arial"/>
                <a:cs typeface="Arial"/>
              </a:rPr>
              <a:t>procedure </a:t>
            </a:r>
            <a:r>
              <a:rPr sz="1600" spc="-5" dirty="0">
                <a:solidFill>
                  <a:srgbClr val="6C1F77"/>
                </a:solidFill>
                <a:latin typeface="Arial"/>
                <a:cs typeface="Arial"/>
              </a:rPr>
              <a:t>di revisione, </a:t>
            </a:r>
            <a:r>
              <a:rPr sz="1600" b="1" u="heavy" spc="-5" dirty="0">
                <a:solidFill>
                  <a:srgbClr val="6C1F77"/>
                </a:solidFill>
                <a:latin typeface="Arial"/>
                <a:cs typeface="Arial"/>
              </a:rPr>
              <a:t>NO </a:t>
            </a:r>
            <a:r>
              <a:rPr sz="1600" spc="-5" dirty="0">
                <a:solidFill>
                  <a:srgbClr val="6C1F77"/>
                </a:solidFill>
                <a:latin typeface="Arial"/>
                <a:cs typeface="Arial"/>
              </a:rPr>
              <a:t>l'elaborazione di </a:t>
            </a:r>
            <a:r>
              <a:rPr sz="1600" b="1" spc="-15" dirty="0">
                <a:solidFill>
                  <a:srgbClr val="6C1F77"/>
                </a:solidFill>
                <a:latin typeface="Arial"/>
                <a:cs typeface="Arial"/>
              </a:rPr>
              <a:t>nuove </a:t>
            </a:r>
            <a:r>
              <a:rPr sz="1600" b="1" spc="-5" dirty="0">
                <a:solidFill>
                  <a:srgbClr val="6C1F77"/>
                </a:solidFill>
                <a:latin typeface="Arial"/>
                <a:cs typeface="Arial"/>
              </a:rPr>
              <a:t>conclusioni</a:t>
            </a:r>
            <a:r>
              <a:rPr sz="1600" spc="-5" dirty="0">
                <a:solidFill>
                  <a:srgbClr val="6C1F77"/>
                </a:solidFill>
                <a:latin typeface="Arial"/>
                <a:cs typeface="Arial"/>
              </a:rPr>
              <a:t>). Esempi</a:t>
            </a:r>
            <a:r>
              <a:rPr sz="1600" spc="290" dirty="0">
                <a:solidFill>
                  <a:srgbClr val="6C1F77"/>
                </a:solidFill>
                <a:latin typeface="Arial"/>
                <a:cs typeface="Arial"/>
              </a:rPr>
              <a:t> </a:t>
            </a:r>
            <a:r>
              <a:rPr sz="1600" spc="-5" dirty="0">
                <a:solidFill>
                  <a:srgbClr val="6C1F77"/>
                </a:solidFill>
                <a:latin typeface="Arial"/>
                <a:cs typeface="Arial"/>
              </a:rPr>
              <a:t>di</a:t>
            </a:r>
            <a:endParaRPr sz="1600" dirty="0">
              <a:latin typeface="Arial"/>
              <a:cs typeface="Arial"/>
            </a:endParaRPr>
          </a:p>
          <a:p>
            <a:pPr marL="12700">
              <a:lnSpc>
                <a:spcPct val="100000"/>
              </a:lnSpc>
            </a:pPr>
            <a:r>
              <a:rPr sz="1600" spc="-5" dirty="0">
                <a:solidFill>
                  <a:srgbClr val="460968"/>
                </a:solidFill>
                <a:latin typeface="Arial"/>
                <a:cs typeface="Arial"/>
              </a:rPr>
              <a:t>modifiche:</a:t>
            </a:r>
            <a:endParaRPr sz="1600" dirty="0">
              <a:latin typeface="Arial"/>
              <a:cs typeface="Arial"/>
            </a:endParaRPr>
          </a:p>
          <a:p>
            <a:pPr marL="299085" indent="-286385">
              <a:lnSpc>
                <a:spcPct val="100000"/>
              </a:lnSpc>
              <a:spcBef>
                <a:spcPts val="390"/>
              </a:spcBef>
              <a:buClr>
                <a:srgbClr val="00338D"/>
              </a:buClr>
              <a:buChar char="—"/>
              <a:tabLst>
                <a:tab pos="299720" algn="l"/>
              </a:tabLst>
            </a:pPr>
            <a:r>
              <a:rPr sz="1600" spc="-5" dirty="0">
                <a:solidFill>
                  <a:srgbClr val="460968"/>
                </a:solidFill>
                <a:latin typeface="Arial"/>
                <a:cs typeface="Arial"/>
              </a:rPr>
              <a:t>cancellare o eliminare la documentazione</a:t>
            </a:r>
            <a:r>
              <a:rPr sz="1600" spc="40" dirty="0">
                <a:solidFill>
                  <a:srgbClr val="460968"/>
                </a:solidFill>
                <a:latin typeface="Arial"/>
                <a:cs typeface="Arial"/>
              </a:rPr>
              <a:t> </a:t>
            </a:r>
            <a:r>
              <a:rPr sz="1600" spc="-5" dirty="0">
                <a:solidFill>
                  <a:srgbClr val="460968"/>
                </a:solidFill>
                <a:latin typeface="Arial"/>
                <a:cs typeface="Arial"/>
              </a:rPr>
              <a:t>superata</a:t>
            </a:r>
            <a:endParaRPr sz="1600" dirty="0">
              <a:latin typeface="Arial"/>
              <a:cs typeface="Arial"/>
            </a:endParaRPr>
          </a:p>
          <a:p>
            <a:pPr marL="299085" indent="-286385">
              <a:lnSpc>
                <a:spcPct val="100000"/>
              </a:lnSpc>
              <a:spcBef>
                <a:spcPts val="390"/>
              </a:spcBef>
              <a:buClr>
                <a:srgbClr val="00338D"/>
              </a:buClr>
              <a:buChar char="—"/>
              <a:tabLst>
                <a:tab pos="299720" algn="l"/>
              </a:tabLst>
            </a:pPr>
            <a:r>
              <a:rPr sz="1600" spc="-5" dirty="0">
                <a:solidFill>
                  <a:srgbClr val="460968"/>
                </a:solidFill>
                <a:latin typeface="Arial"/>
                <a:cs typeface="Arial"/>
              </a:rPr>
              <a:t>classificare le carte di lavoro, ordinarle ed evidenziare i rinvii tra le</a:t>
            </a:r>
            <a:r>
              <a:rPr sz="1600" spc="155" dirty="0">
                <a:solidFill>
                  <a:srgbClr val="460968"/>
                </a:solidFill>
                <a:latin typeface="Arial"/>
                <a:cs typeface="Arial"/>
              </a:rPr>
              <a:t> </a:t>
            </a:r>
            <a:r>
              <a:rPr sz="1600" spc="-5" dirty="0">
                <a:solidFill>
                  <a:srgbClr val="460968"/>
                </a:solidFill>
                <a:latin typeface="Arial"/>
                <a:cs typeface="Arial"/>
              </a:rPr>
              <a:t>stesse</a:t>
            </a:r>
            <a:endParaRPr sz="1600" dirty="0">
              <a:latin typeface="Arial"/>
              <a:cs typeface="Arial"/>
            </a:endParaRPr>
          </a:p>
          <a:p>
            <a:pPr marL="299085" indent="-286385">
              <a:lnSpc>
                <a:spcPct val="100000"/>
              </a:lnSpc>
              <a:spcBef>
                <a:spcPts val="405"/>
              </a:spcBef>
              <a:buClr>
                <a:srgbClr val="00338D"/>
              </a:buClr>
              <a:buChar char="—"/>
              <a:tabLst>
                <a:tab pos="299720" algn="l"/>
              </a:tabLst>
            </a:pPr>
            <a:r>
              <a:rPr sz="1600" spc="-5" dirty="0" err="1" smtClean="0">
                <a:solidFill>
                  <a:srgbClr val="460968"/>
                </a:solidFill>
                <a:latin typeface="Arial"/>
                <a:cs typeface="Arial"/>
              </a:rPr>
              <a:t>firmare</a:t>
            </a:r>
            <a:r>
              <a:rPr sz="1600" spc="-5" dirty="0" smtClean="0">
                <a:solidFill>
                  <a:srgbClr val="460968"/>
                </a:solidFill>
                <a:latin typeface="Arial"/>
                <a:cs typeface="Arial"/>
              </a:rPr>
              <a:t> </a:t>
            </a:r>
            <a:r>
              <a:rPr sz="1600" spc="-5" dirty="0">
                <a:solidFill>
                  <a:srgbClr val="460968"/>
                </a:solidFill>
                <a:latin typeface="Arial"/>
                <a:cs typeface="Arial"/>
              </a:rPr>
              <a:t>le </a:t>
            </a:r>
            <a:r>
              <a:rPr sz="1600" i="1" spc="-5" dirty="0">
                <a:solidFill>
                  <a:srgbClr val="460968"/>
                </a:solidFill>
                <a:latin typeface="Arial"/>
                <a:cs typeface="Arial"/>
              </a:rPr>
              <a:t>checklist </a:t>
            </a:r>
            <a:r>
              <a:rPr sz="1600" spc="-5" dirty="0">
                <a:solidFill>
                  <a:srgbClr val="460968"/>
                </a:solidFill>
                <a:latin typeface="Arial"/>
                <a:cs typeface="Arial"/>
              </a:rPr>
              <a:t>relative alla raccolta delle carte di</a:t>
            </a:r>
            <a:r>
              <a:rPr sz="1600" spc="110" dirty="0">
                <a:solidFill>
                  <a:srgbClr val="460968"/>
                </a:solidFill>
                <a:latin typeface="Arial"/>
                <a:cs typeface="Arial"/>
              </a:rPr>
              <a:t> </a:t>
            </a:r>
            <a:r>
              <a:rPr sz="1600" spc="-5" dirty="0">
                <a:solidFill>
                  <a:srgbClr val="460968"/>
                </a:solidFill>
                <a:latin typeface="Arial"/>
                <a:cs typeface="Arial"/>
              </a:rPr>
              <a:t>lavoro</a:t>
            </a:r>
            <a:endParaRPr sz="1600" dirty="0">
              <a:latin typeface="Arial"/>
              <a:cs typeface="Arial"/>
            </a:endParaRPr>
          </a:p>
          <a:p>
            <a:pPr marL="299085" indent="-286385">
              <a:lnSpc>
                <a:spcPct val="100000"/>
              </a:lnSpc>
              <a:spcBef>
                <a:spcPts val="395"/>
              </a:spcBef>
              <a:buClr>
                <a:srgbClr val="00338D"/>
              </a:buClr>
              <a:buChar char="—"/>
              <a:tabLst>
                <a:tab pos="299720" algn="l"/>
              </a:tabLst>
            </a:pPr>
            <a:r>
              <a:rPr sz="1600" spc="-5" dirty="0">
                <a:solidFill>
                  <a:srgbClr val="460968"/>
                </a:solidFill>
                <a:latin typeface="Arial"/>
                <a:cs typeface="Arial"/>
              </a:rPr>
              <a:t>documentare gli elementi probativi acquisiti dal revisore, esaminati e condivisi</a:t>
            </a:r>
            <a:r>
              <a:rPr sz="1600" spc="195" dirty="0">
                <a:solidFill>
                  <a:srgbClr val="460968"/>
                </a:solidFill>
                <a:latin typeface="Arial"/>
                <a:cs typeface="Arial"/>
              </a:rPr>
              <a:t> </a:t>
            </a:r>
            <a:r>
              <a:rPr sz="1600" spc="-10" dirty="0">
                <a:solidFill>
                  <a:srgbClr val="460968"/>
                </a:solidFill>
                <a:latin typeface="Arial"/>
                <a:cs typeface="Arial"/>
              </a:rPr>
              <a:t>con</a:t>
            </a:r>
            <a:endParaRPr sz="1600" dirty="0">
              <a:latin typeface="Arial"/>
              <a:cs typeface="Arial"/>
            </a:endParaRPr>
          </a:p>
          <a:p>
            <a:pPr marL="299085">
              <a:lnSpc>
                <a:spcPct val="100000"/>
              </a:lnSpc>
            </a:pPr>
            <a:r>
              <a:rPr sz="1600" spc="-5" dirty="0">
                <a:solidFill>
                  <a:srgbClr val="460968"/>
                </a:solidFill>
                <a:latin typeface="Arial"/>
                <a:cs typeface="Arial"/>
              </a:rPr>
              <a:t>i  membri del team di revisione prima della data della relazione di</a:t>
            </a:r>
            <a:r>
              <a:rPr sz="1600" spc="125" dirty="0">
                <a:solidFill>
                  <a:srgbClr val="460968"/>
                </a:solidFill>
                <a:latin typeface="Arial"/>
                <a:cs typeface="Arial"/>
              </a:rPr>
              <a:t> </a:t>
            </a:r>
            <a:r>
              <a:rPr sz="1600" dirty="0">
                <a:solidFill>
                  <a:srgbClr val="460968"/>
                </a:solidFill>
                <a:latin typeface="Arial"/>
                <a:cs typeface="Arial"/>
              </a:rPr>
              <a:t>revisione.</a:t>
            </a:r>
            <a:endParaRPr sz="1600" dirty="0">
              <a:latin typeface="Arial"/>
              <a:cs typeface="Arial"/>
            </a:endParaRPr>
          </a:p>
        </p:txBody>
      </p:sp>
      <p:sp>
        <p:nvSpPr>
          <p:cNvPr id="10" name="object 10"/>
          <p:cNvSpPr txBox="1"/>
          <p:nvPr/>
        </p:nvSpPr>
        <p:spPr>
          <a:xfrm>
            <a:off x="747166" y="135382"/>
            <a:ext cx="3802379" cy="290195"/>
          </a:xfrm>
          <a:prstGeom prst="rect">
            <a:avLst/>
          </a:prstGeom>
        </p:spPr>
        <p:txBody>
          <a:bodyPr vert="horz" wrap="square" lIns="0" tIns="0" rIns="0" bIns="0" rtlCol="0">
            <a:spAutoFit/>
          </a:bodyPr>
          <a:lstStyle/>
          <a:p>
            <a:pPr marL="12700">
              <a:lnSpc>
                <a:spcPct val="100000"/>
              </a:lnSpc>
            </a:pPr>
            <a:r>
              <a:rPr sz="1800" b="1" dirty="0">
                <a:solidFill>
                  <a:srgbClr val="00338D"/>
                </a:solidFill>
                <a:latin typeface="Arial"/>
                <a:cs typeface="Arial"/>
              </a:rPr>
              <a:t>Principio di </a:t>
            </a:r>
            <a:r>
              <a:rPr sz="1800" b="1" spc="-10" dirty="0">
                <a:solidFill>
                  <a:srgbClr val="00338D"/>
                </a:solidFill>
                <a:latin typeface="Arial"/>
                <a:cs typeface="Arial"/>
              </a:rPr>
              <a:t>revisione </a:t>
            </a:r>
            <a:r>
              <a:rPr sz="1800" b="1" dirty="0">
                <a:solidFill>
                  <a:srgbClr val="00338D"/>
                </a:solidFill>
                <a:latin typeface="Arial"/>
                <a:cs typeface="Arial"/>
              </a:rPr>
              <a:t>ISA Italia</a:t>
            </a:r>
            <a:r>
              <a:rPr sz="1800" b="1" spc="-80" dirty="0">
                <a:solidFill>
                  <a:srgbClr val="00338D"/>
                </a:solidFill>
                <a:latin typeface="Arial"/>
                <a:cs typeface="Arial"/>
              </a:rPr>
              <a:t> </a:t>
            </a:r>
            <a:r>
              <a:rPr sz="1800" b="1" spc="-5" dirty="0">
                <a:solidFill>
                  <a:srgbClr val="00338D"/>
                </a:solidFill>
                <a:latin typeface="Arial"/>
                <a:cs typeface="Arial"/>
              </a:rPr>
              <a:t>230</a:t>
            </a:r>
            <a:endParaRPr sz="1800">
              <a:latin typeface="Arial"/>
              <a:cs typeface="Arial"/>
            </a:endParaRPr>
          </a:p>
        </p:txBody>
      </p:sp>
      <p:sp>
        <p:nvSpPr>
          <p:cNvPr id="11" name="object 11"/>
          <p:cNvSpPr txBox="1"/>
          <p:nvPr/>
        </p:nvSpPr>
        <p:spPr>
          <a:xfrm>
            <a:off x="296976" y="3283457"/>
            <a:ext cx="397510" cy="1372235"/>
          </a:xfrm>
          <a:prstGeom prst="rect">
            <a:avLst/>
          </a:prstGeom>
        </p:spPr>
        <p:txBody>
          <a:bodyPr vert="horz" wrap="square" lIns="0" tIns="0" rIns="0" bIns="0" rtlCol="0">
            <a:spAutoFit/>
          </a:bodyPr>
          <a:lstStyle/>
          <a:p>
            <a:pPr marL="12700">
              <a:lnSpc>
                <a:spcPct val="100000"/>
              </a:lnSpc>
            </a:pPr>
            <a:r>
              <a:rPr sz="8800" b="1" spc="-5" dirty="0">
                <a:solidFill>
                  <a:srgbClr val="C5007D"/>
                </a:solidFill>
                <a:latin typeface="Times New Roman"/>
                <a:cs typeface="Times New Roman"/>
              </a:rPr>
              <a:t>!</a:t>
            </a:r>
            <a:endParaRPr sz="8800">
              <a:latin typeface="Times New Roman"/>
              <a:cs typeface="Times New Roman"/>
            </a:endParaRPr>
          </a:p>
        </p:txBody>
      </p:sp>
      <p:pic>
        <p:nvPicPr>
          <p:cNvPr id="13" name="Immagine 6"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57677" y="239257"/>
            <a:ext cx="1296144" cy="93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39851" y="258445"/>
            <a:ext cx="5813349" cy="622300"/>
          </a:xfrm>
          <a:prstGeom prst="rect">
            <a:avLst/>
          </a:prstGeom>
        </p:spPr>
        <p:txBody>
          <a:bodyPr vert="horz" wrap="square" lIns="0" tIns="0" rIns="0" bIns="0" rtlCol="0">
            <a:spAutoFit/>
          </a:bodyPr>
          <a:lstStyle/>
          <a:p>
            <a:pPr marL="12700">
              <a:lnSpc>
                <a:spcPts val="4895"/>
              </a:lnSpc>
            </a:pPr>
            <a:r>
              <a:rPr sz="4800" b="0" dirty="0">
                <a:latin typeface="KPMG Light"/>
                <a:cs typeface="KPMG Light"/>
              </a:rPr>
              <a:t>Raccolta della </a:t>
            </a:r>
            <a:r>
              <a:rPr sz="4800" b="0" dirty="0" err="1">
                <a:latin typeface="KPMG Light"/>
                <a:cs typeface="KPMG Light"/>
              </a:rPr>
              <a:t>documentazione</a:t>
            </a:r>
            <a:r>
              <a:rPr sz="4800" b="0" dirty="0">
                <a:latin typeface="KPMG Light"/>
                <a:cs typeface="KPMG Light"/>
              </a:rPr>
              <a:t> </a:t>
            </a:r>
            <a:r>
              <a:rPr sz="4800" b="0" dirty="0" err="1" smtClean="0">
                <a:latin typeface="KPMG Light"/>
                <a:cs typeface="KPMG Light"/>
              </a:rPr>
              <a:t>della</a:t>
            </a:r>
            <a:endParaRPr sz="4800" dirty="0">
              <a:latin typeface="KPMG Light"/>
              <a:cs typeface="KPMG Light"/>
            </a:endParaRPr>
          </a:p>
        </p:txBody>
      </p:sp>
      <p:sp>
        <p:nvSpPr>
          <p:cNvPr id="3" name="object 3"/>
          <p:cNvSpPr txBox="1"/>
          <p:nvPr/>
        </p:nvSpPr>
        <p:spPr>
          <a:xfrm>
            <a:off x="739851" y="880237"/>
            <a:ext cx="5432349" cy="589905"/>
          </a:xfrm>
          <a:prstGeom prst="rect">
            <a:avLst/>
          </a:prstGeom>
        </p:spPr>
        <p:txBody>
          <a:bodyPr vert="horz" wrap="square" lIns="0" tIns="0" rIns="0" bIns="0" rtlCol="0">
            <a:spAutoFit/>
          </a:bodyPr>
          <a:lstStyle/>
          <a:p>
            <a:pPr marL="12700">
              <a:lnSpc>
                <a:spcPts val="4610"/>
              </a:lnSpc>
            </a:pPr>
            <a:r>
              <a:rPr lang="it-IT" sz="4800" dirty="0" smtClean="0">
                <a:solidFill>
                  <a:srgbClr val="00338D"/>
                </a:solidFill>
                <a:latin typeface="KPMG Light"/>
                <a:cs typeface="KPMG Light"/>
              </a:rPr>
              <a:t>re</a:t>
            </a:r>
            <a:r>
              <a:rPr lang="it-IT" sz="4800" b="0" dirty="0" smtClean="0">
                <a:solidFill>
                  <a:srgbClr val="00338D"/>
                </a:solidFill>
                <a:latin typeface="KPMG Light"/>
                <a:cs typeface="KPMG Light"/>
              </a:rPr>
              <a:t>visione </a:t>
            </a:r>
            <a:r>
              <a:rPr sz="4800" b="0" dirty="0" err="1" smtClean="0">
                <a:solidFill>
                  <a:srgbClr val="00338D"/>
                </a:solidFill>
                <a:latin typeface="KPMG Light"/>
                <a:cs typeface="KPMG Light"/>
              </a:rPr>
              <a:t>nella</a:t>
            </a:r>
            <a:r>
              <a:rPr sz="4800" b="0" dirty="0" smtClean="0">
                <a:solidFill>
                  <a:srgbClr val="00338D"/>
                </a:solidFill>
                <a:latin typeface="KPMG Light"/>
                <a:cs typeface="KPMG Light"/>
              </a:rPr>
              <a:t> </a:t>
            </a:r>
            <a:r>
              <a:rPr sz="4800" b="0" dirty="0">
                <a:solidFill>
                  <a:srgbClr val="00338D"/>
                </a:solidFill>
                <a:latin typeface="KPMG Light"/>
                <a:cs typeface="KPMG Light"/>
              </a:rPr>
              <a:t>versione</a:t>
            </a:r>
            <a:r>
              <a:rPr sz="4800" b="0" spc="-120" dirty="0">
                <a:solidFill>
                  <a:srgbClr val="00338D"/>
                </a:solidFill>
                <a:latin typeface="KPMG Light"/>
                <a:cs typeface="KPMG Light"/>
              </a:rPr>
              <a:t> </a:t>
            </a:r>
            <a:r>
              <a:rPr sz="4800" b="0" dirty="0">
                <a:solidFill>
                  <a:srgbClr val="00338D"/>
                </a:solidFill>
                <a:latin typeface="KPMG Light"/>
                <a:cs typeface="KPMG Light"/>
              </a:rPr>
              <a:t>definitiva</a:t>
            </a:r>
            <a:endParaRPr sz="4800" dirty="0">
              <a:latin typeface="KPMG Light"/>
              <a:cs typeface="KPMG Light"/>
            </a:endParaRPr>
          </a:p>
        </p:txBody>
      </p:sp>
      <p:sp>
        <p:nvSpPr>
          <p:cNvPr id="4" name="object 4"/>
          <p:cNvSpPr/>
          <p:nvPr/>
        </p:nvSpPr>
        <p:spPr>
          <a:xfrm>
            <a:off x="1022603" y="3750564"/>
            <a:ext cx="7376159" cy="817244"/>
          </a:xfrm>
          <a:custGeom>
            <a:avLst/>
            <a:gdLst/>
            <a:ahLst/>
            <a:cxnLst/>
            <a:rect l="l" t="t" r="r" b="b"/>
            <a:pathLst>
              <a:path w="7376159" h="817245">
                <a:moveTo>
                  <a:pt x="7240016" y="0"/>
                </a:moveTo>
                <a:lnTo>
                  <a:pt x="136144" y="0"/>
                </a:lnTo>
                <a:lnTo>
                  <a:pt x="93109" y="6941"/>
                </a:lnTo>
                <a:lnTo>
                  <a:pt x="55736" y="26269"/>
                </a:lnTo>
                <a:lnTo>
                  <a:pt x="26266" y="55741"/>
                </a:lnTo>
                <a:lnTo>
                  <a:pt x="6940" y="93114"/>
                </a:lnTo>
                <a:lnTo>
                  <a:pt x="0" y="136144"/>
                </a:lnTo>
                <a:lnTo>
                  <a:pt x="0" y="680719"/>
                </a:lnTo>
                <a:lnTo>
                  <a:pt x="6940" y="723749"/>
                </a:lnTo>
                <a:lnTo>
                  <a:pt x="26266" y="761122"/>
                </a:lnTo>
                <a:lnTo>
                  <a:pt x="55736" y="790594"/>
                </a:lnTo>
                <a:lnTo>
                  <a:pt x="93109" y="809922"/>
                </a:lnTo>
                <a:lnTo>
                  <a:pt x="136144" y="816863"/>
                </a:lnTo>
                <a:lnTo>
                  <a:pt x="7240016" y="816863"/>
                </a:lnTo>
                <a:lnTo>
                  <a:pt x="7283045" y="809922"/>
                </a:lnTo>
                <a:lnTo>
                  <a:pt x="7320418" y="790594"/>
                </a:lnTo>
                <a:lnTo>
                  <a:pt x="7349890" y="761122"/>
                </a:lnTo>
                <a:lnTo>
                  <a:pt x="7369218" y="723749"/>
                </a:lnTo>
                <a:lnTo>
                  <a:pt x="7376160" y="680719"/>
                </a:lnTo>
                <a:lnTo>
                  <a:pt x="7376160" y="136144"/>
                </a:lnTo>
                <a:lnTo>
                  <a:pt x="7369218" y="93114"/>
                </a:lnTo>
                <a:lnTo>
                  <a:pt x="7349890" y="55741"/>
                </a:lnTo>
                <a:lnTo>
                  <a:pt x="7320418" y="26269"/>
                </a:lnTo>
                <a:lnTo>
                  <a:pt x="7283045" y="6941"/>
                </a:lnTo>
                <a:lnTo>
                  <a:pt x="7240016" y="0"/>
                </a:lnTo>
                <a:close/>
              </a:path>
            </a:pathLst>
          </a:custGeom>
          <a:solidFill>
            <a:srgbClr val="6C1F77"/>
          </a:solidFill>
        </p:spPr>
        <p:txBody>
          <a:bodyPr wrap="square" lIns="0" tIns="0" rIns="0" bIns="0" rtlCol="0"/>
          <a:lstStyle/>
          <a:p>
            <a:endParaRPr/>
          </a:p>
        </p:txBody>
      </p:sp>
      <p:sp>
        <p:nvSpPr>
          <p:cNvPr id="5" name="object 5"/>
          <p:cNvSpPr txBox="1"/>
          <p:nvPr/>
        </p:nvSpPr>
        <p:spPr>
          <a:xfrm>
            <a:off x="1141577" y="3831590"/>
            <a:ext cx="6924675" cy="655320"/>
          </a:xfrm>
          <a:prstGeom prst="rect">
            <a:avLst/>
          </a:prstGeom>
        </p:spPr>
        <p:txBody>
          <a:bodyPr vert="horz" wrap="square" lIns="0" tIns="0" rIns="0" bIns="0" rtlCol="0">
            <a:spAutoFit/>
          </a:bodyPr>
          <a:lstStyle/>
          <a:p>
            <a:pPr marL="12700" marR="5080">
              <a:lnSpc>
                <a:spcPct val="100000"/>
              </a:lnSpc>
            </a:pPr>
            <a:r>
              <a:rPr sz="1400" spc="-5" dirty="0">
                <a:solidFill>
                  <a:srgbClr val="FFFFFF"/>
                </a:solidFill>
                <a:latin typeface="Arial"/>
                <a:cs typeface="Arial"/>
              </a:rPr>
              <a:t>Qualora l'incarico sia conferito ai sensi del D.Lgs. 39/10, l'art.14, co.6, del Decreto  medesimo prevede </a:t>
            </a:r>
            <a:r>
              <a:rPr sz="1400" dirty="0">
                <a:solidFill>
                  <a:srgbClr val="FFFFFF"/>
                </a:solidFill>
                <a:latin typeface="Arial"/>
                <a:cs typeface="Arial"/>
              </a:rPr>
              <a:t>che la </a:t>
            </a:r>
            <a:r>
              <a:rPr sz="1400" spc="-5" dirty="0">
                <a:solidFill>
                  <a:srgbClr val="FFFFFF"/>
                </a:solidFill>
                <a:latin typeface="Arial"/>
                <a:cs typeface="Arial"/>
              </a:rPr>
              <a:t>documentazione relativa </a:t>
            </a:r>
            <a:r>
              <a:rPr sz="1400" dirty="0">
                <a:solidFill>
                  <a:srgbClr val="FFFFFF"/>
                </a:solidFill>
                <a:latin typeface="Arial"/>
                <a:cs typeface="Arial"/>
              </a:rPr>
              <a:t>agli incarichi di </a:t>
            </a:r>
            <a:r>
              <a:rPr sz="1400" spc="-5" dirty="0">
                <a:solidFill>
                  <a:srgbClr val="FFFFFF"/>
                </a:solidFill>
                <a:latin typeface="Arial"/>
                <a:cs typeface="Arial"/>
              </a:rPr>
              <a:t>revisione svolti </a:t>
            </a:r>
            <a:r>
              <a:rPr sz="1400" dirty="0">
                <a:solidFill>
                  <a:srgbClr val="FFFFFF"/>
                </a:solidFill>
                <a:latin typeface="Arial"/>
                <a:cs typeface="Arial"/>
              </a:rPr>
              <a:t>siano  </a:t>
            </a:r>
            <a:r>
              <a:rPr sz="1400" spc="-5" dirty="0">
                <a:solidFill>
                  <a:srgbClr val="FFFFFF"/>
                </a:solidFill>
                <a:latin typeface="Arial"/>
                <a:cs typeface="Arial"/>
              </a:rPr>
              <a:t>conservati </a:t>
            </a:r>
            <a:r>
              <a:rPr sz="1400" dirty="0">
                <a:solidFill>
                  <a:srgbClr val="FFFFFF"/>
                </a:solidFill>
                <a:latin typeface="Arial"/>
                <a:cs typeface="Arial"/>
              </a:rPr>
              <a:t>per 10 anni alla data della relazione di</a:t>
            </a:r>
            <a:r>
              <a:rPr sz="1400" spc="-160" dirty="0">
                <a:solidFill>
                  <a:srgbClr val="FFFFFF"/>
                </a:solidFill>
                <a:latin typeface="Arial"/>
                <a:cs typeface="Arial"/>
              </a:rPr>
              <a:t> </a:t>
            </a:r>
            <a:r>
              <a:rPr sz="1400" spc="-5" dirty="0">
                <a:solidFill>
                  <a:srgbClr val="FFFFFF"/>
                </a:solidFill>
                <a:latin typeface="Arial"/>
                <a:cs typeface="Arial"/>
              </a:rPr>
              <a:t>revisione.</a:t>
            </a:r>
            <a:endParaRPr sz="1400">
              <a:latin typeface="Arial"/>
              <a:cs typeface="Arial"/>
            </a:endParaRPr>
          </a:p>
        </p:txBody>
      </p:sp>
      <p:sp>
        <p:nvSpPr>
          <p:cNvPr id="6" name="object 6"/>
          <p:cNvSpPr txBox="1"/>
          <p:nvPr/>
        </p:nvSpPr>
        <p:spPr>
          <a:xfrm>
            <a:off x="723696" y="1636521"/>
            <a:ext cx="7630159" cy="1238885"/>
          </a:xfrm>
          <a:prstGeom prst="rect">
            <a:avLst/>
          </a:prstGeom>
        </p:spPr>
        <p:txBody>
          <a:bodyPr vert="horz" wrap="square" lIns="0" tIns="0" rIns="0" bIns="0" rtlCol="0">
            <a:spAutoFit/>
          </a:bodyPr>
          <a:lstStyle/>
          <a:p>
            <a:pPr marL="12700" marR="92075">
              <a:lnSpc>
                <a:spcPct val="100000"/>
              </a:lnSpc>
            </a:pPr>
            <a:r>
              <a:rPr sz="1500" dirty="0">
                <a:solidFill>
                  <a:srgbClr val="00338D"/>
                </a:solidFill>
                <a:latin typeface="Arial"/>
                <a:cs typeface="Arial"/>
              </a:rPr>
              <a:t>Dopo </a:t>
            </a:r>
            <a:r>
              <a:rPr sz="1500" spc="-5" dirty="0">
                <a:solidFill>
                  <a:srgbClr val="00338D"/>
                </a:solidFill>
                <a:latin typeface="Arial"/>
                <a:cs typeface="Arial"/>
              </a:rPr>
              <a:t>il </a:t>
            </a:r>
            <a:r>
              <a:rPr sz="1500" dirty="0">
                <a:solidFill>
                  <a:srgbClr val="00338D"/>
                </a:solidFill>
                <a:latin typeface="Arial"/>
                <a:cs typeface="Arial"/>
              </a:rPr>
              <a:t>completamento </a:t>
            </a:r>
            <a:r>
              <a:rPr sz="1500" spc="-5" dirty="0">
                <a:solidFill>
                  <a:srgbClr val="00338D"/>
                </a:solidFill>
                <a:latin typeface="Arial"/>
                <a:cs typeface="Arial"/>
              </a:rPr>
              <a:t>del file di revisione nella versione definitiva, il revisore non </a:t>
            </a:r>
            <a:r>
              <a:rPr sz="1500" spc="-10" dirty="0">
                <a:solidFill>
                  <a:srgbClr val="00338D"/>
                </a:solidFill>
                <a:latin typeface="Arial"/>
                <a:cs typeface="Arial"/>
              </a:rPr>
              <a:t>deve  </a:t>
            </a:r>
            <a:r>
              <a:rPr sz="1500" spc="-5" dirty="0">
                <a:solidFill>
                  <a:srgbClr val="00338D"/>
                </a:solidFill>
                <a:latin typeface="Arial"/>
                <a:cs typeface="Arial"/>
              </a:rPr>
              <a:t>cancellare o </a:t>
            </a:r>
            <a:r>
              <a:rPr sz="1500" dirty="0">
                <a:solidFill>
                  <a:srgbClr val="00338D"/>
                </a:solidFill>
                <a:latin typeface="Arial"/>
                <a:cs typeface="Arial"/>
              </a:rPr>
              <a:t>eliminare documentazione </a:t>
            </a:r>
            <a:r>
              <a:rPr sz="1500" spc="-5" dirty="0">
                <a:solidFill>
                  <a:srgbClr val="00338D"/>
                </a:solidFill>
                <a:latin typeface="Arial"/>
                <a:cs typeface="Arial"/>
              </a:rPr>
              <a:t>di </a:t>
            </a:r>
            <a:r>
              <a:rPr sz="1500" dirty="0">
                <a:solidFill>
                  <a:srgbClr val="00338D"/>
                </a:solidFill>
                <a:latin typeface="Arial"/>
                <a:cs typeface="Arial"/>
              </a:rPr>
              <a:t>alcun </a:t>
            </a:r>
            <a:r>
              <a:rPr sz="1500" spc="-5" dirty="0">
                <a:solidFill>
                  <a:srgbClr val="00338D"/>
                </a:solidFill>
                <a:latin typeface="Arial"/>
                <a:cs typeface="Arial"/>
              </a:rPr>
              <a:t>genere </a:t>
            </a:r>
            <a:r>
              <a:rPr sz="1500" dirty="0">
                <a:solidFill>
                  <a:srgbClr val="00338D"/>
                </a:solidFill>
                <a:latin typeface="Arial"/>
                <a:cs typeface="Arial"/>
              </a:rPr>
              <a:t>prima </a:t>
            </a:r>
            <a:r>
              <a:rPr sz="1500" spc="-5" dirty="0">
                <a:solidFill>
                  <a:srgbClr val="00338D"/>
                </a:solidFill>
                <a:latin typeface="Arial"/>
                <a:cs typeface="Arial"/>
              </a:rPr>
              <a:t>della scadenza del </a:t>
            </a:r>
            <a:r>
              <a:rPr sz="1500" dirty="0">
                <a:solidFill>
                  <a:srgbClr val="00338D"/>
                </a:solidFill>
                <a:latin typeface="Arial"/>
                <a:cs typeface="Arial"/>
              </a:rPr>
              <a:t>termine  </a:t>
            </a:r>
            <a:r>
              <a:rPr sz="1500" spc="-5" dirty="0">
                <a:solidFill>
                  <a:srgbClr val="00338D"/>
                </a:solidFill>
                <a:latin typeface="Arial"/>
                <a:cs typeface="Arial"/>
              </a:rPr>
              <a:t>previsto per la sua</a:t>
            </a:r>
            <a:r>
              <a:rPr sz="1500" spc="5" dirty="0">
                <a:solidFill>
                  <a:srgbClr val="00338D"/>
                </a:solidFill>
                <a:latin typeface="Arial"/>
                <a:cs typeface="Arial"/>
              </a:rPr>
              <a:t> </a:t>
            </a:r>
            <a:r>
              <a:rPr sz="1500" spc="-5" dirty="0">
                <a:solidFill>
                  <a:srgbClr val="00338D"/>
                </a:solidFill>
                <a:latin typeface="Arial"/>
                <a:cs typeface="Arial"/>
              </a:rPr>
              <a:t>conservazione.</a:t>
            </a:r>
            <a:endParaRPr sz="1500">
              <a:latin typeface="Arial"/>
              <a:cs typeface="Arial"/>
            </a:endParaRPr>
          </a:p>
          <a:p>
            <a:pPr marL="2099310">
              <a:lnSpc>
                <a:spcPct val="100000"/>
              </a:lnSpc>
              <a:spcBef>
                <a:spcPts val="395"/>
              </a:spcBef>
            </a:pPr>
            <a:r>
              <a:rPr sz="1600" spc="-5" dirty="0">
                <a:solidFill>
                  <a:srgbClr val="00338D"/>
                </a:solidFill>
                <a:latin typeface="Arial"/>
                <a:cs typeface="Arial"/>
              </a:rPr>
              <a:t>Di norma, il periodo di conservazione previsto per gli</a:t>
            </a:r>
            <a:r>
              <a:rPr sz="1600" spc="110" dirty="0">
                <a:solidFill>
                  <a:srgbClr val="00338D"/>
                </a:solidFill>
                <a:latin typeface="Arial"/>
                <a:cs typeface="Arial"/>
              </a:rPr>
              <a:t> </a:t>
            </a:r>
            <a:r>
              <a:rPr sz="1600" spc="-5" dirty="0">
                <a:solidFill>
                  <a:srgbClr val="00338D"/>
                </a:solidFill>
                <a:latin typeface="Arial"/>
                <a:cs typeface="Arial"/>
              </a:rPr>
              <a:t>incarichi</a:t>
            </a:r>
            <a:endParaRPr sz="1600">
              <a:latin typeface="Arial"/>
              <a:cs typeface="Arial"/>
            </a:endParaRPr>
          </a:p>
          <a:p>
            <a:pPr marL="2099310">
              <a:lnSpc>
                <a:spcPct val="100000"/>
              </a:lnSpc>
            </a:pPr>
            <a:r>
              <a:rPr sz="1600" spc="-5" dirty="0">
                <a:solidFill>
                  <a:srgbClr val="00338D"/>
                </a:solidFill>
                <a:latin typeface="Arial"/>
                <a:cs typeface="Arial"/>
              </a:rPr>
              <a:t>di revisione </a:t>
            </a:r>
            <a:r>
              <a:rPr sz="1600" i="1" spc="-5" dirty="0">
                <a:solidFill>
                  <a:srgbClr val="00338D"/>
                </a:solidFill>
                <a:latin typeface="Arial"/>
                <a:cs typeface="Arial"/>
              </a:rPr>
              <a:t>non è inferiore a 5 anni </a:t>
            </a:r>
            <a:r>
              <a:rPr sz="1600" spc="-5" dirty="0">
                <a:solidFill>
                  <a:srgbClr val="00338D"/>
                </a:solidFill>
                <a:latin typeface="Arial"/>
                <a:cs typeface="Arial"/>
              </a:rPr>
              <a:t>a partire </a:t>
            </a:r>
            <a:r>
              <a:rPr sz="1600" dirty="0">
                <a:solidFill>
                  <a:srgbClr val="00338D"/>
                </a:solidFill>
                <a:latin typeface="Arial"/>
                <a:cs typeface="Arial"/>
              </a:rPr>
              <a:t>dalla </a:t>
            </a:r>
            <a:r>
              <a:rPr sz="1600" spc="-5" dirty="0">
                <a:solidFill>
                  <a:srgbClr val="00338D"/>
                </a:solidFill>
                <a:latin typeface="Arial"/>
                <a:cs typeface="Arial"/>
              </a:rPr>
              <a:t>data</a:t>
            </a:r>
            <a:r>
              <a:rPr sz="1600" spc="80" dirty="0">
                <a:solidFill>
                  <a:srgbClr val="00338D"/>
                </a:solidFill>
                <a:latin typeface="Arial"/>
                <a:cs typeface="Arial"/>
              </a:rPr>
              <a:t> </a:t>
            </a:r>
            <a:r>
              <a:rPr sz="1600" dirty="0">
                <a:solidFill>
                  <a:srgbClr val="00338D"/>
                </a:solidFill>
                <a:latin typeface="Arial"/>
                <a:cs typeface="Arial"/>
              </a:rPr>
              <a:t>della</a:t>
            </a:r>
            <a:endParaRPr sz="1600">
              <a:latin typeface="Arial"/>
              <a:cs typeface="Arial"/>
            </a:endParaRPr>
          </a:p>
        </p:txBody>
      </p:sp>
      <p:sp>
        <p:nvSpPr>
          <p:cNvPr id="7" name="object 7"/>
          <p:cNvSpPr txBox="1"/>
          <p:nvPr/>
        </p:nvSpPr>
        <p:spPr>
          <a:xfrm>
            <a:off x="2810382" y="2860675"/>
            <a:ext cx="5560695" cy="746760"/>
          </a:xfrm>
          <a:prstGeom prst="rect">
            <a:avLst/>
          </a:prstGeom>
        </p:spPr>
        <p:txBody>
          <a:bodyPr vert="horz" wrap="square" lIns="0" tIns="0" rIns="0" bIns="0" rtlCol="0">
            <a:spAutoFit/>
          </a:bodyPr>
          <a:lstStyle/>
          <a:p>
            <a:pPr marL="12700" marR="5080">
              <a:lnSpc>
                <a:spcPct val="100000"/>
              </a:lnSpc>
            </a:pPr>
            <a:r>
              <a:rPr sz="1600" spc="-5" dirty="0">
                <a:solidFill>
                  <a:srgbClr val="00338D"/>
                </a:solidFill>
                <a:latin typeface="Arial"/>
                <a:cs typeface="Arial"/>
              </a:rPr>
              <a:t>relazione della revisione, ovvero, se successiva, dalla data  della relazione di revisione emessa dal revisore sul bilancio di  gruppo.</a:t>
            </a:r>
            <a:endParaRPr sz="1600">
              <a:latin typeface="Arial"/>
              <a:cs typeface="Arial"/>
            </a:endParaRPr>
          </a:p>
        </p:txBody>
      </p:sp>
      <p:sp>
        <p:nvSpPr>
          <p:cNvPr id="8" name="object 8"/>
          <p:cNvSpPr txBox="1"/>
          <p:nvPr/>
        </p:nvSpPr>
        <p:spPr>
          <a:xfrm>
            <a:off x="800811" y="4776851"/>
            <a:ext cx="6905625" cy="243840"/>
          </a:xfrm>
          <a:prstGeom prst="rect">
            <a:avLst/>
          </a:prstGeom>
        </p:spPr>
        <p:txBody>
          <a:bodyPr vert="horz" wrap="square" lIns="0" tIns="0" rIns="0" bIns="0" rtlCol="0">
            <a:spAutoFit/>
          </a:bodyPr>
          <a:lstStyle/>
          <a:p>
            <a:pPr marL="12700">
              <a:lnSpc>
                <a:spcPct val="100000"/>
              </a:lnSpc>
            </a:pPr>
            <a:r>
              <a:rPr sz="1500" spc="-5" dirty="0">
                <a:solidFill>
                  <a:srgbClr val="00338D"/>
                </a:solidFill>
                <a:latin typeface="Arial"/>
                <a:cs typeface="Arial"/>
              </a:rPr>
              <a:t>Se il revisore ravvisa la necessità di </a:t>
            </a:r>
            <a:r>
              <a:rPr sz="1500" dirty="0">
                <a:solidFill>
                  <a:srgbClr val="00338D"/>
                </a:solidFill>
                <a:latin typeface="Arial"/>
                <a:cs typeface="Arial"/>
              </a:rPr>
              <a:t>modificare </a:t>
            </a:r>
            <a:r>
              <a:rPr sz="1500" spc="-5" dirty="0">
                <a:solidFill>
                  <a:srgbClr val="00338D"/>
                </a:solidFill>
                <a:latin typeface="Arial"/>
                <a:cs typeface="Arial"/>
              </a:rPr>
              <a:t>la </a:t>
            </a:r>
            <a:r>
              <a:rPr sz="1500" dirty="0">
                <a:solidFill>
                  <a:srgbClr val="00338D"/>
                </a:solidFill>
                <a:latin typeface="Arial"/>
                <a:cs typeface="Arial"/>
              </a:rPr>
              <a:t>documentazione </a:t>
            </a:r>
            <a:r>
              <a:rPr sz="1500" spc="-5" dirty="0">
                <a:solidFill>
                  <a:srgbClr val="00338D"/>
                </a:solidFill>
                <a:latin typeface="Arial"/>
                <a:cs typeface="Arial"/>
              </a:rPr>
              <a:t>della</a:t>
            </a:r>
            <a:r>
              <a:rPr sz="1500" spc="65" dirty="0">
                <a:solidFill>
                  <a:srgbClr val="00338D"/>
                </a:solidFill>
                <a:latin typeface="Arial"/>
                <a:cs typeface="Arial"/>
              </a:rPr>
              <a:t> </a:t>
            </a:r>
            <a:r>
              <a:rPr sz="1500" spc="-5" dirty="0">
                <a:solidFill>
                  <a:srgbClr val="00338D"/>
                </a:solidFill>
                <a:latin typeface="Arial"/>
                <a:cs typeface="Arial"/>
              </a:rPr>
              <a:t>revisione</a:t>
            </a:r>
            <a:endParaRPr sz="1500">
              <a:latin typeface="Arial"/>
              <a:cs typeface="Arial"/>
            </a:endParaRPr>
          </a:p>
        </p:txBody>
      </p:sp>
      <p:sp>
        <p:nvSpPr>
          <p:cNvPr id="9" name="object 9"/>
          <p:cNvSpPr txBox="1"/>
          <p:nvPr/>
        </p:nvSpPr>
        <p:spPr>
          <a:xfrm>
            <a:off x="800811" y="5005451"/>
            <a:ext cx="7559040" cy="243840"/>
          </a:xfrm>
          <a:prstGeom prst="rect">
            <a:avLst/>
          </a:prstGeom>
        </p:spPr>
        <p:txBody>
          <a:bodyPr vert="horz" wrap="square" lIns="0" tIns="0" rIns="0" bIns="0" rtlCol="0">
            <a:spAutoFit/>
          </a:bodyPr>
          <a:lstStyle/>
          <a:p>
            <a:pPr marL="12700">
              <a:lnSpc>
                <a:spcPct val="100000"/>
              </a:lnSpc>
            </a:pPr>
            <a:r>
              <a:rPr sz="1500" dirty="0">
                <a:solidFill>
                  <a:srgbClr val="00338D"/>
                </a:solidFill>
                <a:latin typeface="Arial"/>
                <a:cs typeface="Arial"/>
              </a:rPr>
              <a:t>esistente </a:t>
            </a:r>
            <a:r>
              <a:rPr sz="1500" spc="-5" dirty="0">
                <a:solidFill>
                  <a:srgbClr val="00338D"/>
                </a:solidFill>
                <a:latin typeface="Arial"/>
                <a:cs typeface="Arial"/>
              </a:rPr>
              <a:t>o </a:t>
            </a:r>
            <a:r>
              <a:rPr sz="1500" dirty="0">
                <a:solidFill>
                  <a:srgbClr val="00338D"/>
                </a:solidFill>
                <a:latin typeface="Arial"/>
                <a:cs typeface="Arial"/>
              </a:rPr>
              <a:t>di aggiungere </a:t>
            </a:r>
            <a:r>
              <a:rPr sz="1500" spc="-5" dirty="0">
                <a:solidFill>
                  <a:srgbClr val="00338D"/>
                </a:solidFill>
                <a:latin typeface="Arial"/>
                <a:cs typeface="Arial"/>
              </a:rPr>
              <a:t>nuova </a:t>
            </a:r>
            <a:r>
              <a:rPr sz="1500" dirty="0">
                <a:solidFill>
                  <a:srgbClr val="00338D"/>
                </a:solidFill>
                <a:latin typeface="Arial"/>
                <a:cs typeface="Arial"/>
              </a:rPr>
              <a:t>documentazione </a:t>
            </a:r>
            <a:r>
              <a:rPr sz="1500" spc="-5" dirty="0">
                <a:solidFill>
                  <a:srgbClr val="00338D"/>
                </a:solidFill>
                <a:latin typeface="Arial"/>
                <a:cs typeface="Arial"/>
              </a:rPr>
              <a:t>successivamente al </a:t>
            </a:r>
            <a:r>
              <a:rPr sz="1500" dirty="0">
                <a:solidFill>
                  <a:srgbClr val="00338D"/>
                </a:solidFill>
                <a:latin typeface="Arial"/>
                <a:cs typeface="Arial"/>
              </a:rPr>
              <a:t>completamento</a:t>
            </a:r>
            <a:r>
              <a:rPr sz="1500" spc="-140" dirty="0">
                <a:solidFill>
                  <a:srgbClr val="00338D"/>
                </a:solidFill>
                <a:latin typeface="Arial"/>
                <a:cs typeface="Arial"/>
              </a:rPr>
              <a:t> </a:t>
            </a:r>
            <a:r>
              <a:rPr sz="1500" spc="-5" dirty="0">
                <a:solidFill>
                  <a:srgbClr val="00338D"/>
                </a:solidFill>
                <a:latin typeface="Arial"/>
                <a:cs typeface="Arial"/>
              </a:rPr>
              <a:t>del</a:t>
            </a:r>
            <a:endParaRPr sz="1500">
              <a:latin typeface="Arial"/>
              <a:cs typeface="Arial"/>
            </a:endParaRPr>
          </a:p>
        </p:txBody>
      </p:sp>
      <p:sp>
        <p:nvSpPr>
          <p:cNvPr id="10" name="object 10"/>
          <p:cNvSpPr txBox="1"/>
          <p:nvPr/>
        </p:nvSpPr>
        <p:spPr>
          <a:xfrm>
            <a:off x="800811" y="5234051"/>
            <a:ext cx="4240530" cy="243840"/>
          </a:xfrm>
          <a:prstGeom prst="rect">
            <a:avLst/>
          </a:prstGeom>
        </p:spPr>
        <p:txBody>
          <a:bodyPr vert="horz" wrap="square" lIns="0" tIns="0" rIns="0" bIns="0" rtlCol="0">
            <a:spAutoFit/>
          </a:bodyPr>
          <a:lstStyle/>
          <a:p>
            <a:pPr marL="12700">
              <a:lnSpc>
                <a:spcPct val="100000"/>
              </a:lnSpc>
            </a:pPr>
            <a:r>
              <a:rPr sz="1500" spc="-5" dirty="0">
                <a:solidFill>
                  <a:srgbClr val="00338D"/>
                </a:solidFill>
                <a:latin typeface="Arial"/>
                <a:cs typeface="Arial"/>
              </a:rPr>
              <a:t>file di revisione definitivo, egli, </a:t>
            </a:r>
            <a:r>
              <a:rPr sz="1500" spc="-10" dirty="0">
                <a:solidFill>
                  <a:srgbClr val="00338D"/>
                </a:solidFill>
                <a:latin typeface="Arial"/>
                <a:cs typeface="Arial"/>
              </a:rPr>
              <a:t>deve</a:t>
            </a:r>
            <a:r>
              <a:rPr sz="1500" spc="75" dirty="0">
                <a:solidFill>
                  <a:srgbClr val="00338D"/>
                </a:solidFill>
                <a:latin typeface="Arial"/>
                <a:cs typeface="Arial"/>
              </a:rPr>
              <a:t> </a:t>
            </a:r>
            <a:r>
              <a:rPr sz="1500" dirty="0">
                <a:solidFill>
                  <a:srgbClr val="00338D"/>
                </a:solidFill>
                <a:latin typeface="Arial"/>
                <a:cs typeface="Arial"/>
              </a:rPr>
              <a:t>documentare:</a:t>
            </a:r>
            <a:endParaRPr sz="1500">
              <a:latin typeface="Arial"/>
              <a:cs typeface="Arial"/>
            </a:endParaRPr>
          </a:p>
        </p:txBody>
      </p:sp>
      <p:sp>
        <p:nvSpPr>
          <p:cNvPr id="11" name="object 11"/>
          <p:cNvSpPr txBox="1"/>
          <p:nvPr/>
        </p:nvSpPr>
        <p:spPr>
          <a:xfrm>
            <a:off x="800811" y="5512917"/>
            <a:ext cx="7021195" cy="243840"/>
          </a:xfrm>
          <a:prstGeom prst="rect">
            <a:avLst/>
          </a:prstGeom>
        </p:spPr>
        <p:txBody>
          <a:bodyPr vert="horz" wrap="square" lIns="0" tIns="0" rIns="0" bIns="0" rtlCol="0">
            <a:spAutoFit/>
          </a:bodyPr>
          <a:lstStyle/>
          <a:p>
            <a:pPr marL="12700">
              <a:lnSpc>
                <a:spcPct val="100000"/>
              </a:lnSpc>
            </a:pPr>
            <a:r>
              <a:rPr sz="1500" dirty="0">
                <a:solidFill>
                  <a:srgbClr val="00338D"/>
                </a:solidFill>
                <a:latin typeface="Arial"/>
                <a:cs typeface="Arial"/>
              </a:rPr>
              <a:t>—  </a:t>
            </a:r>
            <a:r>
              <a:rPr sz="1500" spc="-5" dirty="0">
                <a:solidFill>
                  <a:srgbClr val="00338D"/>
                </a:solidFill>
                <a:latin typeface="Arial"/>
                <a:cs typeface="Arial"/>
              </a:rPr>
              <a:t>le </a:t>
            </a:r>
            <a:r>
              <a:rPr sz="1500" dirty="0">
                <a:solidFill>
                  <a:srgbClr val="00338D"/>
                </a:solidFill>
                <a:latin typeface="Arial"/>
                <a:cs typeface="Arial"/>
              </a:rPr>
              <a:t>specifiche ragioni </a:t>
            </a:r>
            <a:r>
              <a:rPr sz="1500" spc="-5" dirty="0">
                <a:solidFill>
                  <a:srgbClr val="00338D"/>
                </a:solidFill>
                <a:latin typeface="Arial"/>
                <a:cs typeface="Arial"/>
              </a:rPr>
              <a:t>che hanno </a:t>
            </a:r>
            <a:r>
              <a:rPr sz="1500" dirty="0">
                <a:solidFill>
                  <a:srgbClr val="00338D"/>
                </a:solidFill>
                <a:latin typeface="Arial"/>
                <a:cs typeface="Arial"/>
              </a:rPr>
              <a:t>reso necessario apportare modifiche </a:t>
            </a:r>
            <a:r>
              <a:rPr sz="1500" spc="-5" dirty="0">
                <a:solidFill>
                  <a:srgbClr val="00338D"/>
                </a:solidFill>
                <a:latin typeface="Arial"/>
                <a:cs typeface="Arial"/>
              </a:rPr>
              <a:t>o</a:t>
            </a:r>
            <a:r>
              <a:rPr sz="1500" spc="-185" dirty="0">
                <a:solidFill>
                  <a:srgbClr val="00338D"/>
                </a:solidFill>
                <a:latin typeface="Arial"/>
                <a:cs typeface="Arial"/>
              </a:rPr>
              <a:t> </a:t>
            </a:r>
            <a:r>
              <a:rPr sz="1500" dirty="0">
                <a:solidFill>
                  <a:srgbClr val="00338D"/>
                </a:solidFill>
                <a:latin typeface="Arial"/>
                <a:cs typeface="Arial"/>
              </a:rPr>
              <a:t>aggiunte</a:t>
            </a:r>
            <a:endParaRPr sz="1500">
              <a:latin typeface="Arial"/>
              <a:cs typeface="Arial"/>
            </a:endParaRPr>
          </a:p>
        </p:txBody>
      </p:sp>
      <p:sp>
        <p:nvSpPr>
          <p:cNvPr id="12" name="object 12"/>
          <p:cNvSpPr txBox="1"/>
          <p:nvPr/>
        </p:nvSpPr>
        <p:spPr>
          <a:xfrm>
            <a:off x="800811" y="5791809"/>
            <a:ext cx="6812915" cy="243840"/>
          </a:xfrm>
          <a:prstGeom prst="rect">
            <a:avLst/>
          </a:prstGeom>
        </p:spPr>
        <p:txBody>
          <a:bodyPr vert="horz" wrap="square" lIns="0" tIns="0" rIns="0" bIns="0" rtlCol="0">
            <a:spAutoFit/>
          </a:bodyPr>
          <a:lstStyle/>
          <a:p>
            <a:pPr marL="12700">
              <a:lnSpc>
                <a:spcPct val="100000"/>
              </a:lnSpc>
            </a:pPr>
            <a:r>
              <a:rPr sz="1500" dirty="0">
                <a:solidFill>
                  <a:srgbClr val="00338D"/>
                </a:solidFill>
                <a:latin typeface="Arial"/>
                <a:cs typeface="Arial"/>
              </a:rPr>
              <a:t>—  quando e da chi tali modifiche o aggiunte sono state </a:t>
            </a:r>
            <a:r>
              <a:rPr sz="1500" spc="-5" dirty="0">
                <a:solidFill>
                  <a:srgbClr val="00338D"/>
                </a:solidFill>
                <a:latin typeface="Arial"/>
                <a:cs typeface="Arial"/>
              </a:rPr>
              <a:t>effettuate </a:t>
            </a:r>
            <a:r>
              <a:rPr sz="1500" dirty="0">
                <a:solidFill>
                  <a:srgbClr val="00338D"/>
                </a:solidFill>
                <a:latin typeface="Arial"/>
                <a:cs typeface="Arial"/>
              </a:rPr>
              <a:t>e</a:t>
            </a:r>
            <a:r>
              <a:rPr sz="1500" spc="-245" dirty="0">
                <a:solidFill>
                  <a:srgbClr val="00338D"/>
                </a:solidFill>
                <a:latin typeface="Arial"/>
                <a:cs typeface="Arial"/>
              </a:rPr>
              <a:t> </a:t>
            </a:r>
            <a:r>
              <a:rPr sz="1500" spc="5" dirty="0">
                <a:solidFill>
                  <a:srgbClr val="00338D"/>
                </a:solidFill>
                <a:latin typeface="Arial"/>
                <a:cs typeface="Arial"/>
              </a:rPr>
              <a:t>riesaminate.</a:t>
            </a:r>
            <a:endParaRPr sz="1500">
              <a:latin typeface="Arial"/>
              <a:cs typeface="Arial"/>
            </a:endParaRPr>
          </a:p>
        </p:txBody>
      </p:sp>
      <p:sp>
        <p:nvSpPr>
          <p:cNvPr id="13" name="object 13"/>
          <p:cNvSpPr txBox="1"/>
          <p:nvPr/>
        </p:nvSpPr>
        <p:spPr>
          <a:xfrm>
            <a:off x="747166" y="135382"/>
            <a:ext cx="3802379" cy="290195"/>
          </a:xfrm>
          <a:prstGeom prst="rect">
            <a:avLst/>
          </a:prstGeom>
        </p:spPr>
        <p:txBody>
          <a:bodyPr vert="horz" wrap="square" lIns="0" tIns="0" rIns="0" bIns="0" rtlCol="0">
            <a:spAutoFit/>
          </a:bodyPr>
          <a:lstStyle/>
          <a:p>
            <a:pPr marL="12700">
              <a:lnSpc>
                <a:spcPct val="100000"/>
              </a:lnSpc>
            </a:pPr>
            <a:r>
              <a:rPr sz="1800" b="1" dirty="0">
                <a:solidFill>
                  <a:srgbClr val="00338D"/>
                </a:solidFill>
                <a:latin typeface="Arial"/>
                <a:cs typeface="Arial"/>
              </a:rPr>
              <a:t>Principio di </a:t>
            </a:r>
            <a:r>
              <a:rPr sz="1800" b="1" spc="-10" dirty="0">
                <a:solidFill>
                  <a:srgbClr val="00338D"/>
                </a:solidFill>
                <a:latin typeface="Arial"/>
                <a:cs typeface="Arial"/>
              </a:rPr>
              <a:t>revisione </a:t>
            </a:r>
            <a:r>
              <a:rPr sz="1800" b="1" dirty="0">
                <a:solidFill>
                  <a:srgbClr val="00338D"/>
                </a:solidFill>
                <a:latin typeface="Arial"/>
                <a:cs typeface="Arial"/>
              </a:rPr>
              <a:t>ISA Italia</a:t>
            </a:r>
            <a:r>
              <a:rPr sz="1800" b="1" spc="-80" dirty="0">
                <a:solidFill>
                  <a:srgbClr val="00338D"/>
                </a:solidFill>
                <a:latin typeface="Arial"/>
                <a:cs typeface="Arial"/>
              </a:rPr>
              <a:t> </a:t>
            </a:r>
            <a:r>
              <a:rPr sz="1800" b="1" spc="-5" dirty="0">
                <a:solidFill>
                  <a:srgbClr val="00338D"/>
                </a:solidFill>
                <a:latin typeface="Arial"/>
                <a:cs typeface="Arial"/>
              </a:rPr>
              <a:t>230</a:t>
            </a:r>
            <a:endParaRPr sz="1800">
              <a:latin typeface="Arial"/>
              <a:cs typeface="Arial"/>
            </a:endParaRPr>
          </a:p>
        </p:txBody>
      </p:sp>
      <p:sp>
        <p:nvSpPr>
          <p:cNvPr id="14" name="object 14"/>
          <p:cNvSpPr txBox="1"/>
          <p:nvPr/>
        </p:nvSpPr>
        <p:spPr>
          <a:xfrm>
            <a:off x="442061" y="4558385"/>
            <a:ext cx="397510" cy="1372235"/>
          </a:xfrm>
          <a:prstGeom prst="rect">
            <a:avLst/>
          </a:prstGeom>
        </p:spPr>
        <p:txBody>
          <a:bodyPr vert="horz" wrap="square" lIns="0" tIns="0" rIns="0" bIns="0" rtlCol="0">
            <a:spAutoFit/>
          </a:bodyPr>
          <a:lstStyle/>
          <a:p>
            <a:pPr marL="12700">
              <a:lnSpc>
                <a:spcPct val="100000"/>
              </a:lnSpc>
            </a:pPr>
            <a:r>
              <a:rPr sz="8800" b="1" spc="-5" dirty="0">
                <a:solidFill>
                  <a:srgbClr val="C5007D"/>
                </a:solidFill>
                <a:latin typeface="Times New Roman"/>
                <a:cs typeface="Times New Roman"/>
              </a:rPr>
              <a:t>!</a:t>
            </a:r>
            <a:endParaRPr sz="8800">
              <a:latin typeface="Times New Roman"/>
              <a:cs typeface="Times New Roman"/>
            </a:endParaRPr>
          </a:p>
        </p:txBody>
      </p:sp>
      <p:sp>
        <p:nvSpPr>
          <p:cNvPr id="15" name="object 15"/>
          <p:cNvSpPr txBox="1"/>
          <p:nvPr/>
        </p:nvSpPr>
        <p:spPr>
          <a:xfrm>
            <a:off x="553923" y="3445509"/>
            <a:ext cx="397510" cy="1372235"/>
          </a:xfrm>
          <a:prstGeom prst="rect">
            <a:avLst/>
          </a:prstGeom>
        </p:spPr>
        <p:txBody>
          <a:bodyPr vert="horz" wrap="square" lIns="0" tIns="0" rIns="0" bIns="0" rtlCol="0">
            <a:spAutoFit/>
          </a:bodyPr>
          <a:lstStyle/>
          <a:p>
            <a:pPr marL="12700">
              <a:lnSpc>
                <a:spcPct val="100000"/>
              </a:lnSpc>
            </a:pPr>
            <a:r>
              <a:rPr sz="8800" b="1" spc="-5" dirty="0">
                <a:solidFill>
                  <a:srgbClr val="C5007D"/>
                </a:solidFill>
                <a:latin typeface="Times New Roman"/>
                <a:cs typeface="Times New Roman"/>
              </a:rPr>
              <a:t>!</a:t>
            </a:r>
            <a:endParaRPr sz="8800">
              <a:latin typeface="Times New Roman"/>
              <a:cs typeface="Times New Roman"/>
            </a:endParaRPr>
          </a:p>
        </p:txBody>
      </p:sp>
      <p:sp>
        <p:nvSpPr>
          <p:cNvPr id="16" name="object 16"/>
          <p:cNvSpPr/>
          <p:nvPr/>
        </p:nvSpPr>
        <p:spPr>
          <a:xfrm>
            <a:off x="490727" y="2505455"/>
            <a:ext cx="2331720" cy="1007744"/>
          </a:xfrm>
          <a:custGeom>
            <a:avLst/>
            <a:gdLst/>
            <a:ahLst/>
            <a:cxnLst/>
            <a:rect l="l" t="t" r="r" b="b"/>
            <a:pathLst>
              <a:path w="2331720" h="1007745">
                <a:moveTo>
                  <a:pt x="485990" y="169037"/>
                </a:moveTo>
                <a:lnTo>
                  <a:pt x="579907" y="364617"/>
                </a:lnTo>
                <a:lnTo>
                  <a:pt x="126517" y="385699"/>
                </a:lnTo>
                <a:lnTo>
                  <a:pt x="424776" y="540639"/>
                </a:lnTo>
                <a:lnTo>
                  <a:pt x="0" y="600583"/>
                </a:lnTo>
                <a:lnTo>
                  <a:pt x="359473" y="716788"/>
                </a:lnTo>
                <a:lnTo>
                  <a:pt x="138709" y="831342"/>
                </a:lnTo>
                <a:lnTo>
                  <a:pt x="518693" y="850646"/>
                </a:lnTo>
                <a:lnTo>
                  <a:pt x="530783" y="1007364"/>
                </a:lnTo>
                <a:lnTo>
                  <a:pt x="812546" y="845312"/>
                </a:lnTo>
                <a:lnTo>
                  <a:pt x="1024914" y="845312"/>
                </a:lnTo>
                <a:lnTo>
                  <a:pt x="1065657" y="810133"/>
                </a:lnTo>
                <a:lnTo>
                  <a:pt x="1284534" y="810133"/>
                </a:lnTo>
                <a:lnTo>
                  <a:pt x="1314830" y="743204"/>
                </a:lnTo>
                <a:lnTo>
                  <a:pt x="1597516" y="743204"/>
                </a:lnTo>
                <a:lnTo>
                  <a:pt x="1580388" y="669290"/>
                </a:lnTo>
                <a:lnTo>
                  <a:pt x="1933808" y="669290"/>
                </a:lnTo>
                <a:lnTo>
                  <a:pt x="1768221" y="574167"/>
                </a:lnTo>
                <a:lnTo>
                  <a:pt x="1972183" y="526542"/>
                </a:lnTo>
                <a:lnTo>
                  <a:pt x="1833499" y="438531"/>
                </a:lnTo>
                <a:lnTo>
                  <a:pt x="2331720" y="309880"/>
                </a:lnTo>
                <a:lnTo>
                  <a:pt x="1768221" y="304673"/>
                </a:lnTo>
                <a:lnTo>
                  <a:pt x="1776049" y="297688"/>
                </a:lnTo>
                <a:lnTo>
                  <a:pt x="922909" y="297688"/>
                </a:lnTo>
                <a:lnTo>
                  <a:pt x="485990" y="169037"/>
                </a:lnTo>
                <a:close/>
              </a:path>
              <a:path w="2331720" h="1007745">
                <a:moveTo>
                  <a:pt x="1024914" y="845312"/>
                </a:moveTo>
                <a:lnTo>
                  <a:pt x="812546" y="845312"/>
                </a:lnTo>
                <a:lnTo>
                  <a:pt x="939165" y="919353"/>
                </a:lnTo>
                <a:lnTo>
                  <a:pt x="1024914" y="845312"/>
                </a:lnTo>
                <a:close/>
              </a:path>
              <a:path w="2331720" h="1007745">
                <a:moveTo>
                  <a:pt x="1284534" y="810133"/>
                </a:moveTo>
                <a:lnTo>
                  <a:pt x="1065657" y="810133"/>
                </a:lnTo>
                <a:lnTo>
                  <a:pt x="1253490" y="878713"/>
                </a:lnTo>
                <a:lnTo>
                  <a:pt x="1284534" y="810133"/>
                </a:lnTo>
                <a:close/>
              </a:path>
              <a:path w="2331720" h="1007745">
                <a:moveTo>
                  <a:pt x="1597516" y="743204"/>
                </a:moveTo>
                <a:lnTo>
                  <a:pt x="1314830" y="743204"/>
                </a:lnTo>
                <a:lnTo>
                  <a:pt x="1613027" y="810133"/>
                </a:lnTo>
                <a:lnTo>
                  <a:pt x="1597516" y="743204"/>
                </a:lnTo>
                <a:close/>
              </a:path>
              <a:path w="2331720" h="1007745">
                <a:moveTo>
                  <a:pt x="1933808" y="669290"/>
                </a:moveTo>
                <a:lnTo>
                  <a:pt x="1580388" y="669290"/>
                </a:lnTo>
                <a:lnTo>
                  <a:pt x="2037714" y="728980"/>
                </a:lnTo>
                <a:lnTo>
                  <a:pt x="1933808" y="669290"/>
                </a:lnTo>
                <a:close/>
              </a:path>
              <a:path w="2331720" h="1007745">
                <a:moveTo>
                  <a:pt x="1049528" y="88011"/>
                </a:moveTo>
                <a:lnTo>
                  <a:pt x="922909" y="297688"/>
                </a:lnTo>
                <a:lnTo>
                  <a:pt x="1776049" y="297688"/>
                </a:lnTo>
                <a:lnTo>
                  <a:pt x="1807790" y="269367"/>
                </a:lnTo>
                <a:lnTo>
                  <a:pt x="1567942" y="269367"/>
                </a:lnTo>
                <a:lnTo>
                  <a:pt x="1575041" y="202438"/>
                </a:lnTo>
                <a:lnTo>
                  <a:pt x="1237361" y="202438"/>
                </a:lnTo>
                <a:lnTo>
                  <a:pt x="1049528" y="88011"/>
                </a:lnTo>
                <a:close/>
              </a:path>
              <a:path w="2331720" h="1007745">
                <a:moveTo>
                  <a:pt x="1943862" y="147955"/>
                </a:moveTo>
                <a:lnTo>
                  <a:pt x="1567942" y="269367"/>
                </a:lnTo>
                <a:lnTo>
                  <a:pt x="1807790" y="269367"/>
                </a:lnTo>
                <a:lnTo>
                  <a:pt x="1943862" y="147955"/>
                </a:lnTo>
                <a:close/>
              </a:path>
              <a:path w="2331720" h="1007745">
                <a:moveTo>
                  <a:pt x="1596517" y="0"/>
                </a:moveTo>
                <a:lnTo>
                  <a:pt x="1237361" y="202438"/>
                </a:lnTo>
                <a:lnTo>
                  <a:pt x="1575041" y="202438"/>
                </a:lnTo>
                <a:lnTo>
                  <a:pt x="1596517" y="0"/>
                </a:lnTo>
                <a:close/>
              </a:path>
            </a:pathLst>
          </a:custGeom>
          <a:solidFill>
            <a:srgbClr val="6C1F77"/>
          </a:solidFill>
        </p:spPr>
        <p:txBody>
          <a:bodyPr wrap="square" lIns="0" tIns="0" rIns="0" bIns="0" rtlCol="0"/>
          <a:lstStyle/>
          <a:p>
            <a:endParaRPr/>
          </a:p>
        </p:txBody>
      </p:sp>
      <p:sp>
        <p:nvSpPr>
          <p:cNvPr id="17" name="object 17"/>
          <p:cNvSpPr txBox="1"/>
          <p:nvPr/>
        </p:nvSpPr>
        <p:spPr>
          <a:xfrm>
            <a:off x="1182725" y="2882772"/>
            <a:ext cx="774700" cy="290195"/>
          </a:xfrm>
          <a:prstGeom prst="rect">
            <a:avLst/>
          </a:prstGeom>
        </p:spPr>
        <p:txBody>
          <a:bodyPr vert="horz" wrap="square" lIns="0" tIns="0" rIns="0" bIns="0" rtlCol="0">
            <a:spAutoFit/>
          </a:bodyPr>
          <a:lstStyle/>
          <a:p>
            <a:pPr marL="12700">
              <a:lnSpc>
                <a:spcPct val="100000"/>
              </a:lnSpc>
            </a:pPr>
            <a:r>
              <a:rPr sz="1800" b="1" dirty="0">
                <a:solidFill>
                  <a:srgbClr val="FFFFFF"/>
                </a:solidFill>
                <a:latin typeface="Arial"/>
                <a:cs typeface="Arial"/>
              </a:rPr>
              <a:t>ISQC</a:t>
            </a:r>
            <a:r>
              <a:rPr sz="1800" b="1" spc="-110" dirty="0">
                <a:solidFill>
                  <a:srgbClr val="FFFFFF"/>
                </a:solidFill>
                <a:latin typeface="Arial"/>
                <a:cs typeface="Arial"/>
              </a:rPr>
              <a:t> </a:t>
            </a:r>
            <a:r>
              <a:rPr sz="1800" b="1" dirty="0">
                <a:solidFill>
                  <a:srgbClr val="FFFFFF"/>
                </a:solidFill>
                <a:latin typeface="Arial"/>
                <a:cs typeface="Arial"/>
              </a:rPr>
              <a:t>1</a:t>
            </a:r>
            <a:endParaRPr sz="1800">
              <a:latin typeface="Arial"/>
              <a:cs typeface="Arial"/>
            </a:endParaRPr>
          </a:p>
        </p:txBody>
      </p:sp>
      <p:sp>
        <p:nvSpPr>
          <p:cNvPr id="20" name="object 20"/>
          <p:cNvSpPr txBox="1">
            <a:spLocks noGrp="1"/>
          </p:cNvSpPr>
          <p:nvPr>
            <p:ph type="sldNum" sz="quarter" idx="7"/>
          </p:nvPr>
        </p:nvSpPr>
        <p:spPr>
          <a:prstGeom prst="rect">
            <a:avLst/>
          </a:prstGeom>
        </p:spPr>
        <p:txBody>
          <a:bodyPr vert="horz" wrap="square" lIns="0" tIns="0" rIns="0" bIns="0" rtlCol="0">
            <a:spAutoFit/>
          </a:bodyPr>
          <a:lstStyle/>
          <a:p>
            <a:pPr marL="25400">
              <a:lnSpc>
                <a:spcPct val="100000"/>
              </a:lnSpc>
            </a:pPr>
            <a:r>
              <a:rPr spc="-5" dirty="0"/>
              <a:t>13</a:t>
            </a:r>
          </a:p>
        </p:txBody>
      </p:sp>
      <p:pic>
        <p:nvPicPr>
          <p:cNvPr id="19" name="Immagine 6"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23005" y="222219"/>
            <a:ext cx="1296144" cy="93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746759" y="2665476"/>
            <a:ext cx="7652384" cy="492759"/>
          </a:xfrm>
          <a:custGeom>
            <a:avLst/>
            <a:gdLst/>
            <a:ahLst/>
            <a:cxnLst/>
            <a:rect l="l" t="t" r="r" b="b"/>
            <a:pathLst>
              <a:path w="7652384" h="492760">
                <a:moveTo>
                  <a:pt x="7569962" y="0"/>
                </a:moveTo>
                <a:lnTo>
                  <a:pt x="82042" y="0"/>
                </a:lnTo>
                <a:lnTo>
                  <a:pt x="50106" y="6443"/>
                </a:lnTo>
                <a:lnTo>
                  <a:pt x="24028" y="24018"/>
                </a:lnTo>
                <a:lnTo>
                  <a:pt x="6446" y="50095"/>
                </a:lnTo>
                <a:lnTo>
                  <a:pt x="0" y="82041"/>
                </a:lnTo>
                <a:lnTo>
                  <a:pt x="0" y="492251"/>
                </a:lnTo>
                <a:lnTo>
                  <a:pt x="7652004" y="492251"/>
                </a:lnTo>
                <a:lnTo>
                  <a:pt x="7652004" y="82041"/>
                </a:lnTo>
                <a:lnTo>
                  <a:pt x="7645560" y="50095"/>
                </a:lnTo>
                <a:lnTo>
                  <a:pt x="7627985" y="24018"/>
                </a:lnTo>
                <a:lnTo>
                  <a:pt x="7601908" y="6443"/>
                </a:lnTo>
                <a:lnTo>
                  <a:pt x="7569962" y="0"/>
                </a:lnTo>
                <a:close/>
              </a:path>
            </a:pathLst>
          </a:custGeom>
          <a:solidFill>
            <a:srgbClr val="00338D"/>
          </a:solidFill>
        </p:spPr>
        <p:txBody>
          <a:bodyPr wrap="square" lIns="0" tIns="0" rIns="0" bIns="0" rtlCol="0"/>
          <a:lstStyle/>
          <a:p>
            <a:endParaRPr/>
          </a:p>
        </p:txBody>
      </p:sp>
      <p:sp>
        <p:nvSpPr>
          <p:cNvPr id="3" name="object 3"/>
          <p:cNvSpPr/>
          <p:nvPr/>
        </p:nvSpPr>
        <p:spPr>
          <a:xfrm>
            <a:off x="755904" y="1223772"/>
            <a:ext cx="7642859" cy="614680"/>
          </a:xfrm>
          <a:custGeom>
            <a:avLst/>
            <a:gdLst/>
            <a:ahLst/>
            <a:cxnLst/>
            <a:rect l="l" t="t" r="r" b="b"/>
            <a:pathLst>
              <a:path w="7642859" h="614680">
                <a:moveTo>
                  <a:pt x="7540498" y="0"/>
                </a:moveTo>
                <a:lnTo>
                  <a:pt x="102361" y="0"/>
                </a:lnTo>
                <a:lnTo>
                  <a:pt x="62520" y="8046"/>
                </a:lnTo>
                <a:lnTo>
                  <a:pt x="29983" y="29987"/>
                </a:lnTo>
                <a:lnTo>
                  <a:pt x="8044" y="62525"/>
                </a:lnTo>
                <a:lnTo>
                  <a:pt x="0" y="102362"/>
                </a:lnTo>
                <a:lnTo>
                  <a:pt x="0" y="614172"/>
                </a:lnTo>
                <a:lnTo>
                  <a:pt x="7642860" y="614172"/>
                </a:lnTo>
                <a:lnTo>
                  <a:pt x="7642860" y="102362"/>
                </a:lnTo>
                <a:lnTo>
                  <a:pt x="7634813" y="62525"/>
                </a:lnTo>
                <a:lnTo>
                  <a:pt x="7612872" y="29987"/>
                </a:lnTo>
                <a:lnTo>
                  <a:pt x="7580334" y="8046"/>
                </a:lnTo>
                <a:lnTo>
                  <a:pt x="7540498" y="0"/>
                </a:lnTo>
                <a:close/>
              </a:path>
            </a:pathLst>
          </a:custGeom>
          <a:solidFill>
            <a:srgbClr val="00338D"/>
          </a:solidFill>
        </p:spPr>
        <p:txBody>
          <a:bodyPr wrap="square" lIns="0" tIns="0" rIns="0" bIns="0" rtlCol="0"/>
          <a:lstStyle/>
          <a:p>
            <a:endParaRPr/>
          </a:p>
        </p:txBody>
      </p:sp>
      <p:sp>
        <p:nvSpPr>
          <p:cNvPr id="4" name="object 4"/>
          <p:cNvSpPr txBox="1"/>
          <p:nvPr/>
        </p:nvSpPr>
        <p:spPr>
          <a:xfrm>
            <a:off x="720953" y="1295146"/>
            <a:ext cx="7642859" cy="3762568"/>
          </a:xfrm>
          <a:prstGeom prst="rect">
            <a:avLst/>
          </a:prstGeom>
        </p:spPr>
        <p:txBody>
          <a:bodyPr vert="horz" wrap="square" lIns="0" tIns="0" rIns="0" bIns="0" rtlCol="0">
            <a:spAutoFit/>
          </a:bodyPr>
          <a:lstStyle/>
          <a:p>
            <a:pPr marL="156210" marR="682625">
              <a:lnSpc>
                <a:spcPct val="100000"/>
              </a:lnSpc>
            </a:pPr>
            <a:r>
              <a:rPr sz="1600" b="1" spc="-5" dirty="0">
                <a:solidFill>
                  <a:srgbClr val="FFFFFF"/>
                </a:solidFill>
                <a:latin typeface="Arial"/>
                <a:cs typeface="Arial"/>
              </a:rPr>
              <a:t>Confronto del principio ISA Italia con i Principi di </a:t>
            </a:r>
            <a:r>
              <a:rPr sz="1600" b="1" spc="-10" dirty="0">
                <a:solidFill>
                  <a:srgbClr val="FFFFFF"/>
                </a:solidFill>
                <a:latin typeface="Arial"/>
                <a:cs typeface="Arial"/>
              </a:rPr>
              <a:t>Revisione </a:t>
            </a:r>
            <a:r>
              <a:rPr sz="1600" b="1" spc="-5" dirty="0">
                <a:solidFill>
                  <a:srgbClr val="FFFFFF"/>
                </a:solidFill>
                <a:latin typeface="Arial"/>
                <a:cs typeface="Arial"/>
              </a:rPr>
              <a:t>e la prassi  professionale</a:t>
            </a:r>
            <a:r>
              <a:rPr sz="1600" b="1" spc="-25" dirty="0">
                <a:solidFill>
                  <a:srgbClr val="FFFFFF"/>
                </a:solidFill>
                <a:latin typeface="Arial"/>
                <a:cs typeface="Arial"/>
              </a:rPr>
              <a:t> </a:t>
            </a:r>
            <a:r>
              <a:rPr sz="1600" b="1" spc="-5" dirty="0">
                <a:solidFill>
                  <a:srgbClr val="FFFFFF"/>
                </a:solidFill>
                <a:latin typeface="Arial"/>
                <a:cs typeface="Arial"/>
              </a:rPr>
              <a:t>precedenti</a:t>
            </a:r>
            <a:endParaRPr sz="1600" dirty="0">
              <a:latin typeface="Arial"/>
              <a:cs typeface="Arial"/>
            </a:endParaRPr>
          </a:p>
          <a:p>
            <a:pPr>
              <a:lnSpc>
                <a:spcPct val="100000"/>
              </a:lnSpc>
            </a:pPr>
            <a:endParaRPr sz="1500" dirty="0">
              <a:latin typeface="Times New Roman"/>
              <a:cs typeface="Times New Roman"/>
            </a:endParaRPr>
          </a:p>
          <a:p>
            <a:pPr marL="12700" marR="5080">
              <a:lnSpc>
                <a:spcPct val="100000"/>
              </a:lnSpc>
            </a:pPr>
            <a:r>
              <a:rPr sz="1600" spc="-5" dirty="0">
                <a:solidFill>
                  <a:srgbClr val="00338D"/>
                </a:solidFill>
                <a:latin typeface="Arial"/>
                <a:cs typeface="Arial"/>
              </a:rPr>
              <a:t>Non </a:t>
            </a:r>
            <a:r>
              <a:rPr sz="1600" dirty="0">
                <a:solidFill>
                  <a:srgbClr val="00338D"/>
                </a:solidFill>
                <a:latin typeface="Arial"/>
                <a:cs typeface="Arial"/>
              </a:rPr>
              <a:t>si </a:t>
            </a:r>
            <a:r>
              <a:rPr sz="1600" spc="-5" dirty="0">
                <a:solidFill>
                  <a:srgbClr val="00338D"/>
                </a:solidFill>
                <a:latin typeface="Arial"/>
                <a:cs typeface="Arial"/>
              </a:rPr>
              <a:t>ravvisano sostanziali differenze fra l'ISA Italia 230 e i Principi di Revisione e la  prassi </a:t>
            </a:r>
            <a:r>
              <a:rPr sz="1600" spc="-5" dirty="0" err="1">
                <a:solidFill>
                  <a:srgbClr val="00338D"/>
                </a:solidFill>
                <a:latin typeface="Arial"/>
                <a:cs typeface="Arial"/>
              </a:rPr>
              <a:t>professionale</a:t>
            </a:r>
            <a:r>
              <a:rPr sz="1600" spc="5" dirty="0">
                <a:solidFill>
                  <a:srgbClr val="00338D"/>
                </a:solidFill>
                <a:latin typeface="Arial"/>
                <a:cs typeface="Arial"/>
              </a:rPr>
              <a:t> </a:t>
            </a:r>
            <a:r>
              <a:rPr sz="1600" spc="-5" dirty="0" smtClean="0">
                <a:solidFill>
                  <a:srgbClr val="00338D"/>
                </a:solidFill>
                <a:latin typeface="Arial"/>
                <a:cs typeface="Arial"/>
              </a:rPr>
              <a:t>precedent</a:t>
            </a:r>
            <a:r>
              <a:rPr lang="it-IT" sz="1600" spc="-5" dirty="0" smtClean="0">
                <a:solidFill>
                  <a:srgbClr val="00338D"/>
                </a:solidFill>
                <a:latin typeface="Arial"/>
                <a:cs typeface="Arial"/>
              </a:rPr>
              <a:t>e</a:t>
            </a:r>
            <a:r>
              <a:rPr sz="1600" spc="-5" dirty="0" smtClean="0">
                <a:solidFill>
                  <a:srgbClr val="00338D"/>
                </a:solidFill>
                <a:latin typeface="Arial"/>
                <a:cs typeface="Arial"/>
              </a:rPr>
              <a:t>.</a:t>
            </a:r>
            <a:endParaRPr sz="1600" dirty="0">
              <a:latin typeface="Arial"/>
              <a:cs typeface="Arial"/>
            </a:endParaRPr>
          </a:p>
          <a:p>
            <a:pPr>
              <a:lnSpc>
                <a:spcPct val="100000"/>
              </a:lnSpc>
            </a:pPr>
            <a:endParaRPr sz="2100" dirty="0">
              <a:latin typeface="Times New Roman"/>
              <a:cs typeface="Times New Roman"/>
            </a:endParaRPr>
          </a:p>
          <a:p>
            <a:pPr marL="140335">
              <a:lnSpc>
                <a:spcPct val="100000"/>
              </a:lnSpc>
            </a:pPr>
            <a:r>
              <a:rPr sz="1600" b="1" spc="-5" dirty="0">
                <a:solidFill>
                  <a:srgbClr val="FFFFFF"/>
                </a:solidFill>
                <a:latin typeface="Arial"/>
                <a:cs typeface="Arial"/>
              </a:rPr>
              <a:t>Localizzazioni ISA Italia rispetto al principio di </a:t>
            </a:r>
            <a:r>
              <a:rPr sz="1600" b="1" spc="-10" dirty="0">
                <a:solidFill>
                  <a:srgbClr val="FFFFFF"/>
                </a:solidFill>
                <a:latin typeface="Arial"/>
                <a:cs typeface="Arial"/>
              </a:rPr>
              <a:t>revisione </a:t>
            </a:r>
            <a:r>
              <a:rPr sz="1600" b="1" spc="-5" dirty="0">
                <a:solidFill>
                  <a:srgbClr val="FFFFFF"/>
                </a:solidFill>
                <a:latin typeface="Arial"/>
                <a:cs typeface="Arial"/>
              </a:rPr>
              <a:t>internazionale</a:t>
            </a:r>
            <a:r>
              <a:rPr sz="1600" b="1" spc="305" dirty="0">
                <a:solidFill>
                  <a:srgbClr val="FFFFFF"/>
                </a:solidFill>
                <a:latin typeface="Arial"/>
                <a:cs typeface="Arial"/>
              </a:rPr>
              <a:t> </a:t>
            </a:r>
            <a:r>
              <a:rPr sz="1600" b="1" spc="-5" dirty="0">
                <a:solidFill>
                  <a:srgbClr val="FFFFFF"/>
                </a:solidFill>
                <a:latin typeface="Arial"/>
                <a:cs typeface="Arial"/>
              </a:rPr>
              <a:t>ISA</a:t>
            </a:r>
            <a:endParaRPr sz="1600" dirty="0">
              <a:latin typeface="Arial"/>
              <a:cs typeface="Arial"/>
            </a:endParaRPr>
          </a:p>
          <a:p>
            <a:pPr>
              <a:lnSpc>
                <a:spcPct val="100000"/>
              </a:lnSpc>
              <a:spcBef>
                <a:spcPts val="10"/>
              </a:spcBef>
            </a:pPr>
            <a:endParaRPr sz="1650" dirty="0">
              <a:latin typeface="Times New Roman"/>
              <a:cs typeface="Times New Roman"/>
            </a:endParaRPr>
          </a:p>
          <a:p>
            <a:pPr marL="24765" marR="107950">
              <a:lnSpc>
                <a:spcPct val="100000"/>
              </a:lnSpc>
            </a:pPr>
            <a:r>
              <a:rPr sz="1600" spc="-5" dirty="0">
                <a:solidFill>
                  <a:srgbClr val="00338D"/>
                </a:solidFill>
                <a:latin typeface="Arial"/>
                <a:cs typeface="Arial"/>
              </a:rPr>
              <a:t>Il principio di revisione internazionale prevede che, di norma, il periodo di  conservazione previsto per gli incarichi di revisione non è inferiore a 5 anni a partire  dalla data della relazione di revisione, ovvero, se successiva, dalla data della  relazione di revisione emessa dal revisore sul bilancio del gruppo. Poiché l'art. 14,  co. 6, del D.Lgs. 39/10 prevede che la documentazione relativa agli incarichi di  revisione svolti </a:t>
            </a:r>
            <a:r>
              <a:rPr sz="1600" u="heavy" spc="-5" dirty="0">
                <a:solidFill>
                  <a:srgbClr val="00338D"/>
                </a:solidFill>
                <a:latin typeface="Arial"/>
                <a:cs typeface="Arial"/>
              </a:rPr>
              <a:t>sia conservata per 10 anni </a:t>
            </a:r>
            <a:r>
              <a:rPr sz="1600" spc="-5" dirty="0">
                <a:solidFill>
                  <a:srgbClr val="00338D"/>
                </a:solidFill>
                <a:latin typeface="Arial"/>
                <a:cs typeface="Arial"/>
              </a:rPr>
              <a:t>dalla data della relazione di revisione, è  stata inserita tale previsione nel testo del principio di revisione ISA</a:t>
            </a:r>
            <a:r>
              <a:rPr sz="1600" spc="75" dirty="0">
                <a:solidFill>
                  <a:srgbClr val="00338D"/>
                </a:solidFill>
                <a:latin typeface="Arial"/>
                <a:cs typeface="Arial"/>
              </a:rPr>
              <a:t> </a:t>
            </a:r>
            <a:r>
              <a:rPr sz="1600" spc="-5" dirty="0">
                <a:solidFill>
                  <a:srgbClr val="00338D"/>
                </a:solidFill>
                <a:latin typeface="Arial"/>
                <a:cs typeface="Arial"/>
              </a:rPr>
              <a:t>Italia.</a:t>
            </a:r>
            <a:endParaRPr sz="1600" dirty="0">
              <a:latin typeface="Arial"/>
              <a:cs typeface="Arial"/>
            </a:endParaRPr>
          </a:p>
        </p:txBody>
      </p:sp>
      <p:sp>
        <p:nvSpPr>
          <p:cNvPr id="8" name="object 8"/>
          <p:cNvSpPr txBox="1">
            <a:spLocks noGrp="1"/>
          </p:cNvSpPr>
          <p:nvPr>
            <p:ph type="sldNum" sz="quarter" idx="7"/>
          </p:nvPr>
        </p:nvSpPr>
        <p:spPr>
          <a:prstGeom prst="rect">
            <a:avLst/>
          </a:prstGeom>
        </p:spPr>
        <p:txBody>
          <a:bodyPr vert="horz" wrap="square" lIns="0" tIns="0" rIns="0" bIns="0" rtlCol="0">
            <a:spAutoFit/>
          </a:bodyPr>
          <a:lstStyle/>
          <a:p>
            <a:pPr marL="25400">
              <a:lnSpc>
                <a:spcPct val="100000"/>
              </a:lnSpc>
            </a:pPr>
            <a:r>
              <a:rPr spc="-5" dirty="0"/>
              <a:t>14</a:t>
            </a:r>
          </a:p>
        </p:txBody>
      </p:sp>
      <p:sp>
        <p:nvSpPr>
          <p:cNvPr id="5" name="object 5"/>
          <p:cNvSpPr txBox="1">
            <a:spLocks noGrp="1"/>
          </p:cNvSpPr>
          <p:nvPr>
            <p:ph type="title"/>
          </p:nvPr>
        </p:nvSpPr>
        <p:spPr>
          <a:xfrm>
            <a:off x="743204" y="135382"/>
            <a:ext cx="3806190" cy="860425"/>
          </a:xfrm>
          <a:prstGeom prst="rect">
            <a:avLst/>
          </a:prstGeom>
        </p:spPr>
        <p:txBody>
          <a:bodyPr vert="horz" wrap="square" lIns="0" tIns="0" rIns="0" bIns="0" rtlCol="0">
            <a:spAutoFit/>
          </a:bodyPr>
          <a:lstStyle/>
          <a:p>
            <a:pPr marL="16510">
              <a:lnSpc>
                <a:spcPts val="1585"/>
              </a:lnSpc>
            </a:pPr>
            <a:r>
              <a:rPr dirty="0"/>
              <a:t>Principio di </a:t>
            </a:r>
            <a:r>
              <a:rPr spc="-10" dirty="0"/>
              <a:t>revisione </a:t>
            </a:r>
            <a:r>
              <a:rPr dirty="0"/>
              <a:t>ISA Italia</a:t>
            </a:r>
            <a:r>
              <a:rPr spc="-80" dirty="0"/>
              <a:t> </a:t>
            </a:r>
            <a:r>
              <a:rPr spc="-5" dirty="0"/>
              <a:t>230</a:t>
            </a:r>
          </a:p>
          <a:p>
            <a:pPr marL="12700">
              <a:lnSpc>
                <a:spcPts val="5185"/>
              </a:lnSpc>
            </a:pPr>
            <a:r>
              <a:rPr sz="4800" b="0" dirty="0">
                <a:latin typeface="KPMG Light"/>
                <a:cs typeface="KPMG Light"/>
              </a:rPr>
              <a:t>Novità e</a:t>
            </a:r>
            <a:r>
              <a:rPr sz="4800" b="0" spc="-45" dirty="0">
                <a:latin typeface="KPMG Light"/>
                <a:cs typeface="KPMG Light"/>
              </a:rPr>
              <a:t> </a:t>
            </a:r>
            <a:r>
              <a:rPr sz="4800" b="0" spc="-5" dirty="0">
                <a:latin typeface="KPMG Light"/>
                <a:cs typeface="KPMG Light"/>
              </a:rPr>
              <a:t>Localizzazione</a:t>
            </a:r>
            <a:endParaRPr sz="4800">
              <a:latin typeface="KPMG Light"/>
              <a:cs typeface="KPMG Light"/>
            </a:endParaRPr>
          </a:p>
        </p:txBody>
      </p:sp>
      <p:pic>
        <p:nvPicPr>
          <p:cNvPr id="7" name="Immagine 6"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15740" y="172960"/>
            <a:ext cx="1296144" cy="93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04800" y="1711843"/>
            <a:ext cx="7652384" cy="645728"/>
          </a:xfrm>
          <a:custGeom>
            <a:avLst/>
            <a:gdLst/>
            <a:ahLst/>
            <a:cxnLst/>
            <a:rect l="l" t="t" r="r" b="b"/>
            <a:pathLst>
              <a:path w="7652384" h="492760">
                <a:moveTo>
                  <a:pt x="7569962" y="0"/>
                </a:moveTo>
                <a:lnTo>
                  <a:pt x="82042" y="0"/>
                </a:lnTo>
                <a:lnTo>
                  <a:pt x="50106" y="6443"/>
                </a:lnTo>
                <a:lnTo>
                  <a:pt x="24028" y="24018"/>
                </a:lnTo>
                <a:lnTo>
                  <a:pt x="6446" y="50095"/>
                </a:lnTo>
                <a:lnTo>
                  <a:pt x="0" y="82041"/>
                </a:lnTo>
                <a:lnTo>
                  <a:pt x="0" y="492251"/>
                </a:lnTo>
                <a:lnTo>
                  <a:pt x="7652004" y="492251"/>
                </a:lnTo>
                <a:lnTo>
                  <a:pt x="7652004" y="82041"/>
                </a:lnTo>
                <a:lnTo>
                  <a:pt x="7645560" y="50095"/>
                </a:lnTo>
                <a:lnTo>
                  <a:pt x="7627985" y="24018"/>
                </a:lnTo>
                <a:lnTo>
                  <a:pt x="7601908" y="6443"/>
                </a:lnTo>
                <a:lnTo>
                  <a:pt x="7569962" y="0"/>
                </a:lnTo>
                <a:close/>
              </a:path>
            </a:pathLst>
          </a:custGeom>
          <a:solidFill>
            <a:srgbClr val="00338D"/>
          </a:solidFill>
        </p:spPr>
        <p:txBody>
          <a:bodyPr wrap="square" lIns="0" tIns="0" rIns="0" bIns="0" rtlCol="0"/>
          <a:lstStyle/>
          <a:p>
            <a:r>
              <a:rPr lang="it-IT" b="1" dirty="0" smtClean="0">
                <a:ln w="0"/>
                <a:solidFill>
                  <a:schemeClr val="bg1"/>
                </a:solidFill>
                <a:effectLst>
                  <a:outerShdw blurRad="38100" dist="19050" dir="2700000" algn="tl" rotWithShape="0">
                    <a:schemeClr val="dk1">
                      <a:alpha val="40000"/>
                    </a:schemeClr>
                  </a:outerShdw>
                </a:effectLst>
              </a:rPr>
              <a:t>Isa Italia 220 – " Controllo della qualità dell'incarico di revisione contabile del bilancio " – paragrafi 24 - 25</a:t>
            </a:r>
            <a:endParaRPr b="1" dirty="0">
              <a:ln w="0"/>
              <a:solidFill>
                <a:schemeClr val="bg1"/>
              </a:solidFill>
              <a:effectLst>
                <a:outerShdw blurRad="38100" dist="19050" dir="2700000" algn="tl" rotWithShape="0">
                  <a:schemeClr val="dk1">
                    <a:alpha val="40000"/>
                  </a:schemeClr>
                </a:outerShdw>
              </a:effectLst>
            </a:endParaRPr>
          </a:p>
        </p:txBody>
      </p:sp>
      <p:sp>
        <p:nvSpPr>
          <p:cNvPr id="4" name="object 4"/>
          <p:cNvSpPr txBox="1"/>
          <p:nvPr/>
        </p:nvSpPr>
        <p:spPr>
          <a:xfrm>
            <a:off x="381000" y="2362200"/>
            <a:ext cx="7642859" cy="4339650"/>
          </a:xfrm>
          <a:prstGeom prst="rect">
            <a:avLst/>
          </a:prstGeom>
        </p:spPr>
        <p:txBody>
          <a:bodyPr vert="horz" wrap="square" lIns="0" tIns="0" rIns="0" bIns="0" rtlCol="0">
            <a:spAutoFit/>
          </a:bodyPr>
          <a:lstStyle/>
          <a:p>
            <a:pPr marL="24765" marR="107950">
              <a:lnSpc>
                <a:spcPct val="100000"/>
              </a:lnSpc>
            </a:pPr>
            <a:r>
              <a:rPr lang="it-IT" sz="1400" spc="-5" dirty="0" smtClean="0">
                <a:solidFill>
                  <a:srgbClr val="00338D"/>
                </a:solidFill>
                <a:latin typeface="Arial"/>
                <a:cs typeface="Arial"/>
              </a:rPr>
              <a:t>Il revisore </a:t>
            </a:r>
            <a:r>
              <a:rPr lang="it-IT" sz="1400" b="1" spc="-5" dirty="0" smtClean="0">
                <a:solidFill>
                  <a:srgbClr val="00338D"/>
                </a:solidFill>
                <a:latin typeface="Arial"/>
                <a:cs typeface="Arial"/>
              </a:rPr>
              <a:t>DEVE </a:t>
            </a:r>
            <a:r>
              <a:rPr lang="it-IT" sz="1400" spc="-5" dirty="0" smtClean="0">
                <a:solidFill>
                  <a:srgbClr val="00338D"/>
                </a:solidFill>
                <a:latin typeface="Arial"/>
                <a:cs typeface="Arial"/>
              </a:rPr>
              <a:t>includere nella documentazione della revisione contabile.</a:t>
            </a:r>
          </a:p>
          <a:p>
            <a:pPr marL="367665" marR="107950" indent="-342900">
              <a:lnSpc>
                <a:spcPct val="100000"/>
              </a:lnSpc>
              <a:buFont typeface="+mj-lt"/>
              <a:buAutoNum type="alphaLcParenR"/>
            </a:pPr>
            <a:r>
              <a:rPr lang="it-IT" sz="1400" spc="-5" dirty="0" smtClean="0">
                <a:solidFill>
                  <a:srgbClr val="00338D"/>
                </a:solidFill>
                <a:latin typeface="Arial"/>
                <a:cs typeface="Arial"/>
              </a:rPr>
              <a:t>le </a:t>
            </a:r>
            <a:r>
              <a:rPr lang="it-IT" sz="1400" b="1" spc="-5" dirty="0">
                <a:solidFill>
                  <a:srgbClr val="00338D"/>
                </a:solidFill>
                <a:latin typeface="Arial"/>
                <a:cs typeface="Arial"/>
              </a:rPr>
              <a:t>problematiche identificate </a:t>
            </a:r>
            <a:r>
              <a:rPr lang="it-IT" sz="1400" spc="-5" dirty="0">
                <a:solidFill>
                  <a:srgbClr val="00338D"/>
                </a:solidFill>
                <a:latin typeface="Arial"/>
                <a:cs typeface="Arial"/>
              </a:rPr>
              <a:t>in riferimento alla conformità ai </a:t>
            </a:r>
            <a:r>
              <a:rPr lang="it-IT" sz="1400" b="1" spc="-5" dirty="0">
                <a:solidFill>
                  <a:srgbClr val="00338D"/>
                </a:solidFill>
                <a:latin typeface="Arial"/>
                <a:cs typeface="Arial"/>
              </a:rPr>
              <a:t>principi etici applicabili </a:t>
            </a:r>
            <a:r>
              <a:rPr lang="it-IT" sz="1400" spc="-5" dirty="0">
                <a:solidFill>
                  <a:srgbClr val="00338D"/>
                </a:solidFill>
                <a:latin typeface="Arial"/>
                <a:cs typeface="Arial"/>
              </a:rPr>
              <a:t>e le </a:t>
            </a:r>
            <a:r>
              <a:rPr lang="it-IT" sz="1400" b="1" spc="-5" dirty="0">
                <a:solidFill>
                  <a:srgbClr val="00338D"/>
                </a:solidFill>
                <a:latin typeface="Arial"/>
                <a:cs typeface="Arial"/>
              </a:rPr>
              <a:t>modalità</a:t>
            </a:r>
            <a:r>
              <a:rPr lang="it-IT" sz="1400" spc="-5" dirty="0">
                <a:solidFill>
                  <a:srgbClr val="00338D"/>
                </a:solidFill>
                <a:latin typeface="Arial"/>
                <a:cs typeface="Arial"/>
              </a:rPr>
              <a:t> con cui sono state </a:t>
            </a:r>
            <a:r>
              <a:rPr lang="it-IT" sz="1400" b="1" spc="-5" dirty="0">
                <a:solidFill>
                  <a:srgbClr val="00338D"/>
                </a:solidFill>
                <a:latin typeface="Arial"/>
                <a:cs typeface="Arial"/>
              </a:rPr>
              <a:t>risolte</a:t>
            </a:r>
            <a:r>
              <a:rPr lang="it-IT" sz="1400" spc="-5" dirty="0" smtClean="0">
                <a:solidFill>
                  <a:srgbClr val="00338D"/>
                </a:solidFill>
                <a:latin typeface="Arial"/>
                <a:cs typeface="Arial"/>
              </a:rPr>
              <a:t>;</a:t>
            </a:r>
          </a:p>
          <a:p>
            <a:pPr marL="367665" marR="107950" indent="-342900">
              <a:lnSpc>
                <a:spcPct val="100000"/>
              </a:lnSpc>
              <a:buFont typeface="+mj-lt"/>
              <a:buAutoNum type="alphaLcParenR"/>
            </a:pPr>
            <a:r>
              <a:rPr lang="it-IT" sz="1400" spc="-5" dirty="0">
                <a:solidFill>
                  <a:srgbClr val="00338D"/>
                </a:solidFill>
                <a:latin typeface="Arial"/>
                <a:cs typeface="Arial"/>
              </a:rPr>
              <a:t>l</a:t>
            </a:r>
            <a:r>
              <a:rPr lang="it-IT" sz="1400" spc="-5" dirty="0" smtClean="0">
                <a:solidFill>
                  <a:srgbClr val="00338D"/>
                </a:solidFill>
                <a:latin typeface="Arial"/>
                <a:cs typeface="Arial"/>
              </a:rPr>
              <a:t>e </a:t>
            </a:r>
            <a:r>
              <a:rPr lang="it-IT" sz="1400" b="1" spc="-5" dirty="0" smtClean="0">
                <a:solidFill>
                  <a:srgbClr val="00338D"/>
                </a:solidFill>
                <a:latin typeface="Arial"/>
                <a:cs typeface="Arial"/>
              </a:rPr>
              <a:t>conclusioni</a:t>
            </a:r>
            <a:r>
              <a:rPr lang="it-IT" sz="1400" spc="-5" dirty="0" smtClean="0">
                <a:solidFill>
                  <a:srgbClr val="00338D"/>
                </a:solidFill>
                <a:latin typeface="Arial"/>
                <a:cs typeface="Arial"/>
              </a:rPr>
              <a:t> sulla conformità ai principi </a:t>
            </a:r>
            <a:r>
              <a:rPr lang="it-IT" sz="1400" b="1" spc="-5" dirty="0" smtClean="0">
                <a:solidFill>
                  <a:srgbClr val="00338D"/>
                </a:solidFill>
                <a:latin typeface="Arial"/>
                <a:cs typeface="Arial"/>
              </a:rPr>
              <a:t>sull'indipendenza</a:t>
            </a:r>
            <a:r>
              <a:rPr lang="it-IT" sz="1400" spc="-5" dirty="0" smtClean="0">
                <a:solidFill>
                  <a:srgbClr val="00338D"/>
                </a:solidFill>
                <a:latin typeface="Arial"/>
                <a:cs typeface="Arial"/>
              </a:rPr>
              <a:t> applicabili all'incarico di revisione, ed eventuali discussioni al riguardo nell'ambito del soggetto incaricato della revisione che supportano tali conclusioni;</a:t>
            </a:r>
          </a:p>
          <a:p>
            <a:pPr marL="367665" marR="107950" indent="-342900">
              <a:lnSpc>
                <a:spcPct val="100000"/>
              </a:lnSpc>
              <a:buFont typeface="+mj-lt"/>
              <a:buAutoNum type="alphaLcParenR"/>
            </a:pPr>
            <a:r>
              <a:rPr lang="it-IT" sz="1400" spc="-5" dirty="0">
                <a:solidFill>
                  <a:srgbClr val="00338D"/>
                </a:solidFill>
                <a:latin typeface="Arial"/>
                <a:cs typeface="Arial"/>
              </a:rPr>
              <a:t>l</a:t>
            </a:r>
            <a:r>
              <a:rPr lang="it-IT" sz="1400" spc="-5" dirty="0" smtClean="0">
                <a:solidFill>
                  <a:srgbClr val="00338D"/>
                </a:solidFill>
                <a:latin typeface="Arial"/>
                <a:cs typeface="Arial"/>
              </a:rPr>
              <a:t>e </a:t>
            </a:r>
            <a:r>
              <a:rPr lang="it-IT" sz="1400" b="1" spc="-5" dirty="0" smtClean="0">
                <a:solidFill>
                  <a:srgbClr val="00338D"/>
                </a:solidFill>
                <a:latin typeface="Arial"/>
                <a:cs typeface="Arial"/>
              </a:rPr>
              <a:t>conclusioni</a:t>
            </a:r>
            <a:r>
              <a:rPr lang="it-IT" sz="1400" spc="-5" dirty="0" smtClean="0">
                <a:solidFill>
                  <a:srgbClr val="00338D"/>
                </a:solidFill>
                <a:latin typeface="Arial"/>
                <a:cs typeface="Arial"/>
              </a:rPr>
              <a:t> raggiunte </a:t>
            </a:r>
            <a:r>
              <a:rPr lang="it-IT" sz="1400" b="1" spc="-5" dirty="0" smtClean="0">
                <a:solidFill>
                  <a:srgbClr val="00338D"/>
                </a:solidFill>
                <a:latin typeface="Arial"/>
                <a:cs typeface="Arial"/>
              </a:rPr>
              <a:t>sull'accettazione</a:t>
            </a:r>
            <a:r>
              <a:rPr lang="it-IT" sz="1400" spc="-5" dirty="0" smtClean="0">
                <a:solidFill>
                  <a:srgbClr val="00338D"/>
                </a:solidFill>
                <a:latin typeface="Arial"/>
                <a:cs typeface="Arial"/>
              </a:rPr>
              <a:t> e sul </a:t>
            </a:r>
            <a:r>
              <a:rPr lang="it-IT" sz="1400" b="1" spc="-5" dirty="0" smtClean="0">
                <a:solidFill>
                  <a:srgbClr val="00338D"/>
                </a:solidFill>
                <a:latin typeface="Arial"/>
                <a:cs typeface="Arial"/>
              </a:rPr>
              <a:t>mantenimento</a:t>
            </a:r>
            <a:r>
              <a:rPr lang="it-IT" sz="1400" spc="-5" dirty="0" smtClean="0">
                <a:solidFill>
                  <a:srgbClr val="00338D"/>
                </a:solidFill>
                <a:latin typeface="Arial"/>
                <a:cs typeface="Arial"/>
              </a:rPr>
              <a:t> dei rapporti con il </a:t>
            </a:r>
            <a:r>
              <a:rPr lang="it-IT" sz="1400" b="1" spc="-5" dirty="0" smtClean="0">
                <a:solidFill>
                  <a:srgbClr val="00338D"/>
                </a:solidFill>
                <a:latin typeface="Arial"/>
                <a:cs typeface="Arial"/>
              </a:rPr>
              <a:t>cliente</a:t>
            </a:r>
            <a:r>
              <a:rPr lang="it-IT" sz="1400" spc="-5" dirty="0" smtClean="0">
                <a:solidFill>
                  <a:srgbClr val="00338D"/>
                </a:solidFill>
                <a:latin typeface="Arial"/>
                <a:cs typeface="Arial"/>
              </a:rPr>
              <a:t> e dell'</a:t>
            </a:r>
            <a:r>
              <a:rPr lang="it-IT" sz="1400" b="1" spc="-5" dirty="0" smtClean="0">
                <a:solidFill>
                  <a:srgbClr val="00338D"/>
                </a:solidFill>
                <a:latin typeface="Arial"/>
                <a:cs typeface="Arial"/>
              </a:rPr>
              <a:t>incarico</a:t>
            </a:r>
            <a:r>
              <a:rPr lang="it-IT" sz="1400" spc="-5" dirty="0" smtClean="0">
                <a:solidFill>
                  <a:srgbClr val="00338D"/>
                </a:solidFill>
                <a:latin typeface="Arial"/>
                <a:cs typeface="Arial"/>
              </a:rPr>
              <a:t> di revisione;</a:t>
            </a:r>
          </a:p>
          <a:p>
            <a:pPr marL="367665" marR="107950" indent="-342900">
              <a:lnSpc>
                <a:spcPct val="100000"/>
              </a:lnSpc>
              <a:buFont typeface="+mj-lt"/>
              <a:buAutoNum type="alphaLcParenR"/>
            </a:pPr>
            <a:r>
              <a:rPr lang="it-IT" sz="1400" spc="-5" dirty="0">
                <a:solidFill>
                  <a:srgbClr val="00338D"/>
                </a:solidFill>
                <a:latin typeface="Arial"/>
                <a:cs typeface="Arial"/>
              </a:rPr>
              <a:t>l</a:t>
            </a:r>
            <a:r>
              <a:rPr lang="it-IT" sz="1400" spc="-5" dirty="0" smtClean="0">
                <a:solidFill>
                  <a:srgbClr val="00338D"/>
                </a:solidFill>
                <a:latin typeface="Arial"/>
                <a:cs typeface="Arial"/>
              </a:rPr>
              <a:t>a </a:t>
            </a:r>
            <a:r>
              <a:rPr lang="it-IT" sz="1400" b="1" spc="-5" dirty="0" smtClean="0">
                <a:solidFill>
                  <a:srgbClr val="00338D"/>
                </a:solidFill>
                <a:latin typeface="Arial"/>
                <a:cs typeface="Arial"/>
              </a:rPr>
              <a:t>natura</a:t>
            </a:r>
            <a:r>
              <a:rPr lang="it-IT" sz="1400" spc="-5" dirty="0" smtClean="0">
                <a:solidFill>
                  <a:srgbClr val="00338D"/>
                </a:solidFill>
                <a:latin typeface="Arial"/>
                <a:cs typeface="Arial"/>
              </a:rPr>
              <a:t> e l'</a:t>
            </a:r>
            <a:r>
              <a:rPr lang="it-IT" sz="1400" b="1" spc="-5" dirty="0" smtClean="0">
                <a:solidFill>
                  <a:srgbClr val="00338D"/>
                </a:solidFill>
                <a:latin typeface="Arial"/>
                <a:cs typeface="Arial"/>
              </a:rPr>
              <a:t>ampiezza</a:t>
            </a:r>
            <a:r>
              <a:rPr lang="it-IT" sz="1400" spc="-5" dirty="0" smtClean="0">
                <a:solidFill>
                  <a:srgbClr val="00338D"/>
                </a:solidFill>
                <a:latin typeface="Arial"/>
                <a:cs typeface="Arial"/>
              </a:rPr>
              <a:t> delle </a:t>
            </a:r>
            <a:r>
              <a:rPr lang="it-IT" sz="1400" b="1" spc="-5" dirty="0" smtClean="0">
                <a:solidFill>
                  <a:srgbClr val="00338D"/>
                </a:solidFill>
                <a:latin typeface="Arial"/>
                <a:cs typeface="Arial"/>
              </a:rPr>
              <a:t>consultazioni</a:t>
            </a:r>
            <a:r>
              <a:rPr lang="it-IT" sz="1400" spc="-5" dirty="0" smtClean="0">
                <a:solidFill>
                  <a:srgbClr val="00338D"/>
                </a:solidFill>
                <a:latin typeface="Arial"/>
                <a:cs typeface="Arial"/>
              </a:rPr>
              <a:t> effettuate nel corso dell'incarico di revisione, nonché le </a:t>
            </a:r>
            <a:r>
              <a:rPr lang="it-IT" sz="1400" b="1" spc="-5" dirty="0" smtClean="0">
                <a:solidFill>
                  <a:srgbClr val="00338D"/>
                </a:solidFill>
                <a:latin typeface="Arial"/>
                <a:cs typeface="Arial"/>
              </a:rPr>
              <a:t>conclusioni</a:t>
            </a:r>
            <a:r>
              <a:rPr lang="it-IT" sz="1400" spc="-5" dirty="0" smtClean="0">
                <a:solidFill>
                  <a:srgbClr val="00338D"/>
                </a:solidFill>
                <a:latin typeface="Arial"/>
                <a:cs typeface="Arial"/>
              </a:rPr>
              <a:t> che ne sono derivate.</a:t>
            </a:r>
          </a:p>
          <a:p>
            <a:pPr marL="24765" marR="107950">
              <a:lnSpc>
                <a:spcPct val="100000"/>
              </a:lnSpc>
            </a:pPr>
            <a:r>
              <a:rPr lang="it-IT" sz="1400" spc="-5" dirty="0" smtClean="0">
                <a:solidFill>
                  <a:srgbClr val="00338D"/>
                </a:solidFill>
                <a:latin typeface="Arial"/>
                <a:cs typeface="Arial"/>
              </a:rPr>
              <a:t>In merito all'incarico di revisione sottoposto al riesame della qualità, il responsabile del riesame della qualità dell'incarico </a:t>
            </a:r>
            <a:r>
              <a:rPr lang="it-IT" sz="1400" b="1" spc="-5" dirty="0" smtClean="0">
                <a:solidFill>
                  <a:srgbClr val="00338D"/>
                </a:solidFill>
                <a:latin typeface="Arial"/>
                <a:cs typeface="Arial"/>
              </a:rPr>
              <a:t>DEVE </a:t>
            </a:r>
            <a:r>
              <a:rPr lang="it-IT" sz="1400" spc="-5" dirty="0" smtClean="0">
                <a:solidFill>
                  <a:srgbClr val="00338D"/>
                </a:solidFill>
                <a:latin typeface="Arial"/>
                <a:cs typeface="Arial"/>
              </a:rPr>
              <a:t>documentare che: </a:t>
            </a:r>
          </a:p>
          <a:p>
            <a:pPr marL="367665" marR="107950" indent="-342900">
              <a:lnSpc>
                <a:spcPct val="100000"/>
              </a:lnSpc>
              <a:buFont typeface="+mj-lt"/>
              <a:buAutoNum type="alphaLcParenR"/>
            </a:pPr>
            <a:r>
              <a:rPr lang="it-IT" sz="1400" spc="-5" dirty="0">
                <a:solidFill>
                  <a:srgbClr val="00338D"/>
                </a:solidFill>
                <a:latin typeface="Arial"/>
                <a:cs typeface="Arial"/>
              </a:rPr>
              <a:t>s</a:t>
            </a:r>
            <a:r>
              <a:rPr lang="it-IT" sz="1400" spc="-5" dirty="0" smtClean="0">
                <a:solidFill>
                  <a:srgbClr val="00338D"/>
                </a:solidFill>
                <a:latin typeface="Arial"/>
                <a:cs typeface="Arial"/>
              </a:rPr>
              <a:t>ono state </a:t>
            </a:r>
            <a:r>
              <a:rPr lang="it-IT" sz="1400" b="1" spc="-5" dirty="0" smtClean="0">
                <a:solidFill>
                  <a:srgbClr val="00338D"/>
                </a:solidFill>
                <a:latin typeface="Arial"/>
                <a:cs typeface="Arial"/>
              </a:rPr>
              <a:t>svolte</a:t>
            </a:r>
            <a:r>
              <a:rPr lang="it-IT" sz="1400" spc="-5" dirty="0" smtClean="0">
                <a:solidFill>
                  <a:srgbClr val="00338D"/>
                </a:solidFill>
                <a:latin typeface="Arial"/>
                <a:cs typeface="Arial"/>
              </a:rPr>
              <a:t> le </a:t>
            </a:r>
            <a:r>
              <a:rPr lang="it-IT" sz="1400" b="1" spc="-5" dirty="0" smtClean="0">
                <a:solidFill>
                  <a:srgbClr val="00338D"/>
                </a:solidFill>
                <a:latin typeface="Arial"/>
                <a:cs typeface="Arial"/>
              </a:rPr>
              <a:t>procedure richieste </a:t>
            </a:r>
            <a:r>
              <a:rPr lang="it-IT" sz="1400" spc="-5" dirty="0" smtClean="0">
                <a:solidFill>
                  <a:srgbClr val="00338D"/>
                </a:solidFill>
                <a:latin typeface="Arial"/>
                <a:cs typeface="Arial"/>
              </a:rPr>
              <a:t>dalle direttive del soggetto incaricato della revisione sul riesame della qualità dell'incarico;</a:t>
            </a:r>
          </a:p>
          <a:p>
            <a:pPr marL="367665" marR="107950" indent="-342900">
              <a:lnSpc>
                <a:spcPct val="100000"/>
              </a:lnSpc>
              <a:buFont typeface="+mj-lt"/>
              <a:buAutoNum type="alphaLcParenR"/>
            </a:pPr>
            <a:r>
              <a:rPr lang="it-IT" sz="1400" spc="-5" dirty="0">
                <a:solidFill>
                  <a:srgbClr val="00338D"/>
                </a:solidFill>
                <a:latin typeface="Arial"/>
                <a:cs typeface="Arial"/>
              </a:rPr>
              <a:t>i</a:t>
            </a:r>
            <a:r>
              <a:rPr lang="it-IT" sz="1400" spc="-5" dirty="0" smtClean="0">
                <a:solidFill>
                  <a:srgbClr val="00338D"/>
                </a:solidFill>
                <a:latin typeface="Arial"/>
                <a:cs typeface="Arial"/>
              </a:rPr>
              <a:t>l </a:t>
            </a:r>
            <a:r>
              <a:rPr lang="it-IT" sz="1400" b="1" spc="-5" dirty="0" smtClean="0">
                <a:solidFill>
                  <a:srgbClr val="00338D"/>
                </a:solidFill>
                <a:latin typeface="Arial"/>
                <a:cs typeface="Arial"/>
              </a:rPr>
              <a:t>riesame</a:t>
            </a:r>
            <a:r>
              <a:rPr lang="it-IT" sz="1400" spc="-5" dirty="0" smtClean="0">
                <a:solidFill>
                  <a:srgbClr val="00338D"/>
                </a:solidFill>
                <a:latin typeface="Arial"/>
                <a:cs typeface="Arial"/>
              </a:rPr>
              <a:t> della qualità dell'incarico è stato </a:t>
            </a:r>
            <a:r>
              <a:rPr lang="it-IT" sz="1400" b="1" spc="-5" dirty="0" smtClean="0">
                <a:solidFill>
                  <a:srgbClr val="00338D"/>
                </a:solidFill>
                <a:latin typeface="Arial"/>
                <a:cs typeface="Arial"/>
              </a:rPr>
              <a:t>completato </a:t>
            </a:r>
            <a:r>
              <a:rPr lang="it-IT" sz="1400" spc="-5" dirty="0" smtClean="0">
                <a:solidFill>
                  <a:srgbClr val="00338D"/>
                </a:solidFill>
                <a:latin typeface="Arial"/>
                <a:cs typeface="Arial"/>
              </a:rPr>
              <a:t>alla data della relazione di revisione o prima di essa;</a:t>
            </a:r>
          </a:p>
          <a:p>
            <a:pPr marL="367665" marR="107950" indent="-342900">
              <a:lnSpc>
                <a:spcPct val="100000"/>
              </a:lnSpc>
              <a:buFont typeface="+mj-lt"/>
              <a:buAutoNum type="alphaLcParenR"/>
            </a:pPr>
            <a:r>
              <a:rPr lang="it-IT" sz="1400" spc="-5" dirty="0">
                <a:solidFill>
                  <a:srgbClr val="00338D"/>
                </a:solidFill>
                <a:latin typeface="Arial"/>
                <a:cs typeface="Arial"/>
              </a:rPr>
              <a:t>e</a:t>
            </a:r>
            <a:r>
              <a:rPr lang="it-IT" sz="1400" spc="-5" dirty="0" smtClean="0">
                <a:solidFill>
                  <a:srgbClr val="00338D"/>
                </a:solidFill>
                <a:latin typeface="Arial"/>
                <a:cs typeface="Arial"/>
              </a:rPr>
              <a:t>gli </a:t>
            </a:r>
            <a:r>
              <a:rPr lang="it-IT" sz="1400" b="1" spc="-5" dirty="0" smtClean="0">
                <a:solidFill>
                  <a:srgbClr val="00338D"/>
                </a:solidFill>
                <a:latin typeface="Arial"/>
                <a:cs typeface="Arial"/>
              </a:rPr>
              <a:t>non</a:t>
            </a:r>
            <a:r>
              <a:rPr lang="it-IT" sz="1400" spc="-5" dirty="0" smtClean="0">
                <a:solidFill>
                  <a:srgbClr val="00338D"/>
                </a:solidFill>
                <a:latin typeface="Arial"/>
                <a:cs typeface="Arial"/>
              </a:rPr>
              <a:t> è a </a:t>
            </a:r>
            <a:r>
              <a:rPr lang="it-IT" sz="1400" b="1" spc="-5" dirty="0" smtClean="0">
                <a:solidFill>
                  <a:srgbClr val="00338D"/>
                </a:solidFill>
                <a:latin typeface="Arial"/>
                <a:cs typeface="Arial"/>
              </a:rPr>
              <a:t>conoscenza</a:t>
            </a:r>
            <a:r>
              <a:rPr lang="it-IT" sz="1400" spc="-5" dirty="0" smtClean="0">
                <a:solidFill>
                  <a:srgbClr val="00338D"/>
                </a:solidFill>
                <a:latin typeface="Arial"/>
                <a:cs typeface="Arial"/>
              </a:rPr>
              <a:t> di eventuali </a:t>
            </a:r>
            <a:r>
              <a:rPr lang="it-IT" sz="1400" b="1" spc="-5" dirty="0" smtClean="0">
                <a:solidFill>
                  <a:srgbClr val="00338D"/>
                </a:solidFill>
                <a:latin typeface="Arial"/>
                <a:cs typeface="Arial"/>
              </a:rPr>
              <a:t>aspetti irrisolti </a:t>
            </a:r>
            <a:r>
              <a:rPr lang="it-IT" sz="1400" spc="-5" dirty="0" smtClean="0">
                <a:solidFill>
                  <a:srgbClr val="00338D"/>
                </a:solidFill>
                <a:latin typeface="Arial"/>
                <a:cs typeface="Arial"/>
              </a:rPr>
              <a:t>che lo indurrebbero a ritenere non appropriati i giudizi professionali significativi del team di revisione e le conclusioni da questo raggiunte.</a:t>
            </a:r>
            <a:endParaRPr lang="it-IT" sz="1400" spc="-5" dirty="0">
              <a:solidFill>
                <a:srgbClr val="00338D"/>
              </a:solidFill>
              <a:latin typeface="Arial"/>
              <a:cs typeface="Arial"/>
            </a:endParaRPr>
          </a:p>
          <a:p>
            <a:pPr marL="367665" marR="107950" indent="-342900">
              <a:lnSpc>
                <a:spcPct val="100000"/>
              </a:lnSpc>
              <a:buFont typeface="+mj-lt"/>
              <a:buAutoNum type="alphaLcParenR"/>
            </a:pPr>
            <a:endParaRPr sz="1600" dirty="0">
              <a:latin typeface="Arial"/>
              <a:cs typeface="Arial"/>
            </a:endParaRPr>
          </a:p>
        </p:txBody>
      </p:sp>
      <p:sp>
        <p:nvSpPr>
          <p:cNvPr id="8" name="object 8"/>
          <p:cNvSpPr txBox="1">
            <a:spLocks noGrp="1"/>
          </p:cNvSpPr>
          <p:nvPr>
            <p:ph type="sldNum" sz="quarter" idx="7"/>
          </p:nvPr>
        </p:nvSpPr>
        <p:spPr>
          <a:prstGeom prst="rect">
            <a:avLst/>
          </a:prstGeom>
        </p:spPr>
        <p:txBody>
          <a:bodyPr vert="horz" wrap="square" lIns="0" tIns="0" rIns="0" bIns="0" rtlCol="0">
            <a:spAutoFit/>
          </a:bodyPr>
          <a:lstStyle/>
          <a:p>
            <a:pPr marL="25400">
              <a:lnSpc>
                <a:spcPct val="100000"/>
              </a:lnSpc>
            </a:pPr>
            <a:r>
              <a:rPr spc="-5" dirty="0"/>
              <a:t>14</a:t>
            </a:r>
          </a:p>
        </p:txBody>
      </p:sp>
      <p:sp>
        <p:nvSpPr>
          <p:cNvPr id="5" name="object 5"/>
          <p:cNvSpPr txBox="1">
            <a:spLocks noGrp="1"/>
          </p:cNvSpPr>
          <p:nvPr>
            <p:ph type="title"/>
          </p:nvPr>
        </p:nvSpPr>
        <p:spPr>
          <a:xfrm>
            <a:off x="304800" y="172960"/>
            <a:ext cx="7181596" cy="1538883"/>
          </a:xfrm>
          <a:prstGeom prst="rect">
            <a:avLst/>
          </a:prstGeom>
        </p:spPr>
        <p:txBody>
          <a:bodyPr vert="horz" wrap="square" lIns="0" tIns="0" rIns="0" bIns="0" rtlCol="0">
            <a:spAutoFit/>
          </a:bodyPr>
          <a:lstStyle/>
          <a:p>
            <a:pPr marL="16510">
              <a:lnSpc>
                <a:spcPts val="1585"/>
              </a:lnSpc>
            </a:pPr>
            <a:r>
              <a:rPr dirty="0"/>
              <a:t>Principio di </a:t>
            </a:r>
            <a:r>
              <a:rPr spc="-10" dirty="0"/>
              <a:t>revisione </a:t>
            </a:r>
            <a:r>
              <a:rPr dirty="0"/>
              <a:t>ISA Italia</a:t>
            </a:r>
            <a:r>
              <a:rPr spc="-80" dirty="0"/>
              <a:t> </a:t>
            </a:r>
            <a:r>
              <a:rPr spc="-5" dirty="0"/>
              <a:t>230</a:t>
            </a:r>
          </a:p>
          <a:p>
            <a:pPr marL="12700">
              <a:lnSpc>
                <a:spcPts val="5185"/>
              </a:lnSpc>
            </a:pPr>
            <a:r>
              <a:rPr lang="it-IT" sz="4000" b="0" dirty="0" smtClean="0">
                <a:latin typeface="KPMG Light"/>
                <a:cs typeface="KPMG Light"/>
              </a:rPr>
              <a:t>Esempi di regole specifiche sulla documentazione della revisione contenute in altri principi di revisione</a:t>
            </a:r>
            <a:endParaRPr sz="4000" dirty="0">
              <a:latin typeface="KPMG Light"/>
              <a:cs typeface="KPMG Light"/>
            </a:endParaRPr>
          </a:p>
        </p:txBody>
      </p:sp>
      <p:pic>
        <p:nvPicPr>
          <p:cNvPr id="7" name="Immagine 6"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15740" y="172960"/>
            <a:ext cx="1296144" cy="93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173165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39851" y="258445"/>
            <a:ext cx="2625090" cy="695960"/>
          </a:xfrm>
          <a:prstGeom prst="rect">
            <a:avLst/>
          </a:prstGeom>
        </p:spPr>
        <p:txBody>
          <a:bodyPr vert="horz" wrap="square" lIns="0" tIns="0" rIns="0" bIns="0" rtlCol="0">
            <a:spAutoFit/>
          </a:bodyPr>
          <a:lstStyle/>
          <a:p>
            <a:pPr marL="12700">
              <a:lnSpc>
                <a:spcPts val="5475"/>
              </a:lnSpc>
            </a:pPr>
            <a:r>
              <a:rPr sz="4800" b="0" dirty="0">
                <a:latin typeface="KPMG Light"/>
                <a:cs typeface="KPMG Light"/>
              </a:rPr>
              <a:t>Oggetto e</a:t>
            </a:r>
            <a:r>
              <a:rPr sz="4800" b="0" spc="-100" dirty="0">
                <a:latin typeface="KPMG Light"/>
                <a:cs typeface="KPMG Light"/>
              </a:rPr>
              <a:t> </a:t>
            </a:r>
            <a:r>
              <a:rPr sz="4800" b="0" dirty="0">
                <a:latin typeface="KPMG Light"/>
                <a:cs typeface="KPMG Light"/>
              </a:rPr>
              <a:t>finalità</a:t>
            </a:r>
            <a:endParaRPr sz="4800">
              <a:latin typeface="KPMG Light"/>
              <a:cs typeface="KPMG Light"/>
            </a:endParaRPr>
          </a:p>
        </p:txBody>
      </p:sp>
      <p:sp>
        <p:nvSpPr>
          <p:cNvPr id="3" name="object 3"/>
          <p:cNvSpPr txBox="1"/>
          <p:nvPr/>
        </p:nvSpPr>
        <p:spPr>
          <a:xfrm>
            <a:off x="2630551" y="1223009"/>
            <a:ext cx="5755005" cy="492443"/>
          </a:xfrm>
          <a:prstGeom prst="rect">
            <a:avLst/>
          </a:prstGeom>
        </p:spPr>
        <p:txBody>
          <a:bodyPr vert="horz" wrap="square" lIns="0" tIns="0" rIns="0" bIns="0" rtlCol="0">
            <a:spAutoFit/>
          </a:bodyPr>
          <a:lstStyle/>
          <a:p>
            <a:pPr marL="12700" marR="5080">
              <a:lnSpc>
                <a:spcPct val="100000"/>
              </a:lnSpc>
            </a:pPr>
            <a:r>
              <a:rPr sz="1600" spc="-15" dirty="0">
                <a:solidFill>
                  <a:srgbClr val="00338D"/>
                </a:solidFill>
                <a:latin typeface="Arial"/>
                <a:cs typeface="Arial"/>
              </a:rPr>
              <a:t>Tratta </a:t>
            </a:r>
            <a:r>
              <a:rPr sz="1600" dirty="0">
                <a:solidFill>
                  <a:srgbClr val="00338D"/>
                </a:solidFill>
                <a:latin typeface="Arial"/>
                <a:cs typeface="Arial"/>
              </a:rPr>
              <a:t>delle </a:t>
            </a:r>
            <a:r>
              <a:rPr sz="1600" spc="-5" dirty="0">
                <a:solidFill>
                  <a:srgbClr val="00338D"/>
                </a:solidFill>
                <a:latin typeface="Arial"/>
                <a:cs typeface="Arial"/>
              </a:rPr>
              <a:t>responsabilità del revisore nel predisporre la  documentazione della revisione contabile del bilancio. </a:t>
            </a:r>
            <a:endParaRPr sz="1600" dirty="0">
              <a:latin typeface="Arial"/>
              <a:cs typeface="Arial"/>
            </a:endParaRPr>
          </a:p>
        </p:txBody>
      </p:sp>
      <p:sp>
        <p:nvSpPr>
          <p:cNvPr id="4" name="object 4"/>
          <p:cNvSpPr/>
          <p:nvPr/>
        </p:nvSpPr>
        <p:spPr>
          <a:xfrm>
            <a:off x="609600" y="2107628"/>
            <a:ext cx="792480" cy="360045"/>
          </a:xfrm>
          <a:custGeom>
            <a:avLst/>
            <a:gdLst/>
            <a:ahLst/>
            <a:cxnLst/>
            <a:rect l="l" t="t" r="r" b="b"/>
            <a:pathLst>
              <a:path w="792480" h="360044">
                <a:moveTo>
                  <a:pt x="11239" y="89915"/>
                </a:moveTo>
                <a:lnTo>
                  <a:pt x="0" y="89915"/>
                </a:lnTo>
                <a:lnTo>
                  <a:pt x="0" y="269748"/>
                </a:lnTo>
                <a:lnTo>
                  <a:pt x="11239" y="269748"/>
                </a:lnTo>
                <a:lnTo>
                  <a:pt x="11239" y="89915"/>
                </a:lnTo>
                <a:close/>
              </a:path>
              <a:path w="792480" h="360044">
                <a:moveTo>
                  <a:pt x="44957" y="89915"/>
                </a:moveTo>
                <a:lnTo>
                  <a:pt x="22478" y="89915"/>
                </a:lnTo>
                <a:lnTo>
                  <a:pt x="22478" y="269748"/>
                </a:lnTo>
                <a:lnTo>
                  <a:pt x="44957" y="269748"/>
                </a:lnTo>
                <a:lnTo>
                  <a:pt x="44957" y="89915"/>
                </a:lnTo>
                <a:close/>
              </a:path>
              <a:path w="792480" h="360044">
                <a:moveTo>
                  <a:pt x="612648" y="0"/>
                </a:moveTo>
                <a:lnTo>
                  <a:pt x="612648" y="89915"/>
                </a:lnTo>
                <a:lnTo>
                  <a:pt x="56197" y="89915"/>
                </a:lnTo>
                <a:lnTo>
                  <a:pt x="56197" y="269748"/>
                </a:lnTo>
                <a:lnTo>
                  <a:pt x="612648" y="269748"/>
                </a:lnTo>
                <a:lnTo>
                  <a:pt x="612648" y="359663"/>
                </a:lnTo>
                <a:lnTo>
                  <a:pt x="792480" y="179832"/>
                </a:lnTo>
                <a:lnTo>
                  <a:pt x="612648" y="0"/>
                </a:lnTo>
                <a:close/>
              </a:path>
            </a:pathLst>
          </a:custGeom>
          <a:solidFill>
            <a:srgbClr val="00338D"/>
          </a:solidFill>
        </p:spPr>
        <p:txBody>
          <a:bodyPr wrap="square" lIns="0" tIns="0" rIns="0" bIns="0" rtlCol="0"/>
          <a:lstStyle/>
          <a:p>
            <a:endParaRPr/>
          </a:p>
        </p:txBody>
      </p:sp>
      <p:sp>
        <p:nvSpPr>
          <p:cNvPr id="5" name="object 5"/>
          <p:cNvSpPr/>
          <p:nvPr/>
        </p:nvSpPr>
        <p:spPr>
          <a:xfrm>
            <a:off x="755650" y="1227836"/>
            <a:ext cx="0" cy="822960"/>
          </a:xfrm>
          <a:custGeom>
            <a:avLst/>
            <a:gdLst/>
            <a:ahLst/>
            <a:cxnLst/>
            <a:rect l="l" t="t" r="r" b="b"/>
            <a:pathLst>
              <a:path h="822960">
                <a:moveTo>
                  <a:pt x="0" y="0"/>
                </a:moveTo>
                <a:lnTo>
                  <a:pt x="0" y="822960"/>
                </a:lnTo>
              </a:path>
            </a:pathLst>
          </a:custGeom>
          <a:ln w="76200">
            <a:solidFill>
              <a:srgbClr val="005EB8"/>
            </a:solidFill>
          </a:ln>
        </p:spPr>
        <p:txBody>
          <a:bodyPr wrap="square" lIns="0" tIns="0" rIns="0" bIns="0" rtlCol="0"/>
          <a:lstStyle/>
          <a:p>
            <a:endParaRPr/>
          </a:p>
        </p:txBody>
      </p:sp>
      <p:sp>
        <p:nvSpPr>
          <p:cNvPr id="6" name="object 6"/>
          <p:cNvSpPr txBox="1"/>
          <p:nvPr/>
        </p:nvSpPr>
        <p:spPr>
          <a:xfrm>
            <a:off x="834644" y="1268729"/>
            <a:ext cx="881380" cy="503555"/>
          </a:xfrm>
          <a:prstGeom prst="rect">
            <a:avLst/>
          </a:prstGeom>
        </p:spPr>
        <p:txBody>
          <a:bodyPr vert="horz" wrap="square" lIns="0" tIns="0" rIns="0" bIns="0" rtlCol="0">
            <a:spAutoFit/>
          </a:bodyPr>
          <a:lstStyle/>
          <a:p>
            <a:pPr marL="12700">
              <a:lnSpc>
                <a:spcPct val="100000"/>
              </a:lnSpc>
            </a:pPr>
            <a:r>
              <a:rPr sz="1600" b="1" spc="-5" dirty="0">
                <a:solidFill>
                  <a:srgbClr val="005EB8"/>
                </a:solidFill>
                <a:latin typeface="Arial"/>
                <a:cs typeface="Arial"/>
              </a:rPr>
              <a:t>Finalità</a:t>
            </a:r>
            <a:endParaRPr sz="1600" dirty="0">
              <a:latin typeface="Arial"/>
              <a:cs typeface="Arial"/>
            </a:endParaRPr>
          </a:p>
          <a:p>
            <a:pPr marL="12700">
              <a:lnSpc>
                <a:spcPct val="100000"/>
              </a:lnSpc>
            </a:pPr>
            <a:r>
              <a:rPr sz="1600" b="1" spc="-5" dirty="0">
                <a:solidFill>
                  <a:srgbClr val="005EB8"/>
                </a:solidFill>
                <a:latin typeface="Arial"/>
                <a:cs typeface="Arial"/>
              </a:rPr>
              <a:t>princi</a:t>
            </a:r>
            <a:r>
              <a:rPr sz="1600" b="1" spc="-10" dirty="0">
                <a:solidFill>
                  <a:srgbClr val="005EB8"/>
                </a:solidFill>
                <a:latin typeface="Arial"/>
                <a:cs typeface="Arial"/>
              </a:rPr>
              <a:t>p</a:t>
            </a:r>
            <a:r>
              <a:rPr sz="1600" b="1" spc="-5" dirty="0">
                <a:solidFill>
                  <a:srgbClr val="005EB8"/>
                </a:solidFill>
                <a:latin typeface="Arial"/>
                <a:cs typeface="Arial"/>
              </a:rPr>
              <a:t>io</a:t>
            </a:r>
            <a:endParaRPr sz="1600" dirty="0">
              <a:latin typeface="Arial"/>
              <a:cs typeface="Arial"/>
            </a:endParaRPr>
          </a:p>
        </p:txBody>
      </p:sp>
      <p:sp>
        <p:nvSpPr>
          <p:cNvPr id="11" name="object 11"/>
          <p:cNvSpPr txBox="1"/>
          <p:nvPr/>
        </p:nvSpPr>
        <p:spPr>
          <a:xfrm>
            <a:off x="8227314" y="6367773"/>
            <a:ext cx="191770" cy="167005"/>
          </a:xfrm>
          <a:prstGeom prst="rect">
            <a:avLst/>
          </a:prstGeom>
        </p:spPr>
        <p:txBody>
          <a:bodyPr vert="horz" wrap="square" lIns="0" tIns="0" rIns="0" bIns="0" rtlCol="0">
            <a:spAutoFit/>
          </a:bodyPr>
          <a:lstStyle/>
          <a:p>
            <a:pPr marL="25400">
              <a:lnSpc>
                <a:spcPct val="100000"/>
              </a:lnSpc>
            </a:pPr>
            <a:r>
              <a:rPr sz="1000" spc="-5" dirty="0">
                <a:solidFill>
                  <a:srgbClr val="00338D"/>
                </a:solidFill>
                <a:latin typeface="Arial"/>
                <a:cs typeface="Arial"/>
              </a:rPr>
              <a:t>1</a:t>
            </a:r>
            <a:endParaRPr sz="1000">
              <a:latin typeface="Arial"/>
              <a:cs typeface="Arial"/>
            </a:endParaRPr>
          </a:p>
        </p:txBody>
      </p:sp>
      <p:sp>
        <p:nvSpPr>
          <p:cNvPr id="7" name="object 7"/>
          <p:cNvSpPr txBox="1"/>
          <p:nvPr/>
        </p:nvSpPr>
        <p:spPr>
          <a:xfrm>
            <a:off x="747166" y="135382"/>
            <a:ext cx="3802379" cy="290195"/>
          </a:xfrm>
          <a:prstGeom prst="rect">
            <a:avLst/>
          </a:prstGeom>
        </p:spPr>
        <p:txBody>
          <a:bodyPr vert="horz" wrap="square" lIns="0" tIns="0" rIns="0" bIns="0" rtlCol="0">
            <a:spAutoFit/>
          </a:bodyPr>
          <a:lstStyle/>
          <a:p>
            <a:pPr marL="12700">
              <a:lnSpc>
                <a:spcPct val="100000"/>
              </a:lnSpc>
            </a:pPr>
            <a:r>
              <a:rPr sz="1800" b="1" dirty="0">
                <a:solidFill>
                  <a:srgbClr val="00338D"/>
                </a:solidFill>
                <a:latin typeface="Arial"/>
                <a:cs typeface="Arial"/>
              </a:rPr>
              <a:t>Principio di </a:t>
            </a:r>
            <a:r>
              <a:rPr sz="1800" b="1" spc="-10" dirty="0" err="1">
                <a:solidFill>
                  <a:srgbClr val="00338D"/>
                </a:solidFill>
                <a:latin typeface="Arial"/>
                <a:cs typeface="Arial"/>
              </a:rPr>
              <a:t>revisione</a:t>
            </a:r>
            <a:r>
              <a:rPr sz="1800" b="1" spc="-10" dirty="0">
                <a:solidFill>
                  <a:srgbClr val="00338D"/>
                </a:solidFill>
                <a:latin typeface="Arial"/>
                <a:cs typeface="Arial"/>
              </a:rPr>
              <a:t> </a:t>
            </a:r>
            <a:r>
              <a:rPr sz="1800" b="1" dirty="0" smtClean="0">
                <a:solidFill>
                  <a:srgbClr val="00338D"/>
                </a:solidFill>
                <a:latin typeface="Arial"/>
                <a:cs typeface="Arial"/>
              </a:rPr>
              <a:t>ISA </a:t>
            </a:r>
            <a:r>
              <a:rPr sz="1800" b="1" dirty="0">
                <a:solidFill>
                  <a:srgbClr val="00338D"/>
                </a:solidFill>
                <a:latin typeface="Arial"/>
                <a:cs typeface="Arial"/>
              </a:rPr>
              <a:t>Italia</a:t>
            </a:r>
            <a:r>
              <a:rPr sz="1800" b="1" spc="-80" dirty="0">
                <a:solidFill>
                  <a:srgbClr val="00338D"/>
                </a:solidFill>
                <a:latin typeface="Arial"/>
                <a:cs typeface="Arial"/>
              </a:rPr>
              <a:t> </a:t>
            </a:r>
            <a:r>
              <a:rPr sz="1800" b="1" spc="-5" dirty="0">
                <a:solidFill>
                  <a:srgbClr val="00338D"/>
                </a:solidFill>
                <a:latin typeface="Arial"/>
                <a:cs typeface="Arial"/>
              </a:rPr>
              <a:t>230</a:t>
            </a:r>
            <a:endParaRPr sz="1800" dirty="0">
              <a:latin typeface="Arial"/>
              <a:cs typeface="Arial"/>
            </a:endParaRPr>
          </a:p>
        </p:txBody>
      </p:sp>
      <p:sp>
        <p:nvSpPr>
          <p:cNvPr id="8" name="object 8"/>
          <p:cNvSpPr txBox="1"/>
          <p:nvPr/>
        </p:nvSpPr>
        <p:spPr>
          <a:xfrm>
            <a:off x="734314" y="2050796"/>
            <a:ext cx="7493000" cy="4331955"/>
          </a:xfrm>
          <a:prstGeom prst="rect">
            <a:avLst/>
          </a:prstGeom>
        </p:spPr>
        <p:txBody>
          <a:bodyPr vert="horz" wrap="square" lIns="0" tIns="0" rIns="0" bIns="0" rtlCol="0">
            <a:spAutoFit/>
          </a:bodyPr>
          <a:lstStyle/>
          <a:p>
            <a:pPr marL="927100" marR="5080">
              <a:lnSpc>
                <a:spcPct val="100000"/>
              </a:lnSpc>
            </a:pPr>
            <a:r>
              <a:rPr sz="1600" spc="-5" dirty="0">
                <a:solidFill>
                  <a:srgbClr val="00338D"/>
                </a:solidFill>
                <a:latin typeface="Arial"/>
                <a:cs typeface="Arial"/>
              </a:rPr>
              <a:t>La documentazione della revisione contabile prevista dal principio e negli  altri principi di revisione pertinenti</a:t>
            </a:r>
            <a:r>
              <a:rPr sz="1600" spc="25" dirty="0">
                <a:solidFill>
                  <a:srgbClr val="00338D"/>
                </a:solidFill>
                <a:latin typeface="Arial"/>
                <a:cs typeface="Arial"/>
              </a:rPr>
              <a:t> </a:t>
            </a:r>
            <a:r>
              <a:rPr sz="1600" spc="-5" dirty="0">
                <a:solidFill>
                  <a:srgbClr val="00338D"/>
                </a:solidFill>
                <a:latin typeface="Arial"/>
                <a:cs typeface="Arial"/>
              </a:rPr>
              <a:t>fornisce:</a:t>
            </a:r>
            <a:endParaRPr sz="1600" dirty="0">
              <a:latin typeface="Arial"/>
              <a:cs typeface="Arial"/>
            </a:endParaRPr>
          </a:p>
          <a:p>
            <a:pPr marL="1213485" marR="171450" indent="-286385">
              <a:lnSpc>
                <a:spcPct val="100000"/>
              </a:lnSpc>
              <a:spcBef>
                <a:spcPts val="300"/>
              </a:spcBef>
              <a:buChar char="—"/>
              <a:tabLst>
                <a:tab pos="1214120" algn="l"/>
              </a:tabLst>
            </a:pPr>
            <a:r>
              <a:rPr sz="1600" spc="-5" dirty="0">
                <a:solidFill>
                  <a:srgbClr val="00338D"/>
                </a:solidFill>
                <a:latin typeface="Arial"/>
                <a:cs typeface="Arial"/>
              </a:rPr>
              <a:t>evidenza degli elementi a supporto delle conclusioni del revisore sul  raggiungimento degli obiettivi</a:t>
            </a:r>
            <a:r>
              <a:rPr sz="1600" spc="-10" dirty="0">
                <a:solidFill>
                  <a:srgbClr val="00338D"/>
                </a:solidFill>
                <a:latin typeface="Arial"/>
                <a:cs typeface="Arial"/>
              </a:rPr>
              <a:t> </a:t>
            </a:r>
            <a:r>
              <a:rPr sz="1600" spc="-5" dirty="0">
                <a:solidFill>
                  <a:srgbClr val="00338D"/>
                </a:solidFill>
                <a:latin typeface="Arial"/>
                <a:cs typeface="Arial"/>
              </a:rPr>
              <a:t>generali</a:t>
            </a:r>
            <a:endParaRPr sz="1600" dirty="0">
              <a:latin typeface="Arial"/>
              <a:cs typeface="Arial"/>
            </a:endParaRPr>
          </a:p>
          <a:p>
            <a:pPr marL="1213485" marR="483870" indent="-286385">
              <a:lnSpc>
                <a:spcPct val="100000"/>
              </a:lnSpc>
              <a:spcBef>
                <a:spcPts val="300"/>
              </a:spcBef>
              <a:buChar char="—"/>
              <a:tabLst>
                <a:tab pos="1214120" algn="l"/>
              </a:tabLst>
            </a:pPr>
            <a:r>
              <a:rPr sz="1600" spc="-5" dirty="0">
                <a:solidFill>
                  <a:srgbClr val="00338D"/>
                </a:solidFill>
                <a:latin typeface="Arial"/>
                <a:cs typeface="Arial"/>
              </a:rPr>
              <a:t>evidenza che </a:t>
            </a:r>
            <a:r>
              <a:rPr sz="1600" dirty="0">
                <a:solidFill>
                  <a:srgbClr val="00338D"/>
                </a:solidFill>
                <a:latin typeface="Arial"/>
                <a:cs typeface="Arial"/>
              </a:rPr>
              <a:t>il </a:t>
            </a:r>
            <a:r>
              <a:rPr sz="1600" spc="-5" dirty="0">
                <a:solidFill>
                  <a:srgbClr val="00338D"/>
                </a:solidFill>
                <a:latin typeface="Arial"/>
                <a:cs typeface="Arial"/>
              </a:rPr>
              <a:t>lavoro di revisione sia stato pianificato e svolto in  conformità ai principi di revisione ed </a:t>
            </a:r>
            <a:r>
              <a:rPr sz="1600" dirty="0">
                <a:solidFill>
                  <a:srgbClr val="00338D"/>
                </a:solidFill>
                <a:latin typeface="Arial"/>
                <a:cs typeface="Arial"/>
              </a:rPr>
              <a:t>alle </a:t>
            </a:r>
            <a:r>
              <a:rPr sz="1600" spc="-5" dirty="0">
                <a:solidFill>
                  <a:srgbClr val="00338D"/>
                </a:solidFill>
                <a:latin typeface="Arial"/>
                <a:cs typeface="Arial"/>
              </a:rPr>
              <a:t>disposizioni di legge e  regolamenti</a:t>
            </a:r>
            <a:r>
              <a:rPr sz="1600" spc="-25" dirty="0">
                <a:solidFill>
                  <a:srgbClr val="00338D"/>
                </a:solidFill>
                <a:latin typeface="Arial"/>
                <a:cs typeface="Arial"/>
              </a:rPr>
              <a:t> </a:t>
            </a:r>
            <a:r>
              <a:rPr sz="1600" spc="-5" dirty="0">
                <a:solidFill>
                  <a:srgbClr val="00338D"/>
                </a:solidFill>
                <a:latin typeface="Arial"/>
                <a:cs typeface="Arial"/>
              </a:rPr>
              <a:t>applicabili.</a:t>
            </a:r>
            <a:endParaRPr sz="1600" dirty="0">
              <a:latin typeface="Arial"/>
              <a:cs typeface="Arial"/>
            </a:endParaRPr>
          </a:p>
          <a:p>
            <a:pPr marL="12700">
              <a:lnSpc>
                <a:spcPts val="3690"/>
              </a:lnSpc>
            </a:pPr>
            <a:r>
              <a:rPr sz="13200" b="1" spc="1080" baseline="-28409" dirty="0">
                <a:solidFill>
                  <a:srgbClr val="C5007D"/>
                </a:solidFill>
                <a:latin typeface="Times New Roman"/>
                <a:cs typeface="Times New Roman"/>
              </a:rPr>
              <a:t>!</a:t>
            </a:r>
            <a:r>
              <a:rPr sz="1600" spc="-5" dirty="0">
                <a:solidFill>
                  <a:srgbClr val="6C1F77"/>
                </a:solidFill>
                <a:latin typeface="Arial"/>
                <a:cs typeface="Arial"/>
              </a:rPr>
              <a:t>La do</a:t>
            </a:r>
            <a:r>
              <a:rPr sz="1600" dirty="0">
                <a:solidFill>
                  <a:srgbClr val="6C1F77"/>
                </a:solidFill>
                <a:latin typeface="Arial"/>
                <a:cs typeface="Arial"/>
              </a:rPr>
              <a:t>c</a:t>
            </a:r>
            <a:r>
              <a:rPr sz="1600" spc="-5" dirty="0">
                <a:solidFill>
                  <a:srgbClr val="6C1F77"/>
                </a:solidFill>
                <a:latin typeface="Arial"/>
                <a:cs typeface="Arial"/>
              </a:rPr>
              <a:t>umentazione di</a:t>
            </a:r>
            <a:r>
              <a:rPr sz="1600" spc="5" dirty="0">
                <a:solidFill>
                  <a:srgbClr val="6C1F77"/>
                </a:solidFill>
                <a:latin typeface="Arial"/>
                <a:cs typeface="Arial"/>
              </a:rPr>
              <a:t> </a:t>
            </a:r>
            <a:r>
              <a:rPr sz="1600" spc="-5" dirty="0">
                <a:solidFill>
                  <a:srgbClr val="6C1F77"/>
                </a:solidFill>
                <a:latin typeface="Arial"/>
                <a:cs typeface="Arial"/>
              </a:rPr>
              <a:t>rev</a:t>
            </a:r>
            <a:r>
              <a:rPr sz="1600" dirty="0">
                <a:solidFill>
                  <a:srgbClr val="6C1F77"/>
                </a:solidFill>
                <a:latin typeface="Arial"/>
                <a:cs typeface="Arial"/>
              </a:rPr>
              <a:t>i</a:t>
            </a:r>
            <a:r>
              <a:rPr sz="1600" spc="-5" dirty="0">
                <a:solidFill>
                  <a:srgbClr val="6C1F77"/>
                </a:solidFill>
                <a:latin typeface="Arial"/>
                <a:cs typeface="Arial"/>
              </a:rPr>
              <a:t>sione</a:t>
            </a:r>
            <a:r>
              <a:rPr sz="1600" spc="-25" dirty="0">
                <a:solidFill>
                  <a:srgbClr val="6C1F77"/>
                </a:solidFill>
                <a:latin typeface="Arial"/>
                <a:cs typeface="Arial"/>
              </a:rPr>
              <a:t> </a:t>
            </a:r>
            <a:r>
              <a:rPr sz="1600" spc="-5" dirty="0">
                <a:solidFill>
                  <a:srgbClr val="6C1F77"/>
                </a:solidFill>
                <a:latin typeface="Arial"/>
                <a:cs typeface="Arial"/>
              </a:rPr>
              <a:t>è</a:t>
            </a:r>
            <a:r>
              <a:rPr sz="1600" spc="10" dirty="0">
                <a:solidFill>
                  <a:srgbClr val="6C1F77"/>
                </a:solidFill>
                <a:latin typeface="Arial"/>
                <a:cs typeface="Arial"/>
              </a:rPr>
              <a:t> </a:t>
            </a:r>
            <a:r>
              <a:rPr sz="1600" spc="-5" dirty="0">
                <a:solidFill>
                  <a:srgbClr val="6C1F77"/>
                </a:solidFill>
                <a:latin typeface="Arial"/>
                <a:cs typeface="Arial"/>
              </a:rPr>
              <a:t>utile</a:t>
            </a:r>
            <a:r>
              <a:rPr sz="1600" spc="-15" dirty="0">
                <a:solidFill>
                  <a:srgbClr val="6C1F77"/>
                </a:solidFill>
                <a:latin typeface="Arial"/>
                <a:cs typeface="Arial"/>
              </a:rPr>
              <a:t> </a:t>
            </a:r>
            <a:r>
              <a:rPr sz="1600" spc="-5" dirty="0">
                <a:solidFill>
                  <a:srgbClr val="6C1F77"/>
                </a:solidFill>
                <a:latin typeface="Arial"/>
                <a:cs typeface="Arial"/>
              </a:rPr>
              <a:t>an</a:t>
            </a:r>
            <a:r>
              <a:rPr sz="1600" dirty="0">
                <a:solidFill>
                  <a:srgbClr val="6C1F77"/>
                </a:solidFill>
                <a:latin typeface="Arial"/>
                <a:cs typeface="Arial"/>
              </a:rPr>
              <a:t>c</a:t>
            </a:r>
            <a:r>
              <a:rPr sz="1600" spc="-5" dirty="0">
                <a:solidFill>
                  <a:srgbClr val="6C1F77"/>
                </a:solidFill>
                <a:latin typeface="Arial"/>
                <a:cs typeface="Arial"/>
              </a:rPr>
              <a:t>he per:</a:t>
            </a:r>
            <a:endParaRPr sz="1600" dirty="0">
              <a:latin typeface="Arial"/>
              <a:cs typeface="Arial"/>
            </a:endParaRPr>
          </a:p>
          <a:p>
            <a:pPr marL="763270" indent="-286385">
              <a:lnSpc>
                <a:spcPts val="1350"/>
              </a:lnSpc>
              <a:buChar char="—"/>
              <a:tabLst>
                <a:tab pos="763905" algn="l"/>
              </a:tabLst>
            </a:pPr>
            <a:r>
              <a:rPr sz="1600" spc="-5" dirty="0">
                <a:solidFill>
                  <a:srgbClr val="6C1F77"/>
                </a:solidFill>
                <a:latin typeface="Arial"/>
                <a:cs typeface="Arial"/>
              </a:rPr>
              <a:t>assistere il team </a:t>
            </a:r>
            <a:r>
              <a:rPr sz="1600" spc="-5" dirty="0" err="1">
                <a:solidFill>
                  <a:srgbClr val="6C1F77"/>
                </a:solidFill>
                <a:latin typeface="Arial"/>
                <a:cs typeface="Arial"/>
              </a:rPr>
              <a:t>nella</a:t>
            </a:r>
            <a:r>
              <a:rPr sz="1600" spc="-5" dirty="0">
                <a:solidFill>
                  <a:srgbClr val="6C1F77"/>
                </a:solidFill>
                <a:latin typeface="Arial"/>
                <a:cs typeface="Arial"/>
              </a:rPr>
              <a:t> </a:t>
            </a:r>
            <a:r>
              <a:rPr sz="1600" spc="-5" dirty="0" err="1" smtClean="0">
                <a:solidFill>
                  <a:srgbClr val="6C1F77"/>
                </a:solidFill>
                <a:latin typeface="Arial"/>
                <a:cs typeface="Arial"/>
              </a:rPr>
              <a:t>pianificazione</a:t>
            </a:r>
            <a:r>
              <a:rPr lang="it-IT" sz="1600" spc="-5" dirty="0" smtClean="0">
                <a:solidFill>
                  <a:srgbClr val="6C1F77"/>
                </a:solidFill>
                <a:latin typeface="Arial"/>
                <a:cs typeface="Arial"/>
              </a:rPr>
              <a:t> e nello svolgimento della revisione</a:t>
            </a:r>
            <a:endParaRPr sz="1600" dirty="0">
              <a:latin typeface="Arial"/>
              <a:cs typeface="Arial"/>
            </a:endParaRPr>
          </a:p>
          <a:p>
            <a:pPr marL="763270" indent="-286385">
              <a:lnSpc>
                <a:spcPct val="100000"/>
              </a:lnSpc>
              <a:spcBef>
                <a:spcPts val="300"/>
              </a:spcBef>
              <a:buChar char="—"/>
              <a:tabLst>
                <a:tab pos="763905" algn="l"/>
              </a:tabLst>
            </a:pPr>
            <a:r>
              <a:rPr sz="1600" spc="-5" dirty="0">
                <a:solidFill>
                  <a:srgbClr val="6C1F77"/>
                </a:solidFill>
                <a:latin typeface="Arial"/>
                <a:cs typeface="Arial"/>
              </a:rPr>
              <a:t>assistere i membri del team nel dirigere e supervisionare </a:t>
            </a:r>
            <a:r>
              <a:rPr sz="1600" spc="-5" dirty="0" err="1">
                <a:solidFill>
                  <a:srgbClr val="6C1F77"/>
                </a:solidFill>
                <a:latin typeface="Arial"/>
                <a:cs typeface="Arial"/>
              </a:rPr>
              <a:t>il</a:t>
            </a:r>
            <a:r>
              <a:rPr sz="1600" spc="114" dirty="0">
                <a:solidFill>
                  <a:srgbClr val="6C1F77"/>
                </a:solidFill>
                <a:latin typeface="Arial"/>
                <a:cs typeface="Arial"/>
              </a:rPr>
              <a:t> </a:t>
            </a:r>
            <a:r>
              <a:rPr sz="1600" spc="-5" dirty="0" err="1" smtClean="0">
                <a:solidFill>
                  <a:srgbClr val="6C1F77"/>
                </a:solidFill>
                <a:latin typeface="Arial"/>
                <a:cs typeface="Arial"/>
              </a:rPr>
              <a:t>lavoro</a:t>
            </a:r>
            <a:r>
              <a:rPr lang="it-IT" sz="1600" spc="-5" dirty="0" smtClean="0">
                <a:solidFill>
                  <a:srgbClr val="6C1F77"/>
                </a:solidFill>
                <a:latin typeface="Arial"/>
                <a:cs typeface="Arial"/>
              </a:rPr>
              <a:t> e nell'assolvere le proprie responsabilità di riesame del lavoro</a:t>
            </a:r>
          </a:p>
          <a:p>
            <a:pPr marL="763270" indent="-286385">
              <a:lnSpc>
                <a:spcPct val="100000"/>
              </a:lnSpc>
              <a:spcBef>
                <a:spcPts val="300"/>
              </a:spcBef>
              <a:buChar char="—"/>
              <a:tabLst>
                <a:tab pos="763905" algn="l"/>
              </a:tabLst>
            </a:pPr>
            <a:r>
              <a:rPr lang="it-IT" sz="1600" spc="-5" dirty="0" smtClean="0">
                <a:solidFill>
                  <a:srgbClr val="6C1F77"/>
                </a:solidFill>
                <a:latin typeface="Arial"/>
                <a:cs typeface="Arial"/>
              </a:rPr>
              <a:t>Permettere al team di revisione di dare conto dell'attività svolta</a:t>
            </a:r>
            <a:endParaRPr sz="1600" dirty="0">
              <a:latin typeface="Arial"/>
              <a:cs typeface="Arial"/>
            </a:endParaRPr>
          </a:p>
          <a:p>
            <a:pPr marL="763270" indent="-286385">
              <a:lnSpc>
                <a:spcPct val="100000"/>
              </a:lnSpc>
              <a:spcBef>
                <a:spcPts val="300"/>
              </a:spcBef>
              <a:buChar char="—"/>
              <a:tabLst>
                <a:tab pos="763905" algn="l"/>
              </a:tabLst>
            </a:pPr>
            <a:r>
              <a:rPr sz="1600" spc="-5" dirty="0">
                <a:solidFill>
                  <a:srgbClr val="6C1F77"/>
                </a:solidFill>
                <a:latin typeface="Arial"/>
                <a:cs typeface="Arial"/>
              </a:rPr>
              <a:t>mantenere un'evidenza </a:t>
            </a:r>
            <a:r>
              <a:rPr sz="1600" spc="-5" dirty="0" err="1">
                <a:solidFill>
                  <a:srgbClr val="6C1F77"/>
                </a:solidFill>
                <a:latin typeface="Arial"/>
                <a:cs typeface="Arial"/>
              </a:rPr>
              <a:t>documentale</a:t>
            </a:r>
            <a:r>
              <a:rPr sz="1600" spc="-5" dirty="0">
                <a:solidFill>
                  <a:srgbClr val="6C1F77"/>
                </a:solidFill>
                <a:latin typeface="Arial"/>
                <a:cs typeface="Arial"/>
              </a:rPr>
              <a:t> </a:t>
            </a:r>
            <a:r>
              <a:rPr lang="it-IT" sz="1600" spc="-5" dirty="0" smtClean="0">
                <a:solidFill>
                  <a:srgbClr val="6C1F77"/>
                </a:solidFill>
                <a:latin typeface="Arial"/>
                <a:cs typeface="Arial"/>
              </a:rPr>
              <a:t>degli aspetti rilevanti </a:t>
            </a:r>
            <a:r>
              <a:rPr sz="1600" spc="-5" dirty="0" err="1" smtClean="0">
                <a:solidFill>
                  <a:srgbClr val="6C1F77"/>
                </a:solidFill>
                <a:latin typeface="Arial"/>
                <a:cs typeface="Arial"/>
              </a:rPr>
              <a:t>nei</a:t>
            </a:r>
            <a:r>
              <a:rPr sz="1600" spc="-5" dirty="0" smtClean="0">
                <a:solidFill>
                  <a:srgbClr val="6C1F77"/>
                </a:solidFill>
                <a:latin typeface="Arial"/>
                <a:cs typeface="Arial"/>
              </a:rPr>
              <a:t> </a:t>
            </a:r>
            <a:r>
              <a:rPr sz="1600" spc="-5" dirty="0">
                <a:solidFill>
                  <a:srgbClr val="6C1F77"/>
                </a:solidFill>
                <a:latin typeface="Arial"/>
                <a:cs typeface="Arial"/>
              </a:rPr>
              <a:t>futuri</a:t>
            </a:r>
            <a:r>
              <a:rPr sz="1600" spc="110" dirty="0">
                <a:solidFill>
                  <a:srgbClr val="6C1F77"/>
                </a:solidFill>
                <a:latin typeface="Arial"/>
                <a:cs typeface="Arial"/>
              </a:rPr>
              <a:t> </a:t>
            </a:r>
            <a:r>
              <a:rPr sz="1600" spc="-5" dirty="0">
                <a:solidFill>
                  <a:srgbClr val="6C1F77"/>
                </a:solidFill>
                <a:latin typeface="Arial"/>
                <a:cs typeface="Arial"/>
              </a:rPr>
              <a:t>incarichi</a:t>
            </a:r>
            <a:endParaRPr sz="1600" dirty="0">
              <a:latin typeface="Arial"/>
              <a:cs typeface="Arial"/>
            </a:endParaRPr>
          </a:p>
          <a:p>
            <a:pPr marL="763270" indent="-286385">
              <a:lnSpc>
                <a:spcPct val="100000"/>
              </a:lnSpc>
              <a:spcBef>
                <a:spcPts val="300"/>
              </a:spcBef>
              <a:buChar char="—"/>
              <a:tabLst>
                <a:tab pos="763905" algn="l"/>
              </a:tabLst>
            </a:pPr>
            <a:r>
              <a:rPr sz="1600" spc="-5" dirty="0">
                <a:solidFill>
                  <a:srgbClr val="6C1F77"/>
                </a:solidFill>
                <a:latin typeface="Arial"/>
                <a:cs typeface="Arial"/>
              </a:rPr>
              <a:t>permettere lo </a:t>
            </a:r>
            <a:r>
              <a:rPr sz="1600" dirty="0">
                <a:solidFill>
                  <a:srgbClr val="6C1F77"/>
                </a:solidFill>
                <a:latin typeface="Arial"/>
                <a:cs typeface="Arial"/>
              </a:rPr>
              <a:t>svolgimento </a:t>
            </a:r>
            <a:r>
              <a:rPr sz="1600" spc="-5" dirty="0">
                <a:solidFill>
                  <a:srgbClr val="6C1F77"/>
                </a:solidFill>
                <a:latin typeface="Arial"/>
                <a:cs typeface="Arial"/>
              </a:rPr>
              <a:t>del riesame </a:t>
            </a:r>
            <a:r>
              <a:rPr sz="1600" dirty="0">
                <a:solidFill>
                  <a:srgbClr val="6C1F77"/>
                </a:solidFill>
                <a:latin typeface="Arial"/>
                <a:cs typeface="Arial"/>
              </a:rPr>
              <a:t>della </a:t>
            </a:r>
            <a:r>
              <a:rPr sz="1600" spc="-5" dirty="0">
                <a:solidFill>
                  <a:srgbClr val="6C1F77"/>
                </a:solidFill>
                <a:latin typeface="Arial"/>
                <a:cs typeface="Arial"/>
              </a:rPr>
              <a:t>qualità e </a:t>
            </a:r>
            <a:r>
              <a:rPr sz="1600" dirty="0">
                <a:solidFill>
                  <a:srgbClr val="6C1F77"/>
                </a:solidFill>
                <a:latin typeface="Arial"/>
                <a:cs typeface="Arial"/>
              </a:rPr>
              <a:t>delle</a:t>
            </a:r>
            <a:r>
              <a:rPr sz="1600" spc="50" dirty="0">
                <a:solidFill>
                  <a:srgbClr val="6C1F77"/>
                </a:solidFill>
                <a:latin typeface="Arial"/>
                <a:cs typeface="Arial"/>
              </a:rPr>
              <a:t> </a:t>
            </a:r>
            <a:r>
              <a:rPr sz="1600" spc="-5" dirty="0">
                <a:solidFill>
                  <a:srgbClr val="6C1F77"/>
                </a:solidFill>
                <a:latin typeface="Arial"/>
                <a:cs typeface="Arial"/>
              </a:rPr>
              <a:t>eventuali</a:t>
            </a:r>
            <a:endParaRPr sz="1600" dirty="0">
              <a:latin typeface="Arial"/>
              <a:cs typeface="Arial"/>
            </a:endParaRPr>
          </a:p>
          <a:p>
            <a:pPr marL="763270">
              <a:lnSpc>
                <a:spcPct val="100000"/>
              </a:lnSpc>
            </a:pPr>
            <a:r>
              <a:rPr sz="1600" spc="-5" dirty="0">
                <a:solidFill>
                  <a:srgbClr val="6C1F77"/>
                </a:solidFill>
                <a:latin typeface="Arial"/>
                <a:cs typeface="Arial"/>
              </a:rPr>
              <a:t>ispezioni.</a:t>
            </a:r>
            <a:endParaRPr sz="1600" dirty="0">
              <a:latin typeface="Arial"/>
              <a:cs typeface="Arial"/>
            </a:endParaRPr>
          </a:p>
        </p:txBody>
      </p:sp>
      <p:pic>
        <p:nvPicPr>
          <p:cNvPr id="10" name="Immagine 6"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5127" y="168117"/>
            <a:ext cx="1296144" cy="93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04800" y="1711843"/>
            <a:ext cx="7652384" cy="645728"/>
          </a:xfrm>
          <a:custGeom>
            <a:avLst/>
            <a:gdLst/>
            <a:ahLst/>
            <a:cxnLst/>
            <a:rect l="l" t="t" r="r" b="b"/>
            <a:pathLst>
              <a:path w="7652384" h="492760">
                <a:moveTo>
                  <a:pt x="7569962" y="0"/>
                </a:moveTo>
                <a:lnTo>
                  <a:pt x="82042" y="0"/>
                </a:lnTo>
                <a:lnTo>
                  <a:pt x="50106" y="6443"/>
                </a:lnTo>
                <a:lnTo>
                  <a:pt x="24028" y="24018"/>
                </a:lnTo>
                <a:lnTo>
                  <a:pt x="6446" y="50095"/>
                </a:lnTo>
                <a:lnTo>
                  <a:pt x="0" y="82041"/>
                </a:lnTo>
                <a:lnTo>
                  <a:pt x="0" y="492251"/>
                </a:lnTo>
                <a:lnTo>
                  <a:pt x="7652004" y="492251"/>
                </a:lnTo>
                <a:lnTo>
                  <a:pt x="7652004" y="82041"/>
                </a:lnTo>
                <a:lnTo>
                  <a:pt x="7645560" y="50095"/>
                </a:lnTo>
                <a:lnTo>
                  <a:pt x="7627985" y="24018"/>
                </a:lnTo>
                <a:lnTo>
                  <a:pt x="7601908" y="6443"/>
                </a:lnTo>
                <a:lnTo>
                  <a:pt x="7569962" y="0"/>
                </a:lnTo>
                <a:close/>
              </a:path>
            </a:pathLst>
          </a:custGeom>
          <a:solidFill>
            <a:srgbClr val="00338D"/>
          </a:solidFill>
        </p:spPr>
        <p:txBody>
          <a:bodyPr wrap="square" lIns="0" tIns="0" rIns="0" bIns="0" rtlCol="0"/>
          <a:lstStyle/>
          <a:p>
            <a:r>
              <a:rPr lang="it-IT" b="1" dirty="0" smtClean="0">
                <a:ln w="0"/>
                <a:solidFill>
                  <a:schemeClr val="bg1"/>
                </a:solidFill>
                <a:effectLst>
                  <a:outerShdw blurRad="38100" dist="19050" dir="2700000" algn="tl" rotWithShape="0">
                    <a:schemeClr val="dk1">
                      <a:alpha val="40000"/>
                    </a:schemeClr>
                  </a:outerShdw>
                </a:effectLst>
              </a:rPr>
              <a:t>Isa Italia 250 B – " Le verifiche della regolare tenuta della contabilità sociale " – paragrafi 17 – 18 </a:t>
            </a:r>
            <a:endParaRPr b="1" dirty="0">
              <a:ln w="0"/>
              <a:solidFill>
                <a:schemeClr val="bg1"/>
              </a:solidFill>
              <a:effectLst>
                <a:outerShdw blurRad="38100" dist="19050" dir="2700000" algn="tl" rotWithShape="0">
                  <a:schemeClr val="dk1">
                    <a:alpha val="40000"/>
                  </a:schemeClr>
                </a:outerShdw>
              </a:effectLst>
            </a:endParaRPr>
          </a:p>
        </p:txBody>
      </p:sp>
      <p:sp>
        <p:nvSpPr>
          <p:cNvPr id="4" name="object 4"/>
          <p:cNvSpPr txBox="1"/>
          <p:nvPr/>
        </p:nvSpPr>
        <p:spPr>
          <a:xfrm>
            <a:off x="381000" y="2362200"/>
            <a:ext cx="7642859" cy="2215991"/>
          </a:xfrm>
          <a:prstGeom prst="rect">
            <a:avLst/>
          </a:prstGeom>
        </p:spPr>
        <p:txBody>
          <a:bodyPr vert="horz" wrap="square" lIns="0" tIns="0" rIns="0" bIns="0" rtlCol="0">
            <a:spAutoFit/>
          </a:bodyPr>
          <a:lstStyle/>
          <a:p>
            <a:pPr marL="24765" marR="107950">
              <a:lnSpc>
                <a:spcPct val="100000"/>
              </a:lnSpc>
            </a:pPr>
            <a:r>
              <a:rPr lang="it-IT" sz="1600" spc="-5" dirty="0" smtClean="0">
                <a:solidFill>
                  <a:srgbClr val="00338D"/>
                </a:solidFill>
                <a:latin typeface="Arial"/>
                <a:cs typeface="Arial"/>
              </a:rPr>
              <a:t>Il revisore </a:t>
            </a:r>
            <a:r>
              <a:rPr lang="it-IT" sz="1600" b="1" spc="-5" dirty="0" smtClean="0">
                <a:solidFill>
                  <a:srgbClr val="00338D"/>
                </a:solidFill>
                <a:latin typeface="Arial"/>
                <a:cs typeface="Arial"/>
              </a:rPr>
              <a:t>DEVE </a:t>
            </a:r>
            <a:r>
              <a:rPr lang="it-IT" sz="1600" spc="-5" dirty="0" smtClean="0">
                <a:solidFill>
                  <a:srgbClr val="00338D"/>
                </a:solidFill>
                <a:latin typeface="Arial"/>
                <a:cs typeface="Arial"/>
              </a:rPr>
              <a:t>documentare:</a:t>
            </a:r>
          </a:p>
          <a:p>
            <a:pPr marL="367665" marR="107950" indent="-342900">
              <a:lnSpc>
                <a:spcPct val="100000"/>
              </a:lnSpc>
              <a:buFont typeface="+mj-lt"/>
              <a:buAutoNum type="alphaLcParenR"/>
            </a:pPr>
            <a:r>
              <a:rPr lang="it-IT" sz="1600" spc="-5" dirty="0">
                <a:solidFill>
                  <a:srgbClr val="00338D"/>
                </a:solidFill>
                <a:latin typeface="Arial"/>
                <a:cs typeface="Arial"/>
              </a:rPr>
              <a:t>l</a:t>
            </a:r>
            <a:r>
              <a:rPr lang="it-IT" sz="1600" spc="-5" dirty="0" smtClean="0">
                <a:solidFill>
                  <a:srgbClr val="00338D"/>
                </a:solidFill>
                <a:latin typeface="Arial"/>
                <a:cs typeface="Arial"/>
              </a:rPr>
              <a:t>a </a:t>
            </a:r>
            <a:r>
              <a:rPr lang="it-IT" sz="1600" b="1" spc="-5" dirty="0" smtClean="0">
                <a:solidFill>
                  <a:srgbClr val="00338D"/>
                </a:solidFill>
                <a:latin typeface="Arial"/>
                <a:cs typeface="Arial"/>
              </a:rPr>
              <a:t>frequenza</a:t>
            </a:r>
            <a:r>
              <a:rPr lang="it-IT" sz="1600" spc="-5" dirty="0" smtClean="0">
                <a:solidFill>
                  <a:srgbClr val="00338D"/>
                </a:solidFill>
                <a:latin typeface="Arial"/>
                <a:cs typeface="Arial"/>
              </a:rPr>
              <a:t> pianificata delle verifiche periodiche;</a:t>
            </a:r>
          </a:p>
          <a:p>
            <a:pPr marL="367665" marR="107950" indent="-342900">
              <a:lnSpc>
                <a:spcPct val="100000"/>
              </a:lnSpc>
              <a:buFont typeface="+mj-lt"/>
              <a:buAutoNum type="alphaLcParenR"/>
            </a:pPr>
            <a:r>
              <a:rPr lang="it-IT" sz="1600" spc="-5" dirty="0">
                <a:solidFill>
                  <a:srgbClr val="00338D"/>
                </a:solidFill>
                <a:latin typeface="Arial"/>
                <a:cs typeface="Arial"/>
              </a:rPr>
              <a:t>l</a:t>
            </a:r>
            <a:r>
              <a:rPr lang="it-IT" sz="1600" spc="-5" dirty="0" smtClean="0">
                <a:solidFill>
                  <a:srgbClr val="00338D"/>
                </a:solidFill>
                <a:latin typeface="Arial"/>
                <a:cs typeface="Arial"/>
              </a:rPr>
              <a:t>e </a:t>
            </a:r>
            <a:r>
              <a:rPr lang="it-IT" sz="1600" b="1" spc="-5" dirty="0" smtClean="0">
                <a:solidFill>
                  <a:srgbClr val="00338D"/>
                </a:solidFill>
                <a:latin typeface="Arial"/>
                <a:cs typeface="Arial"/>
              </a:rPr>
              <a:t>procedure svolte </a:t>
            </a:r>
            <a:r>
              <a:rPr lang="it-IT" sz="1600" spc="-5" dirty="0" smtClean="0">
                <a:solidFill>
                  <a:srgbClr val="00338D"/>
                </a:solidFill>
                <a:latin typeface="Arial"/>
                <a:cs typeface="Arial"/>
              </a:rPr>
              <a:t>in ciascuna verifica periodica;</a:t>
            </a:r>
          </a:p>
          <a:p>
            <a:pPr marL="367665" marR="107950" indent="-342900">
              <a:lnSpc>
                <a:spcPct val="100000"/>
              </a:lnSpc>
              <a:buFont typeface="+mj-lt"/>
              <a:buAutoNum type="alphaLcParenR"/>
            </a:pPr>
            <a:r>
              <a:rPr lang="it-IT" sz="1600" spc="-5" dirty="0">
                <a:solidFill>
                  <a:srgbClr val="00338D"/>
                </a:solidFill>
                <a:latin typeface="Arial"/>
                <a:cs typeface="Arial"/>
              </a:rPr>
              <a:t>i</a:t>
            </a:r>
            <a:r>
              <a:rPr lang="it-IT" sz="1600" spc="-5" dirty="0" smtClean="0">
                <a:solidFill>
                  <a:srgbClr val="00338D"/>
                </a:solidFill>
                <a:latin typeface="Arial"/>
                <a:cs typeface="Arial"/>
              </a:rPr>
              <a:t> </a:t>
            </a:r>
            <a:r>
              <a:rPr lang="it-IT" sz="1600" b="1" spc="-5" dirty="0" smtClean="0">
                <a:solidFill>
                  <a:srgbClr val="00338D"/>
                </a:solidFill>
                <a:latin typeface="Arial"/>
                <a:cs typeface="Arial"/>
              </a:rPr>
              <a:t>risultati</a:t>
            </a:r>
            <a:r>
              <a:rPr lang="it-IT" sz="1600" spc="-5" dirty="0" smtClean="0">
                <a:solidFill>
                  <a:srgbClr val="00338D"/>
                </a:solidFill>
                <a:latin typeface="Arial"/>
                <a:cs typeface="Arial"/>
              </a:rPr>
              <a:t> di ciascuna verifica periodica, nonché le considerazioni e le valutazioni effettuate sugli elementi informativi acquisiti, </a:t>
            </a:r>
            <a:r>
              <a:rPr lang="it-IT" sz="1600" b="1" spc="-5" dirty="0" smtClean="0">
                <a:solidFill>
                  <a:srgbClr val="00338D"/>
                </a:solidFill>
                <a:latin typeface="Arial"/>
                <a:cs typeface="Arial"/>
              </a:rPr>
              <a:t>sia</a:t>
            </a:r>
            <a:r>
              <a:rPr lang="it-IT" sz="1600" spc="-5" dirty="0" smtClean="0">
                <a:solidFill>
                  <a:srgbClr val="00338D"/>
                </a:solidFill>
                <a:latin typeface="Arial"/>
                <a:cs typeface="Arial"/>
              </a:rPr>
              <a:t> con riferimento ali possibili </a:t>
            </a:r>
            <a:r>
              <a:rPr lang="it-IT" sz="1600" b="1" spc="-5" dirty="0" smtClean="0">
                <a:solidFill>
                  <a:srgbClr val="00338D"/>
                </a:solidFill>
                <a:latin typeface="Arial"/>
                <a:cs typeface="Arial"/>
              </a:rPr>
              <a:t>effetti sull'attività di revisione contabile del bilancio sia</a:t>
            </a:r>
            <a:r>
              <a:rPr lang="it-IT" sz="1600" spc="-5" dirty="0" smtClean="0">
                <a:solidFill>
                  <a:srgbClr val="00338D"/>
                </a:solidFill>
                <a:latin typeface="Arial"/>
                <a:cs typeface="Arial"/>
              </a:rPr>
              <a:t> ai fini delle </a:t>
            </a:r>
            <a:r>
              <a:rPr lang="it-IT" sz="1600" b="1" spc="-5" dirty="0" smtClean="0">
                <a:solidFill>
                  <a:srgbClr val="00338D"/>
                </a:solidFill>
                <a:latin typeface="Arial"/>
                <a:cs typeface="Arial"/>
              </a:rPr>
              <a:t>comunicazioni ai responsabili delle attività di </a:t>
            </a:r>
            <a:r>
              <a:rPr lang="it-IT" sz="1600" b="1" i="1" spc="-5" dirty="0" err="1" smtClean="0">
                <a:solidFill>
                  <a:srgbClr val="00338D"/>
                </a:solidFill>
                <a:latin typeface="Arial"/>
                <a:cs typeface="Arial"/>
              </a:rPr>
              <a:t>governance</a:t>
            </a:r>
            <a:r>
              <a:rPr lang="it-IT" sz="1600" spc="-5" dirty="0" smtClean="0">
                <a:solidFill>
                  <a:srgbClr val="00338D"/>
                </a:solidFill>
                <a:latin typeface="Arial"/>
                <a:cs typeface="Arial"/>
              </a:rPr>
              <a:t>.</a:t>
            </a:r>
          </a:p>
          <a:p>
            <a:pPr marL="24765" marR="107950">
              <a:lnSpc>
                <a:spcPct val="100000"/>
              </a:lnSpc>
            </a:pPr>
            <a:r>
              <a:rPr lang="it-IT" sz="1600" spc="-5" dirty="0" smtClean="0">
                <a:solidFill>
                  <a:srgbClr val="00338D"/>
                </a:solidFill>
                <a:latin typeface="Arial"/>
                <a:cs typeface="Arial"/>
              </a:rPr>
              <a:t>La documentazione inerente le verifiche periodiche deve essere distintamente individuabile rispetto a quella relativa all'attività di revisione contabile del bilancio.</a:t>
            </a:r>
            <a:endParaRPr lang="it-IT" sz="1600" dirty="0">
              <a:latin typeface="Arial"/>
              <a:cs typeface="Arial"/>
            </a:endParaRPr>
          </a:p>
        </p:txBody>
      </p:sp>
      <p:sp>
        <p:nvSpPr>
          <p:cNvPr id="8" name="object 8"/>
          <p:cNvSpPr txBox="1">
            <a:spLocks noGrp="1"/>
          </p:cNvSpPr>
          <p:nvPr>
            <p:ph type="sldNum" sz="quarter" idx="7"/>
          </p:nvPr>
        </p:nvSpPr>
        <p:spPr>
          <a:prstGeom prst="rect">
            <a:avLst/>
          </a:prstGeom>
        </p:spPr>
        <p:txBody>
          <a:bodyPr vert="horz" wrap="square" lIns="0" tIns="0" rIns="0" bIns="0" rtlCol="0">
            <a:spAutoFit/>
          </a:bodyPr>
          <a:lstStyle/>
          <a:p>
            <a:pPr marL="25400">
              <a:lnSpc>
                <a:spcPct val="100000"/>
              </a:lnSpc>
            </a:pPr>
            <a:r>
              <a:rPr spc="-5" dirty="0"/>
              <a:t>14</a:t>
            </a:r>
          </a:p>
        </p:txBody>
      </p:sp>
      <p:sp>
        <p:nvSpPr>
          <p:cNvPr id="5" name="object 5"/>
          <p:cNvSpPr txBox="1">
            <a:spLocks noGrp="1"/>
          </p:cNvSpPr>
          <p:nvPr>
            <p:ph type="title"/>
          </p:nvPr>
        </p:nvSpPr>
        <p:spPr>
          <a:xfrm>
            <a:off x="304800" y="172960"/>
            <a:ext cx="7181596" cy="1538883"/>
          </a:xfrm>
          <a:prstGeom prst="rect">
            <a:avLst/>
          </a:prstGeom>
        </p:spPr>
        <p:txBody>
          <a:bodyPr vert="horz" wrap="square" lIns="0" tIns="0" rIns="0" bIns="0" rtlCol="0">
            <a:spAutoFit/>
          </a:bodyPr>
          <a:lstStyle/>
          <a:p>
            <a:pPr marL="16510">
              <a:lnSpc>
                <a:spcPts val="1585"/>
              </a:lnSpc>
            </a:pPr>
            <a:r>
              <a:rPr dirty="0"/>
              <a:t>Principio di </a:t>
            </a:r>
            <a:r>
              <a:rPr spc="-10" dirty="0"/>
              <a:t>revisione </a:t>
            </a:r>
            <a:r>
              <a:rPr dirty="0"/>
              <a:t>ISA Italia</a:t>
            </a:r>
            <a:r>
              <a:rPr spc="-80" dirty="0"/>
              <a:t> </a:t>
            </a:r>
            <a:r>
              <a:rPr spc="-5" dirty="0"/>
              <a:t>230</a:t>
            </a:r>
          </a:p>
          <a:p>
            <a:pPr marL="12700">
              <a:lnSpc>
                <a:spcPts val="5185"/>
              </a:lnSpc>
            </a:pPr>
            <a:r>
              <a:rPr lang="it-IT" sz="4000" b="0" dirty="0" smtClean="0">
                <a:latin typeface="KPMG Light"/>
                <a:cs typeface="KPMG Light"/>
              </a:rPr>
              <a:t>Esempi di regole specifiche sulla documentazione della revisione contenute in altri principi di revisione</a:t>
            </a:r>
            <a:endParaRPr sz="4000" dirty="0">
              <a:latin typeface="KPMG Light"/>
              <a:cs typeface="KPMG Light"/>
            </a:endParaRPr>
          </a:p>
        </p:txBody>
      </p:sp>
      <p:pic>
        <p:nvPicPr>
          <p:cNvPr id="7" name="Immagine 6"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15740" y="172960"/>
            <a:ext cx="1296144" cy="93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11882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04800" y="1711843"/>
            <a:ext cx="7652384" cy="645728"/>
          </a:xfrm>
          <a:custGeom>
            <a:avLst/>
            <a:gdLst/>
            <a:ahLst/>
            <a:cxnLst/>
            <a:rect l="l" t="t" r="r" b="b"/>
            <a:pathLst>
              <a:path w="7652384" h="492760">
                <a:moveTo>
                  <a:pt x="7569962" y="0"/>
                </a:moveTo>
                <a:lnTo>
                  <a:pt x="82042" y="0"/>
                </a:lnTo>
                <a:lnTo>
                  <a:pt x="50106" y="6443"/>
                </a:lnTo>
                <a:lnTo>
                  <a:pt x="24028" y="24018"/>
                </a:lnTo>
                <a:lnTo>
                  <a:pt x="6446" y="50095"/>
                </a:lnTo>
                <a:lnTo>
                  <a:pt x="0" y="82041"/>
                </a:lnTo>
                <a:lnTo>
                  <a:pt x="0" y="492251"/>
                </a:lnTo>
                <a:lnTo>
                  <a:pt x="7652004" y="492251"/>
                </a:lnTo>
                <a:lnTo>
                  <a:pt x="7652004" y="82041"/>
                </a:lnTo>
                <a:lnTo>
                  <a:pt x="7645560" y="50095"/>
                </a:lnTo>
                <a:lnTo>
                  <a:pt x="7627985" y="24018"/>
                </a:lnTo>
                <a:lnTo>
                  <a:pt x="7601908" y="6443"/>
                </a:lnTo>
                <a:lnTo>
                  <a:pt x="7569962" y="0"/>
                </a:lnTo>
                <a:close/>
              </a:path>
            </a:pathLst>
          </a:custGeom>
          <a:solidFill>
            <a:srgbClr val="00338D"/>
          </a:solidFill>
        </p:spPr>
        <p:txBody>
          <a:bodyPr wrap="square" lIns="0" tIns="0" rIns="0" bIns="0" rtlCol="0"/>
          <a:lstStyle/>
          <a:p>
            <a:r>
              <a:rPr lang="it-IT" b="1" dirty="0" smtClean="0">
                <a:ln w="0"/>
                <a:solidFill>
                  <a:schemeClr val="bg1"/>
                </a:solidFill>
                <a:effectLst>
                  <a:outerShdw blurRad="38100" dist="19050" dir="2700000" algn="tl" rotWithShape="0">
                    <a:schemeClr val="dk1">
                      <a:alpha val="40000"/>
                    </a:schemeClr>
                  </a:outerShdw>
                </a:effectLst>
              </a:rPr>
              <a:t>Isa Italia 260 – " Comunicazione con i responsabili delle attività di </a:t>
            </a:r>
            <a:r>
              <a:rPr lang="it-IT" b="1" i="1" dirty="0" err="1" smtClean="0">
                <a:ln w="0"/>
                <a:solidFill>
                  <a:schemeClr val="bg1"/>
                </a:solidFill>
                <a:effectLst>
                  <a:outerShdw blurRad="38100" dist="19050" dir="2700000" algn="tl" rotWithShape="0">
                    <a:schemeClr val="dk1">
                      <a:alpha val="40000"/>
                    </a:schemeClr>
                  </a:outerShdw>
                </a:effectLst>
              </a:rPr>
              <a:t>governance</a:t>
            </a:r>
            <a:r>
              <a:rPr lang="it-IT" b="1" dirty="0" smtClean="0">
                <a:ln w="0"/>
                <a:solidFill>
                  <a:schemeClr val="bg1"/>
                </a:solidFill>
                <a:effectLst>
                  <a:outerShdw blurRad="38100" dist="19050" dir="2700000" algn="tl" rotWithShape="0">
                    <a:schemeClr val="dk1">
                      <a:alpha val="40000"/>
                    </a:schemeClr>
                  </a:outerShdw>
                </a:effectLst>
              </a:rPr>
              <a:t>  " – paragrafo 23</a:t>
            </a:r>
            <a:endParaRPr b="1" dirty="0">
              <a:ln w="0"/>
              <a:solidFill>
                <a:schemeClr val="bg1"/>
              </a:solidFill>
              <a:effectLst>
                <a:outerShdw blurRad="38100" dist="19050" dir="2700000" algn="tl" rotWithShape="0">
                  <a:schemeClr val="dk1">
                    <a:alpha val="40000"/>
                  </a:schemeClr>
                </a:outerShdw>
              </a:effectLst>
            </a:endParaRPr>
          </a:p>
        </p:txBody>
      </p:sp>
      <p:sp>
        <p:nvSpPr>
          <p:cNvPr id="4" name="object 4"/>
          <p:cNvSpPr txBox="1"/>
          <p:nvPr/>
        </p:nvSpPr>
        <p:spPr>
          <a:xfrm>
            <a:off x="381000" y="2362200"/>
            <a:ext cx="7642859" cy="1231106"/>
          </a:xfrm>
          <a:prstGeom prst="rect">
            <a:avLst/>
          </a:prstGeom>
        </p:spPr>
        <p:txBody>
          <a:bodyPr vert="horz" wrap="square" lIns="0" tIns="0" rIns="0" bIns="0" rtlCol="0">
            <a:spAutoFit/>
          </a:bodyPr>
          <a:lstStyle/>
          <a:p>
            <a:pPr marL="24765" marR="107950" algn="just">
              <a:lnSpc>
                <a:spcPct val="100000"/>
              </a:lnSpc>
            </a:pPr>
            <a:r>
              <a:rPr lang="it-IT" sz="1600" spc="-5" dirty="0" smtClean="0">
                <a:solidFill>
                  <a:srgbClr val="00338D"/>
                </a:solidFill>
                <a:latin typeface="Arial"/>
                <a:cs typeface="Arial"/>
              </a:rPr>
              <a:t>Se gli aspetti richiesti nell'ISA Italia 260 vengono comunicati verbalmente, il revisore </a:t>
            </a:r>
            <a:r>
              <a:rPr lang="it-IT" sz="1600" b="1" spc="-5" dirty="0" smtClean="0">
                <a:solidFill>
                  <a:srgbClr val="00338D"/>
                </a:solidFill>
                <a:latin typeface="Arial"/>
                <a:cs typeface="Arial"/>
              </a:rPr>
              <a:t>DEVE</a:t>
            </a:r>
            <a:r>
              <a:rPr lang="it-IT" sz="1600" spc="-5" dirty="0" smtClean="0">
                <a:solidFill>
                  <a:srgbClr val="00338D"/>
                </a:solidFill>
                <a:latin typeface="Arial"/>
                <a:cs typeface="Arial"/>
              </a:rPr>
              <a:t>  includerli nella documentazione della revisione indicando quando e a chi sono stati comunicati. Se gli aspetti sono stati comunicati per iscritto, il revisore </a:t>
            </a:r>
            <a:r>
              <a:rPr lang="it-IT" sz="1600" b="1" spc="-5" dirty="0" smtClean="0">
                <a:solidFill>
                  <a:srgbClr val="00338D"/>
                </a:solidFill>
                <a:latin typeface="Arial"/>
                <a:cs typeface="Arial"/>
              </a:rPr>
              <a:t>DEVE</a:t>
            </a:r>
            <a:r>
              <a:rPr lang="it-IT" sz="1600" spc="-5" dirty="0" smtClean="0">
                <a:solidFill>
                  <a:srgbClr val="00338D"/>
                </a:solidFill>
                <a:latin typeface="Arial"/>
                <a:cs typeface="Arial"/>
              </a:rPr>
              <a:t> conservare una copia della comunicazione come parte della documentazione della revisione</a:t>
            </a:r>
            <a:endParaRPr lang="it-IT" sz="1600" dirty="0">
              <a:latin typeface="Arial"/>
              <a:cs typeface="Arial"/>
            </a:endParaRPr>
          </a:p>
        </p:txBody>
      </p:sp>
      <p:sp>
        <p:nvSpPr>
          <p:cNvPr id="8" name="object 8"/>
          <p:cNvSpPr txBox="1">
            <a:spLocks noGrp="1"/>
          </p:cNvSpPr>
          <p:nvPr>
            <p:ph type="sldNum" sz="quarter" idx="7"/>
          </p:nvPr>
        </p:nvSpPr>
        <p:spPr>
          <a:prstGeom prst="rect">
            <a:avLst/>
          </a:prstGeom>
        </p:spPr>
        <p:txBody>
          <a:bodyPr vert="horz" wrap="square" lIns="0" tIns="0" rIns="0" bIns="0" rtlCol="0">
            <a:spAutoFit/>
          </a:bodyPr>
          <a:lstStyle/>
          <a:p>
            <a:pPr marL="25400">
              <a:lnSpc>
                <a:spcPct val="100000"/>
              </a:lnSpc>
            </a:pPr>
            <a:r>
              <a:rPr spc="-5" dirty="0"/>
              <a:t>14</a:t>
            </a:r>
          </a:p>
        </p:txBody>
      </p:sp>
      <p:sp>
        <p:nvSpPr>
          <p:cNvPr id="5" name="object 5"/>
          <p:cNvSpPr txBox="1">
            <a:spLocks noGrp="1"/>
          </p:cNvSpPr>
          <p:nvPr>
            <p:ph type="title"/>
          </p:nvPr>
        </p:nvSpPr>
        <p:spPr>
          <a:xfrm>
            <a:off x="304800" y="172960"/>
            <a:ext cx="7181596" cy="1538883"/>
          </a:xfrm>
          <a:prstGeom prst="rect">
            <a:avLst/>
          </a:prstGeom>
        </p:spPr>
        <p:txBody>
          <a:bodyPr vert="horz" wrap="square" lIns="0" tIns="0" rIns="0" bIns="0" rtlCol="0">
            <a:spAutoFit/>
          </a:bodyPr>
          <a:lstStyle/>
          <a:p>
            <a:pPr marL="16510">
              <a:lnSpc>
                <a:spcPts val="1585"/>
              </a:lnSpc>
            </a:pPr>
            <a:r>
              <a:rPr dirty="0"/>
              <a:t>Principio di </a:t>
            </a:r>
            <a:r>
              <a:rPr spc="-10" dirty="0"/>
              <a:t>revisione </a:t>
            </a:r>
            <a:r>
              <a:rPr dirty="0"/>
              <a:t>ISA Italia</a:t>
            </a:r>
            <a:r>
              <a:rPr spc="-80" dirty="0"/>
              <a:t> </a:t>
            </a:r>
            <a:r>
              <a:rPr spc="-5" dirty="0"/>
              <a:t>230</a:t>
            </a:r>
          </a:p>
          <a:p>
            <a:pPr marL="12700">
              <a:lnSpc>
                <a:spcPts val="5185"/>
              </a:lnSpc>
            </a:pPr>
            <a:r>
              <a:rPr lang="it-IT" sz="4000" b="0" dirty="0" smtClean="0">
                <a:latin typeface="KPMG Light"/>
                <a:cs typeface="KPMG Light"/>
              </a:rPr>
              <a:t>Esempi di regole specifiche sulla documentazione della revisione contenute in altri principi di revisione</a:t>
            </a:r>
            <a:endParaRPr sz="4000" dirty="0">
              <a:latin typeface="KPMG Light"/>
              <a:cs typeface="KPMG Light"/>
            </a:endParaRPr>
          </a:p>
        </p:txBody>
      </p:sp>
      <p:pic>
        <p:nvPicPr>
          <p:cNvPr id="7" name="Immagine 6"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15740" y="172960"/>
            <a:ext cx="1296144" cy="93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335788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04800" y="1711843"/>
            <a:ext cx="7652384" cy="645728"/>
          </a:xfrm>
          <a:custGeom>
            <a:avLst/>
            <a:gdLst/>
            <a:ahLst/>
            <a:cxnLst/>
            <a:rect l="l" t="t" r="r" b="b"/>
            <a:pathLst>
              <a:path w="7652384" h="492760">
                <a:moveTo>
                  <a:pt x="7569962" y="0"/>
                </a:moveTo>
                <a:lnTo>
                  <a:pt x="82042" y="0"/>
                </a:lnTo>
                <a:lnTo>
                  <a:pt x="50106" y="6443"/>
                </a:lnTo>
                <a:lnTo>
                  <a:pt x="24028" y="24018"/>
                </a:lnTo>
                <a:lnTo>
                  <a:pt x="6446" y="50095"/>
                </a:lnTo>
                <a:lnTo>
                  <a:pt x="0" y="82041"/>
                </a:lnTo>
                <a:lnTo>
                  <a:pt x="0" y="492251"/>
                </a:lnTo>
                <a:lnTo>
                  <a:pt x="7652004" y="492251"/>
                </a:lnTo>
                <a:lnTo>
                  <a:pt x="7652004" y="82041"/>
                </a:lnTo>
                <a:lnTo>
                  <a:pt x="7645560" y="50095"/>
                </a:lnTo>
                <a:lnTo>
                  <a:pt x="7627985" y="24018"/>
                </a:lnTo>
                <a:lnTo>
                  <a:pt x="7601908" y="6443"/>
                </a:lnTo>
                <a:lnTo>
                  <a:pt x="7569962" y="0"/>
                </a:lnTo>
                <a:close/>
              </a:path>
            </a:pathLst>
          </a:custGeom>
          <a:solidFill>
            <a:srgbClr val="00338D"/>
          </a:solidFill>
        </p:spPr>
        <p:txBody>
          <a:bodyPr wrap="square" lIns="0" tIns="0" rIns="0" bIns="0" rtlCol="0"/>
          <a:lstStyle/>
          <a:p>
            <a:r>
              <a:rPr lang="it-IT" b="1" dirty="0" smtClean="0">
                <a:ln w="0"/>
                <a:solidFill>
                  <a:schemeClr val="bg1"/>
                </a:solidFill>
                <a:effectLst>
                  <a:outerShdw blurRad="38100" dist="19050" dir="2700000" algn="tl" rotWithShape="0">
                    <a:schemeClr val="dk1">
                      <a:alpha val="40000"/>
                    </a:schemeClr>
                  </a:outerShdw>
                </a:effectLst>
              </a:rPr>
              <a:t>Isa Italia 300 – " Pianificazione delle revisione contabile del bilancio  " – paragrafo 12</a:t>
            </a:r>
            <a:endParaRPr b="1" dirty="0">
              <a:ln w="0"/>
              <a:solidFill>
                <a:schemeClr val="bg1"/>
              </a:solidFill>
              <a:effectLst>
                <a:outerShdw blurRad="38100" dist="19050" dir="2700000" algn="tl" rotWithShape="0">
                  <a:schemeClr val="dk1">
                    <a:alpha val="40000"/>
                  </a:schemeClr>
                </a:outerShdw>
              </a:effectLst>
            </a:endParaRPr>
          </a:p>
        </p:txBody>
      </p:sp>
      <p:sp>
        <p:nvSpPr>
          <p:cNvPr id="4" name="object 4"/>
          <p:cNvSpPr txBox="1"/>
          <p:nvPr/>
        </p:nvSpPr>
        <p:spPr>
          <a:xfrm>
            <a:off x="381000" y="2362200"/>
            <a:ext cx="7642859" cy="1477328"/>
          </a:xfrm>
          <a:prstGeom prst="rect">
            <a:avLst/>
          </a:prstGeom>
        </p:spPr>
        <p:txBody>
          <a:bodyPr vert="horz" wrap="square" lIns="0" tIns="0" rIns="0" bIns="0" rtlCol="0">
            <a:spAutoFit/>
          </a:bodyPr>
          <a:lstStyle/>
          <a:p>
            <a:pPr marL="24765" marR="107950">
              <a:lnSpc>
                <a:spcPct val="100000"/>
              </a:lnSpc>
            </a:pPr>
            <a:r>
              <a:rPr lang="it-IT" sz="1600" spc="-5" dirty="0" smtClean="0">
                <a:solidFill>
                  <a:srgbClr val="00338D"/>
                </a:solidFill>
                <a:latin typeface="Arial"/>
                <a:cs typeface="Arial"/>
              </a:rPr>
              <a:t>Il revisore </a:t>
            </a:r>
            <a:r>
              <a:rPr lang="it-IT" sz="1600" b="1" spc="-5" dirty="0" smtClean="0">
                <a:solidFill>
                  <a:srgbClr val="00338D"/>
                </a:solidFill>
                <a:latin typeface="Arial"/>
                <a:cs typeface="Arial"/>
              </a:rPr>
              <a:t>DEVE</a:t>
            </a:r>
            <a:r>
              <a:rPr lang="it-IT" sz="1600" spc="-5" dirty="0" smtClean="0">
                <a:solidFill>
                  <a:srgbClr val="00338D"/>
                </a:solidFill>
                <a:latin typeface="Arial"/>
                <a:cs typeface="Arial"/>
              </a:rPr>
              <a:t> includere nella documentazione della revisione: </a:t>
            </a:r>
          </a:p>
          <a:p>
            <a:pPr marL="367665" marR="107950" indent="-342900">
              <a:lnSpc>
                <a:spcPct val="100000"/>
              </a:lnSpc>
              <a:buFont typeface="+mj-lt"/>
              <a:buAutoNum type="alphaLcParenR"/>
            </a:pPr>
            <a:r>
              <a:rPr lang="it-IT" sz="1600" spc="-5" dirty="0">
                <a:solidFill>
                  <a:srgbClr val="00338D"/>
                </a:solidFill>
                <a:latin typeface="Arial"/>
                <a:cs typeface="Arial"/>
              </a:rPr>
              <a:t>l</a:t>
            </a:r>
            <a:r>
              <a:rPr lang="it-IT" sz="1600" spc="-5" dirty="0" smtClean="0">
                <a:solidFill>
                  <a:srgbClr val="00338D"/>
                </a:solidFill>
                <a:latin typeface="Arial"/>
                <a:cs typeface="Arial"/>
              </a:rPr>
              <a:t>a </a:t>
            </a:r>
            <a:r>
              <a:rPr lang="it-IT" sz="1600" b="1" spc="-5" dirty="0" smtClean="0">
                <a:solidFill>
                  <a:srgbClr val="00338D"/>
                </a:solidFill>
                <a:latin typeface="Arial"/>
                <a:cs typeface="Arial"/>
              </a:rPr>
              <a:t>strategia</a:t>
            </a:r>
            <a:r>
              <a:rPr lang="it-IT" sz="1600" spc="-5" dirty="0" smtClean="0">
                <a:solidFill>
                  <a:srgbClr val="00338D"/>
                </a:solidFill>
                <a:latin typeface="Arial"/>
                <a:cs typeface="Arial"/>
              </a:rPr>
              <a:t> di revisione;</a:t>
            </a:r>
          </a:p>
          <a:p>
            <a:pPr marL="367665" marR="107950" indent="-342900">
              <a:lnSpc>
                <a:spcPct val="100000"/>
              </a:lnSpc>
              <a:buFont typeface="+mj-lt"/>
              <a:buAutoNum type="alphaLcParenR"/>
            </a:pPr>
            <a:r>
              <a:rPr lang="it-IT" sz="1600" spc="-5" dirty="0" err="1">
                <a:solidFill>
                  <a:srgbClr val="00338D"/>
                </a:solidFill>
                <a:latin typeface="Arial"/>
                <a:cs typeface="Arial"/>
              </a:rPr>
              <a:t>l</a:t>
            </a:r>
            <a:r>
              <a:rPr lang="it-IT" sz="1600" spc="-5" dirty="0" err="1" smtClean="0">
                <a:solidFill>
                  <a:srgbClr val="00338D"/>
                </a:solidFill>
                <a:latin typeface="Arial"/>
                <a:cs typeface="Arial"/>
              </a:rPr>
              <a:t>l</a:t>
            </a:r>
            <a:r>
              <a:rPr lang="it-IT" sz="1600" spc="-5" dirty="0" smtClean="0">
                <a:solidFill>
                  <a:srgbClr val="00338D"/>
                </a:solidFill>
                <a:latin typeface="Arial"/>
                <a:cs typeface="Arial"/>
              </a:rPr>
              <a:t> </a:t>
            </a:r>
            <a:r>
              <a:rPr lang="it-IT" sz="1600" b="1" spc="-5" dirty="0" smtClean="0">
                <a:solidFill>
                  <a:srgbClr val="00338D"/>
                </a:solidFill>
                <a:latin typeface="Arial"/>
                <a:cs typeface="Arial"/>
              </a:rPr>
              <a:t>piano</a:t>
            </a:r>
            <a:r>
              <a:rPr lang="it-IT" sz="1600" spc="-5" dirty="0" smtClean="0">
                <a:solidFill>
                  <a:srgbClr val="00338D"/>
                </a:solidFill>
                <a:latin typeface="Arial"/>
                <a:cs typeface="Arial"/>
              </a:rPr>
              <a:t> della revisione;</a:t>
            </a:r>
          </a:p>
          <a:p>
            <a:pPr marL="367665" marR="107950" indent="-342900">
              <a:lnSpc>
                <a:spcPct val="100000"/>
              </a:lnSpc>
              <a:buFont typeface="+mj-lt"/>
              <a:buAutoNum type="alphaLcParenR"/>
            </a:pPr>
            <a:r>
              <a:rPr lang="it-IT" sz="1600" b="1" spc="-5" dirty="0">
                <a:solidFill>
                  <a:srgbClr val="00338D"/>
                </a:solidFill>
                <a:latin typeface="Arial"/>
                <a:cs typeface="Arial"/>
              </a:rPr>
              <a:t>q</a:t>
            </a:r>
            <a:r>
              <a:rPr lang="it-IT" sz="1600" b="1" spc="-5" dirty="0" smtClean="0">
                <a:solidFill>
                  <a:srgbClr val="00338D"/>
                </a:solidFill>
                <a:latin typeface="Arial"/>
                <a:cs typeface="Arial"/>
              </a:rPr>
              <a:t>ualunque modifica</a:t>
            </a:r>
            <a:r>
              <a:rPr lang="it-IT" sz="1600" spc="-5" dirty="0" smtClean="0">
                <a:solidFill>
                  <a:srgbClr val="00338D"/>
                </a:solidFill>
                <a:latin typeface="Arial"/>
                <a:cs typeface="Arial"/>
              </a:rPr>
              <a:t> significativa apportata ad essi nel corso dell'incarico di revisione, e le ragioni di tali modifiche</a:t>
            </a:r>
          </a:p>
          <a:p>
            <a:pPr marL="367665" marR="107950" indent="-342900">
              <a:lnSpc>
                <a:spcPct val="100000"/>
              </a:lnSpc>
              <a:buFont typeface="+mj-lt"/>
              <a:buAutoNum type="alphaLcParenR"/>
            </a:pPr>
            <a:endParaRPr lang="it-IT" sz="1600" dirty="0">
              <a:latin typeface="Arial"/>
              <a:cs typeface="Arial"/>
            </a:endParaRPr>
          </a:p>
        </p:txBody>
      </p:sp>
      <p:sp>
        <p:nvSpPr>
          <p:cNvPr id="8" name="object 8"/>
          <p:cNvSpPr txBox="1">
            <a:spLocks noGrp="1"/>
          </p:cNvSpPr>
          <p:nvPr>
            <p:ph type="sldNum" sz="quarter" idx="7"/>
          </p:nvPr>
        </p:nvSpPr>
        <p:spPr>
          <a:prstGeom prst="rect">
            <a:avLst/>
          </a:prstGeom>
        </p:spPr>
        <p:txBody>
          <a:bodyPr vert="horz" wrap="square" lIns="0" tIns="0" rIns="0" bIns="0" rtlCol="0">
            <a:spAutoFit/>
          </a:bodyPr>
          <a:lstStyle/>
          <a:p>
            <a:pPr marL="25400">
              <a:lnSpc>
                <a:spcPct val="100000"/>
              </a:lnSpc>
            </a:pPr>
            <a:r>
              <a:rPr spc="-5" dirty="0"/>
              <a:t>14</a:t>
            </a:r>
          </a:p>
        </p:txBody>
      </p:sp>
      <p:sp>
        <p:nvSpPr>
          <p:cNvPr id="5" name="object 5"/>
          <p:cNvSpPr txBox="1">
            <a:spLocks noGrp="1"/>
          </p:cNvSpPr>
          <p:nvPr>
            <p:ph type="title"/>
          </p:nvPr>
        </p:nvSpPr>
        <p:spPr>
          <a:xfrm>
            <a:off x="304800" y="172960"/>
            <a:ext cx="7181596" cy="1538883"/>
          </a:xfrm>
          <a:prstGeom prst="rect">
            <a:avLst/>
          </a:prstGeom>
        </p:spPr>
        <p:txBody>
          <a:bodyPr vert="horz" wrap="square" lIns="0" tIns="0" rIns="0" bIns="0" rtlCol="0">
            <a:spAutoFit/>
          </a:bodyPr>
          <a:lstStyle/>
          <a:p>
            <a:pPr marL="16510">
              <a:lnSpc>
                <a:spcPts val="1585"/>
              </a:lnSpc>
            </a:pPr>
            <a:r>
              <a:rPr dirty="0"/>
              <a:t>Principio di </a:t>
            </a:r>
            <a:r>
              <a:rPr spc="-10" dirty="0"/>
              <a:t>revisione </a:t>
            </a:r>
            <a:r>
              <a:rPr dirty="0"/>
              <a:t>ISA Italia</a:t>
            </a:r>
            <a:r>
              <a:rPr spc="-80" dirty="0"/>
              <a:t> </a:t>
            </a:r>
            <a:r>
              <a:rPr spc="-5" dirty="0"/>
              <a:t>230</a:t>
            </a:r>
          </a:p>
          <a:p>
            <a:pPr marL="12700">
              <a:lnSpc>
                <a:spcPts val="5185"/>
              </a:lnSpc>
            </a:pPr>
            <a:r>
              <a:rPr lang="it-IT" sz="4000" b="0" dirty="0" smtClean="0">
                <a:latin typeface="KPMG Light"/>
                <a:cs typeface="KPMG Light"/>
              </a:rPr>
              <a:t>Esempi di regole specifiche sulla documentazione della revisione contenute in altri principi di revisione</a:t>
            </a:r>
            <a:endParaRPr sz="4000" dirty="0">
              <a:latin typeface="KPMG Light"/>
              <a:cs typeface="KPMG Light"/>
            </a:endParaRPr>
          </a:p>
        </p:txBody>
      </p:sp>
      <p:pic>
        <p:nvPicPr>
          <p:cNvPr id="7" name="Immagine 6"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15740" y="172960"/>
            <a:ext cx="1296144" cy="93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026077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04800" y="1711842"/>
            <a:ext cx="7652384" cy="878957"/>
          </a:xfrm>
          <a:custGeom>
            <a:avLst/>
            <a:gdLst/>
            <a:ahLst/>
            <a:cxnLst/>
            <a:rect l="l" t="t" r="r" b="b"/>
            <a:pathLst>
              <a:path w="7652384" h="492760">
                <a:moveTo>
                  <a:pt x="7569962" y="0"/>
                </a:moveTo>
                <a:lnTo>
                  <a:pt x="82042" y="0"/>
                </a:lnTo>
                <a:lnTo>
                  <a:pt x="50106" y="6443"/>
                </a:lnTo>
                <a:lnTo>
                  <a:pt x="24028" y="24018"/>
                </a:lnTo>
                <a:lnTo>
                  <a:pt x="6446" y="50095"/>
                </a:lnTo>
                <a:lnTo>
                  <a:pt x="0" y="82041"/>
                </a:lnTo>
                <a:lnTo>
                  <a:pt x="0" y="492251"/>
                </a:lnTo>
                <a:lnTo>
                  <a:pt x="7652004" y="492251"/>
                </a:lnTo>
                <a:lnTo>
                  <a:pt x="7652004" y="82041"/>
                </a:lnTo>
                <a:lnTo>
                  <a:pt x="7645560" y="50095"/>
                </a:lnTo>
                <a:lnTo>
                  <a:pt x="7627985" y="24018"/>
                </a:lnTo>
                <a:lnTo>
                  <a:pt x="7601908" y="6443"/>
                </a:lnTo>
                <a:lnTo>
                  <a:pt x="7569962" y="0"/>
                </a:lnTo>
                <a:close/>
              </a:path>
            </a:pathLst>
          </a:custGeom>
          <a:solidFill>
            <a:srgbClr val="00338D"/>
          </a:solidFill>
        </p:spPr>
        <p:txBody>
          <a:bodyPr wrap="square" lIns="0" tIns="0" rIns="0" bIns="0" rtlCol="0"/>
          <a:lstStyle/>
          <a:p>
            <a:r>
              <a:rPr lang="it-IT" b="1" dirty="0" smtClean="0">
                <a:ln w="0"/>
                <a:solidFill>
                  <a:schemeClr val="bg1"/>
                </a:solidFill>
                <a:effectLst>
                  <a:outerShdw blurRad="38100" dist="19050" dir="2700000" algn="tl" rotWithShape="0">
                    <a:schemeClr val="dk1">
                      <a:alpha val="40000"/>
                    </a:schemeClr>
                  </a:outerShdw>
                </a:effectLst>
              </a:rPr>
              <a:t>Isa Italia 315 – " L'identificazione e la valutazione dei rischi di errori significativi mediante la comprensione dell'impresa e del contesto in cui opera" – </a:t>
            </a:r>
          </a:p>
          <a:p>
            <a:r>
              <a:rPr lang="it-IT" b="1" dirty="0" smtClean="0">
                <a:ln w="0"/>
                <a:solidFill>
                  <a:schemeClr val="bg1"/>
                </a:solidFill>
                <a:effectLst>
                  <a:outerShdw blurRad="38100" dist="19050" dir="2700000" algn="tl" rotWithShape="0">
                    <a:schemeClr val="dk1">
                      <a:alpha val="40000"/>
                    </a:schemeClr>
                  </a:outerShdw>
                </a:effectLst>
              </a:rPr>
              <a:t>paragrafo 32</a:t>
            </a:r>
            <a:endParaRPr b="1" dirty="0">
              <a:ln w="0"/>
              <a:solidFill>
                <a:schemeClr val="bg1"/>
              </a:solidFill>
              <a:effectLst>
                <a:outerShdw blurRad="38100" dist="19050" dir="2700000" algn="tl" rotWithShape="0">
                  <a:schemeClr val="dk1">
                    <a:alpha val="40000"/>
                  </a:schemeClr>
                </a:outerShdw>
              </a:effectLst>
            </a:endParaRPr>
          </a:p>
        </p:txBody>
      </p:sp>
      <p:sp>
        <p:nvSpPr>
          <p:cNvPr id="4" name="object 4"/>
          <p:cNvSpPr txBox="1"/>
          <p:nvPr/>
        </p:nvSpPr>
        <p:spPr>
          <a:xfrm>
            <a:off x="381000" y="2814132"/>
            <a:ext cx="7642859" cy="2708434"/>
          </a:xfrm>
          <a:prstGeom prst="rect">
            <a:avLst/>
          </a:prstGeom>
        </p:spPr>
        <p:txBody>
          <a:bodyPr vert="horz" wrap="square" lIns="0" tIns="0" rIns="0" bIns="0" rtlCol="0">
            <a:spAutoFit/>
          </a:bodyPr>
          <a:lstStyle/>
          <a:p>
            <a:pPr marL="24765" marR="107950">
              <a:lnSpc>
                <a:spcPct val="100000"/>
              </a:lnSpc>
            </a:pPr>
            <a:r>
              <a:rPr lang="it-IT" sz="1600" spc="-5" dirty="0" smtClean="0">
                <a:solidFill>
                  <a:srgbClr val="00338D"/>
                </a:solidFill>
                <a:latin typeface="Arial"/>
                <a:cs typeface="Arial"/>
              </a:rPr>
              <a:t>Il revisore </a:t>
            </a:r>
            <a:r>
              <a:rPr lang="it-IT" sz="1600" b="1" spc="-5" dirty="0" smtClean="0">
                <a:solidFill>
                  <a:srgbClr val="00338D"/>
                </a:solidFill>
                <a:latin typeface="Arial"/>
                <a:cs typeface="Arial"/>
              </a:rPr>
              <a:t>DEVE</a:t>
            </a:r>
            <a:r>
              <a:rPr lang="it-IT" sz="1600" spc="-5" dirty="0" smtClean="0">
                <a:solidFill>
                  <a:srgbClr val="00338D"/>
                </a:solidFill>
                <a:latin typeface="Arial"/>
                <a:cs typeface="Arial"/>
              </a:rPr>
              <a:t> includere nella documentazione della revisione: </a:t>
            </a:r>
          </a:p>
          <a:p>
            <a:pPr marL="367665" marR="107950" indent="-342900">
              <a:lnSpc>
                <a:spcPct val="100000"/>
              </a:lnSpc>
              <a:buFont typeface="+mj-lt"/>
              <a:buAutoNum type="alphaLcParenR"/>
            </a:pPr>
            <a:r>
              <a:rPr lang="it-IT" sz="1600" spc="-5" dirty="0">
                <a:solidFill>
                  <a:srgbClr val="00338D"/>
                </a:solidFill>
                <a:latin typeface="Arial"/>
                <a:cs typeface="Arial"/>
              </a:rPr>
              <a:t>l</a:t>
            </a:r>
            <a:r>
              <a:rPr lang="it-IT" sz="1600" spc="-5" dirty="0" smtClean="0">
                <a:solidFill>
                  <a:srgbClr val="00338D"/>
                </a:solidFill>
                <a:latin typeface="Arial"/>
                <a:cs typeface="Arial"/>
              </a:rPr>
              <a:t>a </a:t>
            </a:r>
            <a:r>
              <a:rPr lang="it-IT" sz="1600" b="1" spc="-5" dirty="0" smtClean="0">
                <a:solidFill>
                  <a:srgbClr val="00338D"/>
                </a:solidFill>
                <a:latin typeface="Arial"/>
                <a:cs typeface="Arial"/>
              </a:rPr>
              <a:t>discussione</a:t>
            </a:r>
            <a:r>
              <a:rPr lang="it-IT" sz="1600" spc="-5" dirty="0" smtClean="0">
                <a:solidFill>
                  <a:srgbClr val="00338D"/>
                </a:solidFill>
                <a:latin typeface="Arial"/>
                <a:cs typeface="Arial"/>
              </a:rPr>
              <a:t> tra i membri del team di revisione, e le principali decisioni assunte;</a:t>
            </a:r>
          </a:p>
          <a:p>
            <a:pPr marL="367665" marR="107950" indent="-342900">
              <a:lnSpc>
                <a:spcPct val="100000"/>
              </a:lnSpc>
              <a:buFont typeface="+mj-lt"/>
              <a:buAutoNum type="alphaLcParenR"/>
            </a:pPr>
            <a:r>
              <a:rPr lang="it-IT" sz="1600" spc="-5" dirty="0" smtClean="0">
                <a:solidFill>
                  <a:srgbClr val="00338D"/>
                </a:solidFill>
                <a:latin typeface="Arial"/>
                <a:cs typeface="Arial"/>
              </a:rPr>
              <a:t>gli elementi chiave della comprensione di ciascun aspetto dell'impresa e del contesto in cui opera e di ciascuna delle componenti del controllo interno; le fonti di informazione mediante le quali è stata acquisita la comprensione; le procedure di valutazione del rischio svolte.</a:t>
            </a:r>
          </a:p>
          <a:p>
            <a:pPr marL="367665" marR="107950" indent="-342900">
              <a:lnSpc>
                <a:spcPct val="100000"/>
              </a:lnSpc>
              <a:buFont typeface="+mj-lt"/>
              <a:buAutoNum type="alphaLcParenR"/>
            </a:pPr>
            <a:r>
              <a:rPr lang="it-IT" sz="1600" spc="-5" dirty="0">
                <a:solidFill>
                  <a:srgbClr val="00338D"/>
                </a:solidFill>
                <a:latin typeface="Arial"/>
                <a:cs typeface="Arial"/>
              </a:rPr>
              <a:t>i</a:t>
            </a:r>
            <a:r>
              <a:rPr lang="it-IT" sz="1600" spc="-5" dirty="0" smtClean="0">
                <a:solidFill>
                  <a:srgbClr val="00338D"/>
                </a:solidFill>
                <a:latin typeface="Arial"/>
                <a:cs typeface="Arial"/>
              </a:rPr>
              <a:t> rischi di errori significativi identificati e valutati a livello di bilancio e a livello di </a:t>
            </a:r>
            <a:r>
              <a:rPr lang="it-IT" sz="1600" spc="-5" dirty="0">
                <a:solidFill>
                  <a:srgbClr val="00338D"/>
                </a:solidFill>
                <a:latin typeface="Arial"/>
                <a:cs typeface="Arial"/>
              </a:rPr>
              <a:t>a</a:t>
            </a:r>
            <a:r>
              <a:rPr lang="it-IT" sz="1600" spc="-5" dirty="0" smtClean="0">
                <a:solidFill>
                  <a:srgbClr val="00338D"/>
                </a:solidFill>
                <a:latin typeface="Arial"/>
                <a:cs typeface="Arial"/>
              </a:rPr>
              <a:t>sserzioni; i rischi identificati ed i relativi controlli dei quali il revisore abbia acquisito una comprensione in ragione delle regole di cui ai paragrafi 27 30.</a:t>
            </a:r>
          </a:p>
          <a:p>
            <a:pPr marL="367665" marR="107950" indent="-342900">
              <a:lnSpc>
                <a:spcPct val="100000"/>
              </a:lnSpc>
              <a:buFont typeface="+mj-lt"/>
              <a:buAutoNum type="alphaLcParenR"/>
            </a:pPr>
            <a:endParaRPr lang="it-IT" sz="1600" dirty="0">
              <a:latin typeface="Arial"/>
              <a:cs typeface="Arial"/>
            </a:endParaRPr>
          </a:p>
        </p:txBody>
      </p:sp>
      <p:sp>
        <p:nvSpPr>
          <p:cNvPr id="8" name="object 8"/>
          <p:cNvSpPr txBox="1">
            <a:spLocks noGrp="1"/>
          </p:cNvSpPr>
          <p:nvPr>
            <p:ph type="sldNum" sz="quarter" idx="7"/>
          </p:nvPr>
        </p:nvSpPr>
        <p:spPr>
          <a:prstGeom prst="rect">
            <a:avLst/>
          </a:prstGeom>
        </p:spPr>
        <p:txBody>
          <a:bodyPr vert="horz" wrap="square" lIns="0" tIns="0" rIns="0" bIns="0" rtlCol="0">
            <a:spAutoFit/>
          </a:bodyPr>
          <a:lstStyle/>
          <a:p>
            <a:pPr marL="25400">
              <a:lnSpc>
                <a:spcPct val="100000"/>
              </a:lnSpc>
            </a:pPr>
            <a:r>
              <a:rPr spc="-5" dirty="0"/>
              <a:t>14</a:t>
            </a:r>
          </a:p>
        </p:txBody>
      </p:sp>
      <p:sp>
        <p:nvSpPr>
          <p:cNvPr id="5" name="object 5"/>
          <p:cNvSpPr txBox="1">
            <a:spLocks noGrp="1"/>
          </p:cNvSpPr>
          <p:nvPr>
            <p:ph type="title"/>
          </p:nvPr>
        </p:nvSpPr>
        <p:spPr>
          <a:xfrm>
            <a:off x="304800" y="172960"/>
            <a:ext cx="7181596" cy="1538883"/>
          </a:xfrm>
          <a:prstGeom prst="rect">
            <a:avLst/>
          </a:prstGeom>
        </p:spPr>
        <p:txBody>
          <a:bodyPr vert="horz" wrap="square" lIns="0" tIns="0" rIns="0" bIns="0" rtlCol="0">
            <a:spAutoFit/>
          </a:bodyPr>
          <a:lstStyle/>
          <a:p>
            <a:pPr marL="16510">
              <a:lnSpc>
                <a:spcPts val="1585"/>
              </a:lnSpc>
            </a:pPr>
            <a:r>
              <a:rPr dirty="0"/>
              <a:t>Principio di </a:t>
            </a:r>
            <a:r>
              <a:rPr spc="-10" dirty="0"/>
              <a:t>revisione </a:t>
            </a:r>
            <a:r>
              <a:rPr dirty="0"/>
              <a:t>ISA Italia</a:t>
            </a:r>
            <a:r>
              <a:rPr spc="-80" dirty="0"/>
              <a:t> </a:t>
            </a:r>
            <a:r>
              <a:rPr spc="-5" dirty="0"/>
              <a:t>230</a:t>
            </a:r>
          </a:p>
          <a:p>
            <a:pPr marL="12700">
              <a:lnSpc>
                <a:spcPts val="5185"/>
              </a:lnSpc>
            </a:pPr>
            <a:r>
              <a:rPr lang="it-IT" sz="4000" b="0" dirty="0" smtClean="0">
                <a:latin typeface="KPMG Light"/>
                <a:cs typeface="KPMG Light"/>
              </a:rPr>
              <a:t>Esempi di regole specifiche sulla documentazione della revisione contenute in altri principi di revisione</a:t>
            </a:r>
            <a:endParaRPr sz="4000" dirty="0">
              <a:latin typeface="KPMG Light"/>
              <a:cs typeface="KPMG Light"/>
            </a:endParaRPr>
          </a:p>
        </p:txBody>
      </p:sp>
      <p:pic>
        <p:nvPicPr>
          <p:cNvPr id="7" name="Immagine 6"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15740" y="172960"/>
            <a:ext cx="1296144" cy="93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068829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04800" y="1711843"/>
            <a:ext cx="7652384" cy="645728"/>
          </a:xfrm>
          <a:custGeom>
            <a:avLst/>
            <a:gdLst/>
            <a:ahLst/>
            <a:cxnLst/>
            <a:rect l="l" t="t" r="r" b="b"/>
            <a:pathLst>
              <a:path w="7652384" h="492760">
                <a:moveTo>
                  <a:pt x="7569962" y="0"/>
                </a:moveTo>
                <a:lnTo>
                  <a:pt x="82042" y="0"/>
                </a:lnTo>
                <a:lnTo>
                  <a:pt x="50106" y="6443"/>
                </a:lnTo>
                <a:lnTo>
                  <a:pt x="24028" y="24018"/>
                </a:lnTo>
                <a:lnTo>
                  <a:pt x="6446" y="50095"/>
                </a:lnTo>
                <a:lnTo>
                  <a:pt x="0" y="82041"/>
                </a:lnTo>
                <a:lnTo>
                  <a:pt x="0" y="492251"/>
                </a:lnTo>
                <a:lnTo>
                  <a:pt x="7652004" y="492251"/>
                </a:lnTo>
                <a:lnTo>
                  <a:pt x="7652004" y="82041"/>
                </a:lnTo>
                <a:lnTo>
                  <a:pt x="7645560" y="50095"/>
                </a:lnTo>
                <a:lnTo>
                  <a:pt x="7627985" y="24018"/>
                </a:lnTo>
                <a:lnTo>
                  <a:pt x="7601908" y="6443"/>
                </a:lnTo>
                <a:lnTo>
                  <a:pt x="7569962" y="0"/>
                </a:lnTo>
                <a:close/>
              </a:path>
            </a:pathLst>
          </a:custGeom>
          <a:solidFill>
            <a:srgbClr val="00338D"/>
          </a:solidFill>
        </p:spPr>
        <p:txBody>
          <a:bodyPr wrap="square" lIns="0" tIns="0" rIns="0" bIns="0" rtlCol="0"/>
          <a:lstStyle/>
          <a:p>
            <a:r>
              <a:rPr lang="it-IT" b="1" dirty="0" smtClean="0">
                <a:ln w="0"/>
                <a:solidFill>
                  <a:schemeClr val="bg1"/>
                </a:solidFill>
                <a:effectLst>
                  <a:outerShdw blurRad="38100" dist="19050" dir="2700000" algn="tl" rotWithShape="0">
                    <a:schemeClr val="dk1">
                      <a:alpha val="40000"/>
                    </a:schemeClr>
                  </a:outerShdw>
                </a:effectLst>
              </a:rPr>
              <a:t>Isa Italia 320 – " Significatività nella pianificazione e nello svolgimento della revisione contabile" – paragrafo 14</a:t>
            </a:r>
            <a:endParaRPr b="1" dirty="0">
              <a:ln w="0"/>
              <a:solidFill>
                <a:schemeClr val="bg1"/>
              </a:solidFill>
              <a:effectLst>
                <a:outerShdw blurRad="38100" dist="19050" dir="2700000" algn="tl" rotWithShape="0">
                  <a:schemeClr val="dk1">
                    <a:alpha val="40000"/>
                  </a:schemeClr>
                </a:outerShdw>
              </a:effectLst>
            </a:endParaRPr>
          </a:p>
        </p:txBody>
      </p:sp>
      <p:sp>
        <p:nvSpPr>
          <p:cNvPr id="4" name="object 4"/>
          <p:cNvSpPr txBox="1"/>
          <p:nvPr/>
        </p:nvSpPr>
        <p:spPr>
          <a:xfrm>
            <a:off x="381000" y="2362200"/>
            <a:ext cx="7642859" cy="1969770"/>
          </a:xfrm>
          <a:prstGeom prst="rect">
            <a:avLst/>
          </a:prstGeom>
        </p:spPr>
        <p:txBody>
          <a:bodyPr vert="horz" wrap="square" lIns="0" tIns="0" rIns="0" bIns="0" rtlCol="0">
            <a:spAutoFit/>
          </a:bodyPr>
          <a:lstStyle/>
          <a:p>
            <a:pPr marL="24765" marR="107950">
              <a:lnSpc>
                <a:spcPct val="100000"/>
              </a:lnSpc>
            </a:pPr>
            <a:r>
              <a:rPr lang="it-IT" sz="1600" spc="-5" dirty="0" smtClean="0">
                <a:solidFill>
                  <a:srgbClr val="00338D"/>
                </a:solidFill>
                <a:latin typeface="Arial"/>
                <a:cs typeface="Arial"/>
              </a:rPr>
              <a:t>Il revisore </a:t>
            </a:r>
            <a:r>
              <a:rPr lang="it-IT" sz="1600" b="1" spc="-5" dirty="0" smtClean="0">
                <a:solidFill>
                  <a:srgbClr val="00338D"/>
                </a:solidFill>
                <a:latin typeface="Arial"/>
                <a:cs typeface="Arial"/>
              </a:rPr>
              <a:t>DEVE</a:t>
            </a:r>
            <a:r>
              <a:rPr lang="it-IT" sz="1600" spc="-5" dirty="0" smtClean="0">
                <a:solidFill>
                  <a:srgbClr val="00338D"/>
                </a:solidFill>
                <a:latin typeface="Arial"/>
                <a:cs typeface="Arial"/>
              </a:rPr>
              <a:t> includere nella documentazione della revisione gli importi di seguito riportati, nonché i fattori considerati ai fini della loro determinazione:</a:t>
            </a:r>
          </a:p>
          <a:p>
            <a:pPr marL="367665" marR="107950" indent="-342900">
              <a:lnSpc>
                <a:spcPct val="100000"/>
              </a:lnSpc>
              <a:buFont typeface="+mj-lt"/>
              <a:buAutoNum type="alphaLcParenR"/>
            </a:pPr>
            <a:r>
              <a:rPr lang="it-IT" sz="1600" spc="-5" dirty="0">
                <a:solidFill>
                  <a:srgbClr val="00338D"/>
                </a:solidFill>
                <a:latin typeface="Arial"/>
                <a:cs typeface="Arial"/>
              </a:rPr>
              <a:t>l</a:t>
            </a:r>
            <a:r>
              <a:rPr lang="it-IT" sz="1600" spc="-5" dirty="0" smtClean="0">
                <a:solidFill>
                  <a:srgbClr val="00338D"/>
                </a:solidFill>
                <a:latin typeface="Arial"/>
                <a:cs typeface="Arial"/>
              </a:rPr>
              <a:t>a </a:t>
            </a:r>
            <a:r>
              <a:rPr lang="it-IT" sz="1600" b="1" spc="-5" dirty="0" smtClean="0">
                <a:solidFill>
                  <a:srgbClr val="00338D"/>
                </a:solidFill>
                <a:latin typeface="Arial"/>
                <a:cs typeface="Arial"/>
              </a:rPr>
              <a:t>significatività</a:t>
            </a:r>
            <a:r>
              <a:rPr lang="it-IT" sz="1600" spc="-5" dirty="0" smtClean="0">
                <a:solidFill>
                  <a:srgbClr val="00338D"/>
                </a:solidFill>
                <a:latin typeface="Arial"/>
                <a:cs typeface="Arial"/>
              </a:rPr>
              <a:t> per il bilancio nel suo complesso;</a:t>
            </a:r>
          </a:p>
          <a:p>
            <a:pPr marL="367665" marR="107950" indent="-342900">
              <a:lnSpc>
                <a:spcPct val="100000"/>
              </a:lnSpc>
              <a:buFont typeface="+mj-lt"/>
              <a:buAutoNum type="alphaLcParenR"/>
            </a:pPr>
            <a:r>
              <a:rPr lang="it-IT" sz="1600" spc="-5" dirty="0">
                <a:solidFill>
                  <a:srgbClr val="00338D"/>
                </a:solidFill>
                <a:latin typeface="Arial"/>
                <a:cs typeface="Arial"/>
              </a:rPr>
              <a:t>o</a:t>
            </a:r>
            <a:r>
              <a:rPr lang="it-IT" sz="1600" spc="-5" dirty="0" smtClean="0">
                <a:solidFill>
                  <a:srgbClr val="00338D"/>
                </a:solidFill>
                <a:latin typeface="Arial"/>
                <a:cs typeface="Arial"/>
              </a:rPr>
              <a:t>ve applicabile, il livello o i </a:t>
            </a:r>
            <a:r>
              <a:rPr lang="it-IT" sz="1600" b="1" spc="-5" dirty="0" smtClean="0">
                <a:solidFill>
                  <a:srgbClr val="00338D"/>
                </a:solidFill>
                <a:latin typeface="Arial"/>
                <a:cs typeface="Arial"/>
              </a:rPr>
              <a:t>livelli di significatività </a:t>
            </a:r>
            <a:r>
              <a:rPr lang="it-IT" sz="1600" spc="-5" dirty="0" smtClean="0">
                <a:solidFill>
                  <a:srgbClr val="00338D"/>
                </a:solidFill>
                <a:latin typeface="Arial"/>
                <a:cs typeface="Arial"/>
              </a:rPr>
              <a:t>per particolari classi di operazioni, saldi contabili o informativa;</a:t>
            </a:r>
          </a:p>
          <a:p>
            <a:pPr marL="367665" marR="107950" indent="-342900">
              <a:lnSpc>
                <a:spcPct val="100000"/>
              </a:lnSpc>
              <a:buFont typeface="+mj-lt"/>
              <a:buAutoNum type="alphaLcParenR"/>
            </a:pPr>
            <a:r>
              <a:rPr lang="it-IT" sz="1600" spc="-5" dirty="0">
                <a:solidFill>
                  <a:srgbClr val="00338D"/>
                </a:solidFill>
                <a:latin typeface="Arial"/>
                <a:cs typeface="Arial"/>
              </a:rPr>
              <a:t>l</a:t>
            </a:r>
            <a:r>
              <a:rPr lang="it-IT" sz="1600" spc="-5" dirty="0" smtClean="0">
                <a:solidFill>
                  <a:srgbClr val="00338D"/>
                </a:solidFill>
                <a:latin typeface="Arial"/>
                <a:cs typeface="Arial"/>
              </a:rPr>
              <a:t>a </a:t>
            </a:r>
            <a:r>
              <a:rPr lang="it-IT" sz="1600" b="1" spc="-5" dirty="0" smtClean="0">
                <a:solidFill>
                  <a:srgbClr val="00338D"/>
                </a:solidFill>
                <a:latin typeface="Arial"/>
                <a:cs typeface="Arial"/>
              </a:rPr>
              <a:t>significatività operativa per la revisione</a:t>
            </a:r>
            <a:r>
              <a:rPr lang="it-IT" sz="1600" spc="-5" dirty="0" smtClean="0">
                <a:solidFill>
                  <a:srgbClr val="00338D"/>
                </a:solidFill>
                <a:latin typeface="Arial"/>
                <a:cs typeface="Arial"/>
              </a:rPr>
              <a:t>;</a:t>
            </a:r>
          </a:p>
          <a:p>
            <a:pPr marL="367665" marR="107950" indent="-342900">
              <a:lnSpc>
                <a:spcPct val="100000"/>
              </a:lnSpc>
              <a:buFont typeface="+mj-lt"/>
              <a:buAutoNum type="alphaLcParenR"/>
            </a:pPr>
            <a:r>
              <a:rPr lang="it-IT" sz="1600" spc="-5" dirty="0">
                <a:solidFill>
                  <a:srgbClr val="00338D"/>
                </a:solidFill>
                <a:latin typeface="Arial"/>
                <a:cs typeface="Arial"/>
              </a:rPr>
              <a:t>q</a:t>
            </a:r>
            <a:r>
              <a:rPr lang="it-IT" sz="1600" spc="-5" dirty="0" smtClean="0">
                <a:solidFill>
                  <a:srgbClr val="00338D"/>
                </a:solidFill>
                <a:latin typeface="Arial"/>
                <a:cs typeface="Arial"/>
              </a:rPr>
              <a:t>ualunque modifica degli importi di cui ai punti a) – c) effettuata nel corso della revisione contabile.</a:t>
            </a:r>
          </a:p>
        </p:txBody>
      </p:sp>
      <p:sp>
        <p:nvSpPr>
          <p:cNvPr id="8" name="object 8"/>
          <p:cNvSpPr txBox="1">
            <a:spLocks noGrp="1"/>
          </p:cNvSpPr>
          <p:nvPr>
            <p:ph type="sldNum" sz="quarter" idx="7"/>
          </p:nvPr>
        </p:nvSpPr>
        <p:spPr>
          <a:prstGeom prst="rect">
            <a:avLst/>
          </a:prstGeom>
        </p:spPr>
        <p:txBody>
          <a:bodyPr vert="horz" wrap="square" lIns="0" tIns="0" rIns="0" bIns="0" rtlCol="0">
            <a:spAutoFit/>
          </a:bodyPr>
          <a:lstStyle/>
          <a:p>
            <a:pPr marL="25400">
              <a:lnSpc>
                <a:spcPct val="100000"/>
              </a:lnSpc>
            </a:pPr>
            <a:r>
              <a:rPr spc="-5" dirty="0"/>
              <a:t>14</a:t>
            </a:r>
          </a:p>
        </p:txBody>
      </p:sp>
      <p:sp>
        <p:nvSpPr>
          <p:cNvPr id="5" name="object 5"/>
          <p:cNvSpPr txBox="1">
            <a:spLocks noGrp="1"/>
          </p:cNvSpPr>
          <p:nvPr>
            <p:ph type="title"/>
          </p:nvPr>
        </p:nvSpPr>
        <p:spPr>
          <a:xfrm>
            <a:off x="304800" y="172960"/>
            <a:ext cx="7181596" cy="1538883"/>
          </a:xfrm>
          <a:prstGeom prst="rect">
            <a:avLst/>
          </a:prstGeom>
        </p:spPr>
        <p:txBody>
          <a:bodyPr vert="horz" wrap="square" lIns="0" tIns="0" rIns="0" bIns="0" rtlCol="0">
            <a:spAutoFit/>
          </a:bodyPr>
          <a:lstStyle/>
          <a:p>
            <a:pPr marL="16510">
              <a:lnSpc>
                <a:spcPts val="1585"/>
              </a:lnSpc>
            </a:pPr>
            <a:r>
              <a:rPr dirty="0"/>
              <a:t>Principio di </a:t>
            </a:r>
            <a:r>
              <a:rPr spc="-10" dirty="0"/>
              <a:t>revisione </a:t>
            </a:r>
            <a:r>
              <a:rPr dirty="0"/>
              <a:t>ISA Italia</a:t>
            </a:r>
            <a:r>
              <a:rPr spc="-80" dirty="0"/>
              <a:t> </a:t>
            </a:r>
            <a:r>
              <a:rPr spc="-5" dirty="0"/>
              <a:t>230</a:t>
            </a:r>
          </a:p>
          <a:p>
            <a:pPr marL="12700">
              <a:lnSpc>
                <a:spcPts val="5185"/>
              </a:lnSpc>
            </a:pPr>
            <a:r>
              <a:rPr lang="it-IT" sz="4000" b="0" dirty="0" smtClean="0">
                <a:latin typeface="KPMG Light"/>
                <a:cs typeface="KPMG Light"/>
              </a:rPr>
              <a:t>Esempi di regole specifiche sulla documentazione della revisione contenute in altri principi di revisione</a:t>
            </a:r>
            <a:endParaRPr sz="4000" dirty="0">
              <a:latin typeface="KPMG Light"/>
              <a:cs typeface="KPMG Light"/>
            </a:endParaRPr>
          </a:p>
        </p:txBody>
      </p:sp>
      <p:pic>
        <p:nvPicPr>
          <p:cNvPr id="7" name="Immagine 6"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15740" y="172960"/>
            <a:ext cx="1296144" cy="93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472282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04800" y="1711843"/>
            <a:ext cx="7652384" cy="645728"/>
          </a:xfrm>
          <a:custGeom>
            <a:avLst/>
            <a:gdLst/>
            <a:ahLst/>
            <a:cxnLst/>
            <a:rect l="l" t="t" r="r" b="b"/>
            <a:pathLst>
              <a:path w="7652384" h="492760">
                <a:moveTo>
                  <a:pt x="7569962" y="0"/>
                </a:moveTo>
                <a:lnTo>
                  <a:pt x="82042" y="0"/>
                </a:lnTo>
                <a:lnTo>
                  <a:pt x="50106" y="6443"/>
                </a:lnTo>
                <a:lnTo>
                  <a:pt x="24028" y="24018"/>
                </a:lnTo>
                <a:lnTo>
                  <a:pt x="6446" y="50095"/>
                </a:lnTo>
                <a:lnTo>
                  <a:pt x="0" y="82041"/>
                </a:lnTo>
                <a:lnTo>
                  <a:pt x="0" y="492251"/>
                </a:lnTo>
                <a:lnTo>
                  <a:pt x="7652004" y="492251"/>
                </a:lnTo>
                <a:lnTo>
                  <a:pt x="7652004" y="82041"/>
                </a:lnTo>
                <a:lnTo>
                  <a:pt x="7645560" y="50095"/>
                </a:lnTo>
                <a:lnTo>
                  <a:pt x="7627985" y="24018"/>
                </a:lnTo>
                <a:lnTo>
                  <a:pt x="7601908" y="6443"/>
                </a:lnTo>
                <a:lnTo>
                  <a:pt x="7569962" y="0"/>
                </a:lnTo>
                <a:close/>
              </a:path>
            </a:pathLst>
          </a:custGeom>
          <a:solidFill>
            <a:srgbClr val="00338D"/>
          </a:solidFill>
        </p:spPr>
        <p:txBody>
          <a:bodyPr wrap="square" lIns="0" tIns="0" rIns="0" bIns="0" rtlCol="0"/>
          <a:lstStyle/>
          <a:p>
            <a:r>
              <a:rPr lang="it-IT" b="1" dirty="0" smtClean="0">
                <a:ln w="0"/>
                <a:solidFill>
                  <a:schemeClr val="bg1"/>
                </a:solidFill>
                <a:effectLst>
                  <a:outerShdw blurRad="38100" dist="19050" dir="2700000" algn="tl" rotWithShape="0">
                    <a:schemeClr val="dk1">
                      <a:alpha val="40000"/>
                    </a:schemeClr>
                  </a:outerShdw>
                </a:effectLst>
              </a:rPr>
              <a:t>Isa Italia 330 – " Le risposte del revisore ai rischi identificati e valutati" – paragrafi 28 - 30</a:t>
            </a:r>
            <a:endParaRPr b="1" dirty="0">
              <a:ln w="0"/>
              <a:solidFill>
                <a:schemeClr val="bg1"/>
              </a:solidFill>
              <a:effectLst>
                <a:outerShdw blurRad="38100" dist="19050" dir="2700000" algn="tl" rotWithShape="0">
                  <a:schemeClr val="dk1">
                    <a:alpha val="40000"/>
                  </a:schemeClr>
                </a:outerShdw>
              </a:effectLst>
            </a:endParaRPr>
          </a:p>
        </p:txBody>
      </p:sp>
      <p:sp>
        <p:nvSpPr>
          <p:cNvPr id="4" name="object 4"/>
          <p:cNvSpPr txBox="1"/>
          <p:nvPr/>
        </p:nvSpPr>
        <p:spPr>
          <a:xfrm>
            <a:off x="381000" y="2362200"/>
            <a:ext cx="7642859" cy="4185761"/>
          </a:xfrm>
          <a:prstGeom prst="rect">
            <a:avLst/>
          </a:prstGeom>
        </p:spPr>
        <p:txBody>
          <a:bodyPr vert="horz" wrap="square" lIns="0" tIns="0" rIns="0" bIns="0" rtlCol="0">
            <a:spAutoFit/>
          </a:bodyPr>
          <a:lstStyle/>
          <a:p>
            <a:pPr marL="24765" marR="107950">
              <a:lnSpc>
                <a:spcPct val="100000"/>
              </a:lnSpc>
            </a:pPr>
            <a:r>
              <a:rPr lang="it-IT" sz="1600" spc="-5" dirty="0" smtClean="0">
                <a:solidFill>
                  <a:srgbClr val="00338D"/>
                </a:solidFill>
                <a:latin typeface="Arial"/>
                <a:cs typeface="Arial"/>
              </a:rPr>
              <a:t>Il revisore </a:t>
            </a:r>
            <a:r>
              <a:rPr lang="it-IT" sz="1600" b="1" spc="-5" dirty="0" smtClean="0">
                <a:solidFill>
                  <a:srgbClr val="00338D"/>
                </a:solidFill>
                <a:latin typeface="Arial"/>
                <a:cs typeface="Arial"/>
              </a:rPr>
              <a:t>DEVE</a:t>
            </a:r>
            <a:r>
              <a:rPr lang="it-IT" sz="1600" spc="-5" dirty="0" smtClean="0">
                <a:solidFill>
                  <a:srgbClr val="00338D"/>
                </a:solidFill>
                <a:latin typeface="Arial"/>
                <a:cs typeface="Arial"/>
              </a:rPr>
              <a:t> includere nella documentazione della revisione :</a:t>
            </a:r>
          </a:p>
          <a:p>
            <a:pPr marL="367665" marR="107950" indent="-342900">
              <a:lnSpc>
                <a:spcPct val="100000"/>
              </a:lnSpc>
              <a:buFont typeface="+mj-lt"/>
              <a:buAutoNum type="alphaLcParenR"/>
            </a:pPr>
            <a:r>
              <a:rPr lang="it-IT" sz="1600" spc="-5" dirty="0" smtClean="0">
                <a:solidFill>
                  <a:srgbClr val="00338D"/>
                </a:solidFill>
                <a:latin typeface="Arial"/>
                <a:cs typeface="Arial"/>
              </a:rPr>
              <a:t>Le </a:t>
            </a:r>
            <a:r>
              <a:rPr lang="it-IT" sz="1600" b="1" spc="-5" dirty="0" smtClean="0">
                <a:solidFill>
                  <a:srgbClr val="00338D"/>
                </a:solidFill>
                <a:latin typeface="Arial"/>
                <a:cs typeface="Arial"/>
              </a:rPr>
              <a:t>risposte generali di revisione </a:t>
            </a:r>
            <a:r>
              <a:rPr lang="it-IT" sz="1600" spc="-5" dirty="0" smtClean="0">
                <a:solidFill>
                  <a:srgbClr val="00338D"/>
                </a:solidFill>
                <a:latin typeface="Arial"/>
                <a:cs typeface="Arial"/>
              </a:rPr>
              <a:t>per far fronte ai rischi identificati e valutati di errori significativi a livello di bilancio e la natura, tempistica e l'estensione delle procedure di revisione conseguenti svolte;</a:t>
            </a:r>
          </a:p>
          <a:p>
            <a:pPr marL="367665" marR="107950" indent="-342900">
              <a:lnSpc>
                <a:spcPct val="100000"/>
              </a:lnSpc>
              <a:buFont typeface="+mj-lt"/>
              <a:buAutoNum type="alphaLcParenR"/>
            </a:pPr>
            <a:r>
              <a:rPr lang="it-IT" sz="1600" spc="-5" dirty="0" smtClean="0">
                <a:solidFill>
                  <a:srgbClr val="00338D"/>
                </a:solidFill>
                <a:latin typeface="Arial"/>
                <a:cs typeface="Arial"/>
              </a:rPr>
              <a:t>La </a:t>
            </a:r>
            <a:r>
              <a:rPr lang="it-IT" sz="1600" b="1" spc="-5" dirty="0" smtClean="0">
                <a:solidFill>
                  <a:srgbClr val="00338D"/>
                </a:solidFill>
                <a:latin typeface="Arial"/>
                <a:cs typeface="Arial"/>
              </a:rPr>
              <a:t>correlazione</a:t>
            </a:r>
            <a:r>
              <a:rPr lang="it-IT" sz="1600" spc="-5" dirty="0" smtClean="0">
                <a:solidFill>
                  <a:srgbClr val="00338D"/>
                </a:solidFill>
                <a:latin typeface="Arial"/>
                <a:cs typeface="Arial"/>
              </a:rPr>
              <a:t> di tali procedure con i rischi identificati e valutati a livello di asserzioni;</a:t>
            </a:r>
          </a:p>
          <a:p>
            <a:pPr marL="367665" marR="107950" indent="-342900">
              <a:lnSpc>
                <a:spcPct val="100000"/>
              </a:lnSpc>
              <a:buFont typeface="+mj-lt"/>
              <a:buAutoNum type="alphaLcParenR"/>
            </a:pPr>
            <a:r>
              <a:rPr lang="it-IT" sz="1600" spc="-5" dirty="0" smtClean="0">
                <a:solidFill>
                  <a:srgbClr val="00338D"/>
                </a:solidFill>
                <a:latin typeface="Arial"/>
                <a:cs typeface="Arial"/>
              </a:rPr>
              <a:t>I </a:t>
            </a:r>
            <a:r>
              <a:rPr lang="it-IT" sz="1600" b="1" spc="-5" dirty="0" smtClean="0">
                <a:solidFill>
                  <a:srgbClr val="00338D"/>
                </a:solidFill>
                <a:latin typeface="Arial"/>
                <a:cs typeface="Arial"/>
              </a:rPr>
              <a:t>risultati</a:t>
            </a:r>
            <a:r>
              <a:rPr lang="it-IT" sz="1600" spc="-5" dirty="0" smtClean="0">
                <a:solidFill>
                  <a:srgbClr val="00338D"/>
                </a:solidFill>
                <a:latin typeface="Arial"/>
                <a:cs typeface="Arial"/>
              </a:rPr>
              <a:t> delle procedure di revisione, incluse le conclusioni qualora non altrimenti esplicitate.</a:t>
            </a:r>
          </a:p>
          <a:p>
            <a:pPr marL="367665" marR="107950" indent="-342900">
              <a:lnSpc>
                <a:spcPct val="100000"/>
              </a:lnSpc>
              <a:buFont typeface="+mj-lt"/>
              <a:buAutoNum type="alphaLcParenR"/>
            </a:pPr>
            <a:endParaRPr lang="it-IT" sz="1600" spc="-5" dirty="0">
              <a:solidFill>
                <a:srgbClr val="00338D"/>
              </a:solidFill>
              <a:latin typeface="Arial"/>
              <a:cs typeface="Arial"/>
            </a:endParaRPr>
          </a:p>
          <a:p>
            <a:pPr marL="24765" marR="107950">
              <a:lnSpc>
                <a:spcPct val="100000"/>
              </a:lnSpc>
            </a:pPr>
            <a:r>
              <a:rPr lang="it-IT" sz="1600" spc="-5" dirty="0" smtClean="0">
                <a:solidFill>
                  <a:srgbClr val="00338D"/>
                </a:solidFill>
                <a:latin typeface="Arial"/>
                <a:cs typeface="Arial"/>
              </a:rPr>
              <a:t>Se il revisore pianifica di utilizzare gli elementi probativi sull'efficacia operativa dei controlli, acquisiti in precedenti revisioni, egli includere nella documentazione della revisione le conclusioni raggiunte sulla possibilità di fare affidamento su quei controlli verificati in una precedente revisione.</a:t>
            </a:r>
          </a:p>
          <a:p>
            <a:pPr marL="24765" marR="107950">
              <a:lnSpc>
                <a:spcPct val="100000"/>
              </a:lnSpc>
            </a:pPr>
            <a:endParaRPr lang="it-IT" sz="1600" spc="-5" dirty="0" smtClean="0">
              <a:solidFill>
                <a:srgbClr val="00338D"/>
              </a:solidFill>
              <a:latin typeface="Arial"/>
              <a:cs typeface="Arial"/>
            </a:endParaRPr>
          </a:p>
          <a:p>
            <a:pPr marL="24765" marR="107950">
              <a:lnSpc>
                <a:spcPct val="100000"/>
              </a:lnSpc>
            </a:pPr>
            <a:r>
              <a:rPr lang="it-IT" sz="1600" spc="-5" dirty="0" smtClean="0">
                <a:solidFill>
                  <a:srgbClr val="00338D"/>
                </a:solidFill>
                <a:latin typeface="Arial"/>
                <a:cs typeface="Arial"/>
              </a:rPr>
              <a:t>La documentazione del revisore </a:t>
            </a:r>
            <a:r>
              <a:rPr lang="it-IT" sz="1600" b="1" spc="-5" dirty="0" smtClean="0">
                <a:solidFill>
                  <a:srgbClr val="00338D"/>
                </a:solidFill>
                <a:latin typeface="Arial"/>
                <a:cs typeface="Arial"/>
              </a:rPr>
              <a:t>DEVE</a:t>
            </a:r>
            <a:r>
              <a:rPr lang="it-IT" sz="1600" spc="-5" dirty="0" smtClean="0">
                <a:solidFill>
                  <a:srgbClr val="00338D"/>
                </a:solidFill>
                <a:latin typeface="Arial"/>
                <a:cs typeface="Arial"/>
              </a:rPr>
              <a:t> dimostrare che il bilancio corrisponde o si riconcilia con le sottostanti registrazioni contabili.</a:t>
            </a:r>
          </a:p>
          <a:p>
            <a:pPr marL="367665" marR="107950" indent="-342900">
              <a:lnSpc>
                <a:spcPct val="100000"/>
              </a:lnSpc>
              <a:buFont typeface="+mj-lt"/>
              <a:buAutoNum type="alphaLcParenR"/>
            </a:pPr>
            <a:endParaRPr lang="it-IT" sz="1600" dirty="0">
              <a:latin typeface="Arial"/>
              <a:cs typeface="Arial"/>
            </a:endParaRPr>
          </a:p>
        </p:txBody>
      </p:sp>
      <p:sp>
        <p:nvSpPr>
          <p:cNvPr id="8" name="object 8"/>
          <p:cNvSpPr txBox="1">
            <a:spLocks noGrp="1"/>
          </p:cNvSpPr>
          <p:nvPr>
            <p:ph type="sldNum" sz="quarter" idx="7"/>
          </p:nvPr>
        </p:nvSpPr>
        <p:spPr>
          <a:prstGeom prst="rect">
            <a:avLst/>
          </a:prstGeom>
        </p:spPr>
        <p:txBody>
          <a:bodyPr vert="horz" wrap="square" lIns="0" tIns="0" rIns="0" bIns="0" rtlCol="0">
            <a:spAutoFit/>
          </a:bodyPr>
          <a:lstStyle/>
          <a:p>
            <a:pPr marL="25400">
              <a:lnSpc>
                <a:spcPct val="100000"/>
              </a:lnSpc>
            </a:pPr>
            <a:r>
              <a:rPr spc="-5" dirty="0"/>
              <a:t>14</a:t>
            </a:r>
          </a:p>
        </p:txBody>
      </p:sp>
      <p:sp>
        <p:nvSpPr>
          <p:cNvPr id="5" name="object 5"/>
          <p:cNvSpPr txBox="1">
            <a:spLocks noGrp="1"/>
          </p:cNvSpPr>
          <p:nvPr>
            <p:ph type="title"/>
          </p:nvPr>
        </p:nvSpPr>
        <p:spPr>
          <a:xfrm>
            <a:off x="304800" y="172960"/>
            <a:ext cx="7181596" cy="1538883"/>
          </a:xfrm>
          <a:prstGeom prst="rect">
            <a:avLst/>
          </a:prstGeom>
        </p:spPr>
        <p:txBody>
          <a:bodyPr vert="horz" wrap="square" lIns="0" tIns="0" rIns="0" bIns="0" rtlCol="0">
            <a:spAutoFit/>
          </a:bodyPr>
          <a:lstStyle/>
          <a:p>
            <a:pPr marL="16510">
              <a:lnSpc>
                <a:spcPts val="1585"/>
              </a:lnSpc>
            </a:pPr>
            <a:r>
              <a:rPr dirty="0"/>
              <a:t>Principio di </a:t>
            </a:r>
            <a:r>
              <a:rPr spc="-10" dirty="0"/>
              <a:t>revisione </a:t>
            </a:r>
            <a:r>
              <a:rPr dirty="0"/>
              <a:t>ISA Italia</a:t>
            </a:r>
            <a:r>
              <a:rPr spc="-80" dirty="0"/>
              <a:t> </a:t>
            </a:r>
            <a:r>
              <a:rPr spc="-5" dirty="0"/>
              <a:t>230</a:t>
            </a:r>
          </a:p>
          <a:p>
            <a:pPr marL="12700">
              <a:lnSpc>
                <a:spcPts val="5185"/>
              </a:lnSpc>
            </a:pPr>
            <a:r>
              <a:rPr lang="it-IT" sz="4000" b="0" dirty="0" smtClean="0">
                <a:latin typeface="KPMG Light"/>
                <a:cs typeface="KPMG Light"/>
              </a:rPr>
              <a:t>Esempi di regole specifiche sulla documentazione della revisione contenute in altri principi di revisione</a:t>
            </a:r>
            <a:endParaRPr sz="4000" dirty="0">
              <a:latin typeface="KPMG Light"/>
              <a:cs typeface="KPMG Light"/>
            </a:endParaRPr>
          </a:p>
        </p:txBody>
      </p:sp>
      <p:pic>
        <p:nvPicPr>
          <p:cNvPr id="7" name="Immagine 6"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15740" y="172960"/>
            <a:ext cx="1296144" cy="93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03248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04800" y="1711843"/>
            <a:ext cx="7652384" cy="645728"/>
          </a:xfrm>
          <a:custGeom>
            <a:avLst/>
            <a:gdLst/>
            <a:ahLst/>
            <a:cxnLst/>
            <a:rect l="l" t="t" r="r" b="b"/>
            <a:pathLst>
              <a:path w="7652384" h="492760">
                <a:moveTo>
                  <a:pt x="7569962" y="0"/>
                </a:moveTo>
                <a:lnTo>
                  <a:pt x="82042" y="0"/>
                </a:lnTo>
                <a:lnTo>
                  <a:pt x="50106" y="6443"/>
                </a:lnTo>
                <a:lnTo>
                  <a:pt x="24028" y="24018"/>
                </a:lnTo>
                <a:lnTo>
                  <a:pt x="6446" y="50095"/>
                </a:lnTo>
                <a:lnTo>
                  <a:pt x="0" y="82041"/>
                </a:lnTo>
                <a:lnTo>
                  <a:pt x="0" y="492251"/>
                </a:lnTo>
                <a:lnTo>
                  <a:pt x="7652004" y="492251"/>
                </a:lnTo>
                <a:lnTo>
                  <a:pt x="7652004" y="82041"/>
                </a:lnTo>
                <a:lnTo>
                  <a:pt x="7645560" y="50095"/>
                </a:lnTo>
                <a:lnTo>
                  <a:pt x="7627985" y="24018"/>
                </a:lnTo>
                <a:lnTo>
                  <a:pt x="7601908" y="6443"/>
                </a:lnTo>
                <a:lnTo>
                  <a:pt x="7569962" y="0"/>
                </a:lnTo>
                <a:close/>
              </a:path>
            </a:pathLst>
          </a:custGeom>
          <a:solidFill>
            <a:srgbClr val="00338D"/>
          </a:solidFill>
        </p:spPr>
        <p:txBody>
          <a:bodyPr wrap="square" lIns="0" tIns="0" rIns="0" bIns="0" rtlCol="0"/>
          <a:lstStyle/>
          <a:p>
            <a:r>
              <a:rPr lang="it-IT" b="1" dirty="0" smtClean="0">
                <a:ln w="0"/>
                <a:solidFill>
                  <a:schemeClr val="bg1"/>
                </a:solidFill>
                <a:effectLst>
                  <a:outerShdw blurRad="38100" dist="19050" dir="2700000" algn="tl" rotWithShape="0">
                    <a:schemeClr val="dk1">
                      <a:alpha val="40000"/>
                    </a:schemeClr>
                  </a:outerShdw>
                </a:effectLst>
              </a:rPr>
              <a:t>Isa Italia 450 – " Valutazione degli errori identificati nel corso della revisione contabile" – paragrafo 15</a:t>
            </a:r>
            <a:endParaRPr b="1" dirty="0">
              <a:ln w="0"/>
              <a:solidFill>
                <a:schemeClr val="bg1"/>
              </a:solidFill>
              <a:effectLst>
                <a:outerShdw blurRad="38100" dist="19050" dir="2700000" algn="tl" rotWithShape="0">
                  <a:schemeClr val="dk1">
                    <a:alpha val="40000"/>
                  </a:schemeClr>
                </a:outerShdw>
              </a:effectLst>
            </a:endParaRPr>
          </a:p>
        </p:txBody>
      </p:sp>
      <p:sp>
        <p:nvSpPr>
          <p:cNvPr id="4" name="object 4"/>
          <p:cNvSpPr txBox="1"/>
          <p:nvPr/>
        </p:nvSpPr>
        <p:spPr>
          <a:xfrm>
            <a:off x="381000" y="2362200"/>
            <a:ext cx="7642859" cy="1969770"/>
          </a:xfrm>
          <a:prstGeom prst="rect">
            <a:avLst/>
          </a:prstGeom>
        </p:spPr>
        <p:txBody>
          <a:bodyPr vert="horz" wrap="square" lIns="0" tIns="0" rIns="0" bIns="0" rtlCol="0">
            <a:spAutoFit/>
          </a:bodyPr>
          <a:lstStyle/>
          <a:p>
            <a:pPr marL="24765" marR="107950">
              <a:lnSpc>
                <a:spcPct val="100000"/>
              </a:lnSpc>
            </a:pPr>
            <a:r>
              <a:rPr lang="it-IT" sz="1600" spc="-5" dirty="0" smtClean="0">
                <a:solidFill>
                  <a:srgbClr val="00338D"/>
                </a:solidFill>
                <a:latin typeface="Arial"/>
                <a:cs typeface="Arial"/>
              </a:rPr>
              <a:t>Il revisore </a:t>
            </a:r>
            <a:r>
              <a:rPr lang="it-IT" sz="1600" b="1" spc="-5" dirty="0" smtClean="0">
                <a:solidFill>
                  <a:srgbClr val="00338D"/>
                </a:solidFill>
                <a:latin typeface="Arial"/>
                <a:cs typeface="Arial"/>
              </a:rPr>
              <a:t>DEVE</a:t>
            </a:r>
            <a:r>
              <a:rPr lang="it-IT" sz="1600" spc="-5" dirty="0" smtClean="0">
                <a:solidFill>
                  <a:srgbClr val="00338D"/>
                </a:solidFill>
                <a:latin typeface="Arial"/>
                <a:cs typeface="Arial"/>
              </a:rPr>
              <a:t> includere nella documentazione della revisione contabile :</a:t>
            </a:r>
          </a:p>
          <a:p>
            <a:pPr marL="367665" marR="107950" indent="-342900">
              <a:lnSpc>
                <a:spcPct val="100000"/>
              </a:lnSpc>
              <a:buFont typeface="+mj-lt"/>
              <a:buAutoNum type="alphaLcParenR"/>
            </a:pPr>
            <a:r>
              <a:rPr lang="it-IT" sz="1600" spc="-5" dirty="0" smtClean="0">
                <a:solidFill>
                  <a:srgbClr val="00338D"/>
                </a:solidFill>
                <a:latin typeface="Arial"/>
                <a:cs typeface="Arial"/>
              </a:rPr>
              <a:t>L'importo </a:t>
            </a:r>
            <a:r>
              <a:rPr lang="it-IT" sz="1600" b="1" spc="-5" dirty="0" smtClean="0">
                <a:solidFill>
                  <a:srgbClr val="00338D"/>
                </a:solidFill>
                <a:latin typeface="Arial"/>
                <a:cs typeface="Arial"/>
              </a:rPr>
              <a:t>al di sotto </a:t>
            </a:r>
            <a:r>
              <a:rPr lang="it-IT" sz="1600" spc="-5" dirty="0" smtClean="0">
                <a:solidFill>
                  <a:srgbClr val="00338D"/>
                </a:solidFill>
                <a:latin typeface="Arial"/>
                <a:cs typeface="Arial"/>
              </a:rPr>
              <a:t>del quale gli errori sono considerati come chiaramente trascurabili;</a:t>
            </a:r>
          </a:p>
          <a:p>
            <a:pPr marL="367665" marR="107950" indent="-342900">
              <a:lnSpc>
                <a:spcPct val="100000"/>
              </a:lnSpc>
              <a:buFont typeface="+mj-lt"/>
              <a:buAutoNum type="alphaLcParenR"/>
            </a:pPr>
            <a:r>
              <a:rPr lang="it-IT" sz="1600" b="1" spc="-5" dirty="0" smtClean="0">
                <a:solidFill>
                  <a:srgbClr val="00338D"/>
                </a:solidFill>
                <a:latin typeface="Arial"/>
                <a:cs typeface="Arial"/>
              </a:rPr>
              <a:t>Tutti gli errori complessivamente identificati </a:t>
            </a:r>
            <a:r>
              <a:rPr lang="it-IT" sz="1600" spc="-5" dirty="0" smtClean="0">
                <a:solidFill>
                  <a:srgbClr val="00338D"/>
                </a:solidFill>
                <a:latin typeface="Arial"/>
                <a:cs typeface="Arial"/>
              </a:rPr>
              <a:t>nel corso della revisione contabile e se essi siano stati corretti;</a:t>
            </a:r>
          </a:p>
          <a:p>
            <a:pPr marL="367665" marR="107950" indent="-342900">
              <a:lnSpc>
                <a:spcPct val="100000"/>
              </a:lnSpc>
              <a:buFont typeface="+mj-lt"/>
              <a:buAutoNum type="alphaLcParenR"/>
            </a:pPr>
            <a:r>
              <a:rPr lang="it-IT" sz="1600" spc="-5" dirty="0" smtClean="0">
                <a:solidFill>
                  <a:srgbClr val="00338D"/>
                </a:solidFill>
                <a:latin typeface="Arial"/>
                <a:cs typeface="Arial"/>
              </a:rPr>
              <a:t>La conclusione del revisore </a:t>
            </a:r>
            <a:r>
              <a:rPr lang="it-IT" sz="1600" b="1" spc="-5" dirty="0" smtClean="0">
                <a:solidFill>
                  <a:srgbClr val="00338D"/>
                </a:solidFill>
                <a:latin typeface="Arial"/>
                <a:cs typeface="Arial"/>
              </a:rPr>
              <a:t>se gli errori non corretti</a:t>
            </a:r>
            <a:r>
              <a:rPr lang="it-IT" sz="1600" spc="-5" dirty="0" smtClean="0">
                <a:solidFill>
                  <a:srgbClr val="00338D"/>
                </a:solidFill>
                <a:latin typeface="Arial"/>
                <a:cs typeface="Arial"/>
              </a:rPr>
              <a:t>, considerati singolarmente o nel loro insieme</a:t>
            </a:r>
            <a:r>
              <a:rPr lang="it-IT" sz="1600" b="1" spc="-5" dirty="0" smtClean="0">
                <a:solidFill>
                  <a:srgbClr val="00338D"/>
                </a:solidFill>
                <a:latin typeface="Arial"/>
                <a:cs typeface="Arial"/>
              </a:rPr>
              <a:t>, siano significativi</a:t>
            </a:r>
            <a:r>
              <a:rPr lang="it-IT" sz="1600" spc="-5" dirty="0" smtClean="0">
                <a:solidFill>
                  <a:srgbClr val="00338D"/>
                </a:solidFill>
                <a:latin typeface="Arial"/>
                <a:cs typeface="Arial"/>
              </a:rPr>
              <a:t>, e gli elementi a supporto di tale conclusione.</a:t>
            </a:r>
            <a:endParaRPr lang="it-IT" sz="1600" dirty="0">
              <a:latin typeface="Arial"/>
              <a:cs typeface="Arial"/>
            </a:endParaRPr>
          </a:p>
        </p:txBody>
      </p:sp>
      <p:sp>
        <p:nvSpPr>
          <p:cNvPr id="8" name="object 8"/>
          <p:cNvSpPr txBox="1">
            <a:spLocks noGrp="1"/>
          </p:cNvSpPr>
          <p:nvPr>
            <p:ph type="sldNum" sz="quarter" idx="7"/>
          </p:nvPr>
        </p:nvSpPr>
        <p:spPr>
          <a:prstGeom prst="rect">
            <a:avLst/>
          </a:prstGeom>
        </p:spPr>
        <p:txBody>
          <a:bodyPr vert="horz" wrap="square" lIns="0" tIns="0" rIns="0" bIns="0" rtlCol="0">
            <a:spAutoFit/>
          </a:bodyPr>
          <a:lstStyle/>
          <a:p>
            <a:pPr marL="25400">
              <a:lnSpc>
                <a:spcPct val="100000"/>
              </a:lnSpc>
            </a:pPr>
            <a:r>
              <a:rPr spc="-5" dirty="0"/>
              <a:t>14</a:t>
            </a:r>
          </a:p>
        </p:txBody>
      </p:sp>
      <p:sp>
        <p:nvSpPr>
          <p:cNvPr id="5" name="object 5"/>
          <p:cNvSpPr txBox="1">
            <a:spLocks noGrp="1"/>
          </p:cNvSpPr>
          <p:nvPr>
            <p:ph type="title"/>
          </p:nvPr>
        </p:nvSpPr>
        <p:spPr>
          <a:xfrm>
            <a:off x="304800" y="172960"/>
            <a:ext cx="7181596" cy="1538883"/>
          </a:xfrm>
          <a:prstGeom prst="rect">
            <a:avLst/>
          </a:prstGeom>
        </p:spPr>
        <p:txBody>
          <a:bodyPr vert="horz" wrap="square" lIns="0" tIns="0" rIns="0" bIns="0" rtlCol="0">
            <a:spAutoFit/>
          </a:bodyPr>
          <a:lstStyle/>
          <a:p>
            <a:pPr marL="16510">
              <a:lnSpc>
                <a:spcPts val="1585"/>
              </a:lnSpc>
            </a:pPr>
            <a:r>
              <a:rPr dirty="0"/>
              <a:t>Principio di </a:t>
            </a:r>
            <a:r>
              <a:rPr spc="-10" dirty="0"/>
              <a:t>revisione </a:t>
            </a:r>
            <a:r>
              <a:rPr dirty="0"/>
              <a:t>ISA Italia</a:t>
            </a:r>
            <a:r>
              <a:rPr spc="-80" dirty="0"/>
              <a:t> </a:t>
            </a:r>
            <a:r>
              <a:rPr spc="-5" dirty="0"/>
              <a:t>230</a:t>
            </a:r>
          </a:p>
          <a:p>
            <a:pPr marL="12700">
              <a:lnSpc>
                <a:spcPts val="5185"/>
              </a:lnSpc>
            </a:pPr>
            <a:r>
              <a:rPr lang="it-IT" sz="4000" b="0" dirty="0" smtClean="0">
                <a:latin typeface="KPMG Light"/>
                <a:cs typeface="KPMG Light"/>
              </a:rPr>
              <a:t>Esempi di regole specifiche sulla documentazione della revisione contenute in altri principi di revisione</a:t>
            </a:r>
            <a:endParaRPr sz="4000" dirty="0">
              <a:latin typeface="KPMG Light"/>
              <a:cs typeface="KPMG Light"/>
            </a:endParaRPr>
          </a:p>
        </p:txBody>
      </p:sp>
      <p:pic>
        <p:nvPicPr>
          <p:cNvPr id="7" name="Immagine 6"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15740" y="172960"/>
            <a:ext cx="1296144" cy="93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9324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04800" y="1711843"/>
            <a:ext cx="7652384" cy="645728"/>
          </a:xfrm>
          <a:custGeom>
            <a:avLst/>
            <a:gdLst/>
            <a:ahLst/>
            <a:cxnLst/>
            <a:rect l="l" t="t" r="r" b="b"/>
            <a:pathLst>
              <a:path w="7652384" h="492760">
                <a:moveTo>
                  <a:pt x="7569962" y="0"/>
                </a:moveTo>
                <a:lnTo>
                  <a:pt x="82042" y="0"/>
                </a:lnTo>
                <a:lnTo>
                  <a:pt x="50106" y="6443"/>
                </a:lnTo>
                <a:lnTo>
                  <a:pt x="24028" y="24018"/>
                </a:lnTo>
                <a:lnTo>
                  <a:pt x="6446" y="50095"/>
                </a:lnTo>
                <a:lnTo>
                  <a:pt x="0" y="82041"/>
                </a:lnTo>
                <a:lnTo>
                  <a:pt x="0" y="492251"/>
                </a:lnTo>
                <a:lnTo>
                  <a:pt x="7652004" y="492251"/>
                </a:lnTo>
                <a:lnTo>
                  <a:pt x="7652004" y="82041"/>
                </a:lnTo>
                <a:lnTo>
                  <a:pt x="7645560" y="50095"/>
                </a:lnTo>
                <a:lnTo>
                  <a:pt x="7627985" y="24018"/>
                </a:lnTo>
                <a:lnTo>
                  <a:pt x="7601908" y="6443"/>
                </a:lnTo>
                <a:lnTo>
                  <a:pt x="7569962" y="0"/>
                </a:lnTo>
                <a:close/>
              </a:path>
            </a:pathLst>
          </a:custGeom>
          <a:solidFill>
            <a:srgbClr val="00338D"/>
          </a:solidFill>
        </p:spPr>
        <p:txBody>
          <a:bodyPr wrap="square" lIns="0" tIns="0" rIns="0" bIns="0" rtlCol="0"/>
          <a:lstStyle/>
          <a:p>
            <a:r>
              <a:rPr lang="it-IT" b="1" dirty="0" smtClean="0">
                <a:ln w="0"/>
                <a:solidFill>
                  <a:schemeClr val="bg1"/>
                </a:solidFill>
                <a:effectLst>
                  <a:outerShdw blurRad="38100" dist="19050" dir="2700000" algn="tl" rotWithShape="0">
                    <a:schemeClr val="dk1">
                      <a:alpha val="40000"/>
                    </a:schemeClr>
                  </a:outerShdw>
                </a:effectLst>
              </a:rPr>
              <a:t>Isa Italia 540 – " Revisione delle stime contabili, incluse pe stime contabili del </a:t>
            </a:r>
            <a:r>
              <a:rPr lang="it-IT" b="1" i="1" dirty="0" smtClean="0">
                <a:ln w="0"/>
                <a:solidFill>
                  <a:schemeClr val="bg1"/>
                </a:solidFill>
                <a:effectLst>
                  <a:outerShdw blurRad="38100" dist="19050" dir="2700000" algn="tl" rotWithShape="0">
                    <a:schemeClr val="dk1">
                      <a:alpha val="40000"/>
                    </a:schemeClr>
                  </a:outerShdw>
                </a:effectLst>
              </a:rPr>
              <a:t>fair</a:t>
            </a:r>
            <a:r>
              <a:rPr lang="it-IT" b="1" dirty="0" smtClean="0">
                <a:ln w="0"/>
                <a:solidFill>
                  <a:schemeClr val="bg1"/>
                </a:solidFill>
                <a:effectLst>
                  <a:outerShdw blurRad="38100" dist="19050" dir="2700000" algn="tl" rotWithShape="0">
                    <a:schemeClr val="dk1">
                      <a:alpha val="40000"/>
                    </a:schemeClr>
                  </a:outerShdw>
                </a:effectLst>
              </a:rPr>
              <a:t> </a:t>
            </a:r>
            <a:r>
              <a:rPr lang="it-IT" b="1" i="1" dirty="0" err="1" smtClean="0">
                <a:ln w="0"/>
                <a:solidFill>
                  <a:schemeClr val="bg1"/>
                </a:solidFill>
                <a:effectLst>
                  <a:outerShdw blurRad="38100" dist="19050" dir="2700000" algn="tl" rotWithShape="0">
                    <a:schemeClr val="dk1">
                      <a:alpha val="40000"/>
                    </a:schemeClr>
                  </a:outerShdw>
                </a:effectLst>
              </a:rPr>
              <a:t>value</a:t>
            </a:r>
            <a:r>
              <a:rPr lang="it-IT" b="1" dirty="0" smtClean="0">
                <a:ln w="0"/>
                <a:solidFill>
                  <a:schemeClr val="bg1"/>
                </a:solidFill>
                <a:effectLst>
                  <a:outerShdw blurRad="38100" dist="19050" dir="2700000" algn="tl" rotWithShape="0">
                    <a:schemeClr val="dk1">
                      <a:alpha val="40000"/>
                    </a:schemeClr>
                  </a:outerShdw>
                </a:effectLst>
              </a:rPr>
              <a:t>, e della relativa informativa" – paragrafo 23</a:t>
            </a:r>
            <a:endParaRPr b="1" dirty="0">
              <a:ln w="0"/>
              <a:solidFill>
                <a:schemeClr val="bg1"/>
              </a:solidFill>
              <a:effectLst>
                <a:outerShdw blurRad="38100" dist="19050" dir="2700000" algn="tl" rotWithShape="0">
                  <a:schemeClr val="dk1">
                    <a:alpha val="40000"/>
                  </a:schemeClr>
                </a:outerShdw>
              </a:effectLst>
            </a:endParaRPr>
          </a:p>
        </p:txBody>
      </p:sp>
      <p:sp>
        <p:nvSpPr>
          <p:cNvPr id="4" name="object 4"/>
          <p:cNvSpPr txBox="1"/>
          <p:nvPr/>
        </p:nvSpPr>
        <p:spPr>
          <a:xfrm>
            <a:off x="381000" y="2362200"/>
            <a:ext cx="7642859" cy="1231106"/>
          </a:xfrm>
          <a:prstGeom prst="rect">
            <a:avLst/>
          </a:prstGeom>
        </p:spPr>
        <p:txBody>
          <a:bodyPr vert="horz" wrap="square" lIns="0" tIns="0" rIns="0" bIns="0" rtlCol="0">
            <a:spAutoFit/>
          </a:bodyPr>
          <a:lstStyle/>
          <a:p>
            <a:pPr marL="24765" marR="107950">
              <a:lnSpc>
                <a:spcPct val="100000"/>
              </a:lnSpc>
            </a:pPr>
            <a:r>
              <a:rPr lang="it-IT" sz="1600" spc="-5" dirty="0" smtClean="0">
                <a:solidFill>
                  <a:srgbClr val="00338D"/>
                </a:solidFill>
                <a:latin typeface="Arial"/>
                <a:cs typeface="Arial"/>
              </a:rPr>
              <a:t>Il revisore </a:t>
            </a:r>
            <a:r>
              <a:rPr lang="it-IT" sz="1600" b="1" spc="-5" dirty="0" smtClean="0">
                <a:solidFill>
                  <a:srgbClr val="00338D"/>
                </a:solidFill>
                <a:latin typeface="Arial"/>
                <a:cs typeface="Arial"/>
              </a:rPr>
              <a:t>DEVE</a:t>
            </a:r>
            <a:r>
              <a:rPr lang="it-IT" sz="1600" spc="-5" dirty="0" smtClean="0">
                <a:solidFill>
                  <a:srgbClr val="00338D"/>
                </a:solidFill>
                <a:latin typeface="Arial"/>
                <a:cs typeface="Arial"/>
              </a:rPr>
              <a:t> includere nella documentazione della revisione:</a:t>
            </a:r>
          </a:p>
          <a:p>
            <a:pPr marL="367665" marR="107950" indent="-342900">
              <a:lnSpc>
                <a:spcPct val="100000"/>
              </a:lnSpc>
              <a:buFont typeface="+mj-lt"/>
              <a:buAutoNum type="alphaLcParenR"/>
            </a:pPr>
            <a:r>
              <a:rPr lang="it-IT" sz="1600" b="1" spc="-5" dirty="0">
                <a:solidFill>
                  <a:srgbClr val="00338D"/>
                </a:solidFill>
                <a:latin typeface="Arial"/>
                <a:cs typeface="Arial"/>
              </a:rPr>
              <a:t>g</a:t>
            </a:r>
            <a:r>
              <a:rPr lang="it-IT" sz="1600" b="1" spc="-5" dirty="0" smtClean="0">
                <a:solidFill>
                  <a:srgbClr val="00338D"/>
                </a:solidFill>
                <a:latin typeface="Arial"/>
                <a:cs typeface="Arial"/>
              </a:rPr>
              <a:t>li elementi a supporto delle conclusioni</a:t>
            </a:r>
            <a:r>
              <a:rPr lang="it-IT" sz="1600" spc="-5" dirty="0" smtClean="0">
                <a:solidFill>
                  <a:srgbClr val="00338D"/>
                </a:solidFill>
                <a:latin typeface="Arial"/>
                <a:cs typeface="Arial"/>
              </a:rPr>
              <a:t> del revisore sulla ragionevolezza delle stime contabili che danno origine a rischi significativi e sulla relativa informativa di bilancio;</a:t>
            </a:r>
          </a:p>
          <a:p>
            <a:pPr marL="367665" marR="107950" indent="-342900">
              <a:lnSpc>
                <a:spcPct val="100000"/>
              </a:lnSpc>
              <a:buFont typeface="+mj-lt"/>
              <a:buAutoNum type="alphaLcParenR"/>
            </a:pPr>
            <a:r>
              <a:rPr lang="it-IT" sz="1600" b="1" spc="-5" dirty="0">
                <a:solidFill>
                  <a:srgbClr val="00338D"/>
                </a:solidFill>
                <a:latin typeface="Arial"/>
                <a:cs typeface="Arial"/>
              </a:rPr>
              <a:t>g</a:t>
            </a:r>
            <a:r>
              <a:rPr lang="it-IT" sz="1600" b="1" spc="-5" dirty="0" smtClean="0">
                <a:solidFill>
                  <a:srgbClr val="00338D"/>
                </a:solidFill>
                <a:latin typeface="Arial"/>
                <a:cs typeface="Arial"/>
              </a:rPr>
              <a:t>li indicatori di possibili ingerenze</a:t>
            </a:r>
            <a:r>
              <a:rPr lang="it-IT" sz="1600" spc="-5" dirty="0" smtClean="0">
                <a:solidFill>
                  <a:srgbClr val="00338D"/>
                </a:solidFill>
                <a:latin typeface="Arial"/>
                <a:cs typeface="Arial"/>
              </a:rPr>
              <a:t> da parte della direzione, ove presenti.</a:t>
            </a:r>
            <a:endParaRPr lang="it-IT" sz="1600" dirty="0">
              <a:latin typeface="Arial"/>
              <a:cs typeface="Arial"/>
            </a:endParaRPr>
          </a:p>
        </p:txBody>
      </p:sp>
      <p:sp>
        <p:nvSpPr>
          <p:cNvPr id="8" name="object 8"/>
          <p:cNvSpPr txBox="1">
            <a:spLocks noGrp="1"/>
          </p:cNvSpPr>
          <p:nvPr>
            <p:ph type="sldNum" sz="quarter" idx="7"/>
          </p:nvPr>
        </p:nvSpPr>
        <p:spPr>
          <a:prstGeom prst="rect">
            <a:avLst/>
          </a:prstGeom>
        </p:spPr>
        <p:txBody>
          <a:bodyPr vert="horz" wrap="square" lIns="0" tIns="0" rIns="0" bIns="0" rtlCol="0">
            <a:spAutoFit/>
          </a:bodyPr>
          <a:lstStyle/>
          <a:p>
            <a:pPr marL="25400">
              <a:lnSpc>
                <a:spcPct val="100000"/>
              </a:lnSpc>
            </a:pPr>
            <a:r>
              <a:rPr spc="-5" dirty="0"/>
              <a:t>14</a:t>
            </a:r>
          </a:p>
        </p:txBody>
      </p:sp>
      <p:sp>
        <p:nvSpPr>
          <p:cNvPr id="5" name="object 5"/>
          <p:cNvSpPr txBox="1">
            <a:spLocks noGrp="1"/>
          </p:cNvSpPr>
          <p:nvPr>
            <p:ph type="title"/>
          </p:nvPr>
        </p:nvSpPr>
        <p:spPr>
          <a:xfrm>
            <a:off x="304800" y="172960"/>
            <a:ext cx="7181596" cy="1538883"/>
          </a:xfrm>
          <a:prstGeom prst="rect">
            <a:avLst/>
          </a:prstGeom>
        </p:spPr>
        <p:txBody>
          <a:bodyPr vert="horz" wrap="square" lIns="0" tIns="0" rIns="0" bIns="0" rtlCol="0">
            <a:spAutoFit/>
          </a:bodyPr>
          <a:lstStyle/>
          <a:p>
            <a:pPr marL="16510">
              <a:lnSpc>
                <a:spcPts val="1585"/>
              </a:lnSpc>
            </a:pPr>
            <a:r>
              <a:rPr dirty="0"/>
              <a:t>Principio di </a:t>
            </a:r>
            <a:r>
              <a:rPr spc="-10" dirty="0"/>
              <a:t>revisione </a:t>
            </a:r>
            <a:r>
              <a:rPr dirty="0"/>
              <a:t>ISA Italia</a:t>
            </a:r>
            <a:r>
              <a:rPr spc="-80" dirty="0"/>
              <a:t> </a:t>
            </a:r>
            <a:r>
              <a:rPr spc="-5" dirty="0"/>
              <a:t>230</a:t>
            </a:r>
          </a:p>
          <a:p>
            <a:pPr marL="12700">
              <a:lnSpc>
                <a:spcPts val="5185"/>
              </a:lnSpc>
            </a:pPr>
            <a:r>
              <a:rPr lang="it-IT" sz="4000" b="0" dirty="0" smtClean="0">
                <a:latin typeface="KPMG Light"/>
                <a:cs typeface="KPMG Light"/>
              </a:rPr>
              <a:t>Esempi di regole specifiche sulla documentazione della revisione contenute in altri principi di revisione</a:t>
            </a:r>
            <a:endParaRPr sz="4000" dirty="0">
              <a:latin typeface="KPMG Light"/>
              <a:cs typeface="KPMG Light"/>
            </a:endParaRPr>
          </a:p>
        </p:txBody>
      </p:sp>
      <p:pic>
        <p:nvPicPr>
          <p:cNvPr id="7" name="Immagine 6"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15740" y="172960"/>
            <a:ext cx="1296144" cy="93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65522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04800" y="1711843"/>
            <a:ext cx="7652384" cy="645728"/>
          </a:xfrm>
          <a:custGeom>
            <a:avLst/>
            <a:gdLst/>
            <a:ahLst/>
            <a:cxnLst/>
            <a:rect l="l" t="t" r="r" b="b"/>
            <a:pathLst>
              <a:path w="7652384" h="492760">
                <a:moveTo>
                  <a:pt x="7569962" y="0"/>
                </a:moveTo>
                <a:lnTo>
                  <a:pt x="82042" y="0"/>
                </a:lnTo>
                <a:lnTo>
                  <a:pt x="50106" y="6443"/>
                </a:lnTo>
                <a:lnTo>
                  <a:pt x="24028" y="24018"/>
                </a:lnTo>
                <a:lnTo>
                  <a:pt x="6446" y="50095"/>
                </a:lnTo>
                <a:lnTo>
                  <a:pt x="0" y="82041"/>
                </a:lnTo>
                <a:lnTo>
                  <a:pt x="0" y="492251"/>
                </a:lnTo>
                <a:lnTo>
                  <a:pt x="7652004" y="492251"/>
                </a:lnTo>
                <a:lnTo>
                  <a:pt x="7652004" y="82041"/>
                </a:lnTo>
                <a:lnTo>
                  <a:pt x="7645560" y="50095"/>
                </a:lnTo>
                <a:lnTo>
                  <a:pt x="7627985" y="24018"/>
                </a:lnTo>
                <a:lnTo>
                  <a:pt x="7601908" y="6443"/>
                </a:lnTo>
                <a:lnTo>
                  <a:pt x="7569962" y="0"/>
                </a:lnTo>
                <a:close/>
              </a:path>
            </a:pathLst>
          </a:custGeom>
          <a:solidFill>
            <a:srgbClr val="00338D"/>
          </a:solidFill>
        </p:spPr>
        <p:txBody>
          <a:bodyPr wrap="square" lIns="0" tIns="0" rIns="0" bIns="0" rtlCol="0"/>
          <a:lstStyle/>
          <a:p>
            <a:r>
              <a:rPr lang="it-IT" b="1" dirty="0" smtClean="0">
                <a:ln w="0"/>
                <a:solidFill>
                  <a:schemeClr val="bg1"/>
                </a:solidFill>
                <a:effectLst>
                  <a:outerShdw blurRad="38100" dist="19050" dir="2700000" algn="tl" rotWithShape="0">
                    <a:schemeClr val="dk1">
                      <a:alpha val="40000"/>
                    </a:schemeClr>
                  </a:outerShdw>
                </a:effectLst>
              </a:rPr>
              <a:t>Isa Italia 550 – " Parti correlate" – paragrafo 28</a:t>
            </a:r>
            <a:endParaRPr b="1" dirty="0">
              <a:ln w="0"/>
              <a:solidFill>
                <a:schemeClr val="bg1"/>
              </a:solidFill>
              <a:effectLst>
                <a:outerShdw blurRad="38100" dist="19050" dir="2700000" algn="tl" rotWithShape="0">
                  <a:schemeClr val="dk1">
                    <a:alpha val="40000"/>
                  </a:schemeClr>
                </a:outerShdw>
              </a:effectLst>
            </a:endParaRPr>
          </a:p>
        </p:txBody>
      </p:sp>
      <p:sp>
        <p:nvSpPr>
          <p:cNvPr id="4" name="object 4"/>
          <p:cNvSpPr txBox="1"/>
          <p:nvPr/>
        </p:nvSpPr>
        <p:spPr>
          <a:xfrm>
            <a:off x="381000" y="2362200"/>
            <a:ext cx="7642859" cy="492443"/>
          </a:xfrm>
          <a:prstGeom prst="rect">
            <a:avLst/>
          </a:prstGeom>
        </p:spPr>
        <p:txBody>
          <a:bodyPr vert="horz" wrap="square" lIns="0" tIns="0" rIns="0" bIns="0" rtlCol="0">
            <a:spAutoFit/>
          </a:bodyPr>
          <a:lstStyle/>
          <a:p>
            <a:pPr marL="24765" marR="107950">
              <a:lnSpc>
                <a:spcPct val="100000"/>
              </a:lnSpc>
            </a:pPr>
            <a:r>
              <a:rPr lang="it-IT" sz="1600" spc="-5" dirty="0" smtClean="0">
                <a:solidFill>
                  <a:srgbClr val="00338D"/>
                </a:solidFill>
                <a:latin typeface="Arial"/>
                <a:cs typeface="Arial"/>
              </a:rPr>
              <a:t>Il revisore </a:t>
            </a:r>
            <a:r>
              <a:rPr lang="it-IT" sz="1600" b="1" spc="-5" dirty="0" smtClean="0">
                <a:solidFill>
                  <a:srgbClr val="00338D"/>
                </a:solidFill>
                <a:latin typeface="Arial"/>
                <a:cs typeface="Arial"/>
              </a:rPr>
              <a:t>DEVE</a:t>
            </a:r>
            <a:r>
              <a:rPr lang="it-IT" sz="1600" spc="-5" dirty="0" smtClean="0">
                <a:solidFill>
                  <a:srgbClr val="00338D"/>
                </a:solidFill>
                <a:latin typeface="Arial"/>
                <a:cs typeface="Arial"/>
              </a:rPr>
              <a:t> includere nella documentazione della revisione i </a:t>
            </a:r>
            <a:r>
              <a:rPr lang="it-IT" sz="1600" b="1" spc="-5" dirty="0" smtClean="0">
                <a:solidFill>
                  <a:srgbClr val="00338D"/>
                </a:solidFill>
                <a:latin typeface="Arial"/>
                <a:cs typeface="Arial"/>
              </a:rPr>
              <a:t>nomi</a:t>
            </a:r>
            <a:r>
              <a:rPr lang="it-IT" sz="1600" spc="-5" dirty="0" smtClean="0">
                <a:solidFill>
                  <a:srgbClr val="00338D"/>
                </a:solidFill>
                <a:latin typeface="Arial"/>
                <a:cs typeface="Arial"/>
              </a:rPr>
              <a:t> delle parti correlate e la </a:t>
            </a:r>
            <a:r>
              <a:rPr lang="it-IT" sz="1600" b="1" spc="-5" dirty="0" smtClean="0">
                <a:solidFill>
                  <a:srgbClr val="00338D"/>
                </a:solidFill>
                <a:latin typeface="Arial"/>
                <a:cs typeface="Arial"/>
              </a:rPr>
              <a:t>natura</a:t>
            </a:r>
            <a:r>
              <a:rPr lang="it-IT" sz="1600" spc="-5" dirty="0" smtClean="0">
                <a:solidFill>
                  <a:srgbClr val="00338D"/>
                </a:solidFill>
                <a:latin typeface="Arial"/>
                <a:cs typeface="Arial"/>
              </a:rPr>
              <a:t> dei </a:t>
            </a:r>
            <a:r>
              <a:rPr lang="it-IT" sz="1600" b="1" spc="-5" dirty="0" smtClean="0">
                <a:solidFill>
                  <a:srgbClr val="00338D"/>
                </a:solidFill>
                <a:latin typeface="Arial"/>
                <a:cs typeface="Arial"/>
              </a:rPr>
              <a:t>rapporti con parti correlate</a:t>
            </a:r>
            <a:r>
              <a:rPr lang="it-IT" sz="1600" spc="-5" dirty="0" smtClean="0">
                <a:solidFill>
                  <a:srgbClr val="00338D"/>
                </a:solidFill>
                <a:latin typeface="Arial"/>
                <a:cs typeface="Arial"/>
              </a:rPr>
              <a:t>.</a:t>
            </a:r>
            <a:endParaRPr lang="it-IT" sz="1600" dirty="0">
              <a:latin typeface="Arial"/>
              <a:cs typeface="Arial"/>
            </a:endParaRPr>
          </a:p>
        </p:txBody>
      </p:sp>
      <p:sp>
        <p:nvSpPr>
          <p:cNvPr id="8" name="object 8"/>
          <p:cNvSpPr txBox="1">
            <a:spLocks noGrp="1"/>
          </p:cNvSpPr>
          <p:nvPr>
            <p:ph type="sldNum" sz="quarter" idx="7"/>
          </p:nvPr>
        </p:nvSpPr>
        <p:spPr>
          <a:prstGeom prst="rect">
            <a:avLst/>
          </a:prstGeom>
        </p:spPr>
        <p:txBody>
          <a:bodyPr vert="horz" wrap="square" lIns="0" tIns="0" rIns="0" bIns="0" rtlCol="0">
            <a:spAutoFit/>
          </a:bodyPr>
          <a:lstStyle/>
          <a:p>
            <a:pPr marL="25400">
              <a:lnSpc>
                <a:spcPct val="100000"/>
              </a:lnSpc>
            </a:pPr>
            <a:r>
              <a:rPr spc="-5" dirty="0"/>
              <a:t>14</a:t>
            </a:r>
          </a:p>
        </p:txBody>
      </p:sp>
      <p:sp>
        <p:nvSpPr>
          <p:cNvPr id="5" name="object 5"/>
          <p:cNvSpPr txBox="1">
            <a:spLocks noGrp="1"/>
          </p:cNvSpPr>
          <p:nvPr>
            <p:ph type="title"/>
          </p:nvPr>
        </p:nvSpPr>
        <p:spPr>
          <a:xfrm>
            <a:off x="304800" y="172960"/>
            <a:ext cx="7181596" cy="1538883"/>
          </a:xfrm>
          <a:prstGeom prst="rect">
            <a:avLst/>
          </a:prstGeom>
        </p:spPr>
        <p:txBody>
          <a:bodyPr vert="horz" wrap="square" lIns="0" tIns="0" rIns="0" bIns="0" rtlCol="0">
            <a:spAutoFit/>
          </a:bodyPr>
          <a:lstStyle/>
          <a:p>
            <a:pPr marL="16510">
              <a:lnSpc>
                <a:spcPts val="1585"/>
              </a:lnSpc>
            </a:pPr>
            <a:r>
              <a:rPr dirty="0"/>
              <a:t>Principio di </a:t>
            </a:r>
            <a:r>
              <a:rPr spc="-10" dirty="0"/>
              <a:t>revisione </a:t>
            </a:r>
            <a:r>
              <a:rPr dirty="0"/>
              <a:t>ISA Italia</a:t>
            </a:r>
            <a:r>
              <a:rPr spc="-80" dirty="0"/>
              <a:t> </a:t>
            </a:r>
            <a:r>
              <a:rPr spc="-5" dirty="0"/>
              <a:t>230</a:t>
            </a:r>
          </a:p>
          <a:p>
            <a:pPr marL="12700">
              <a:lnSpc>
                <a:spcPts val="5185"/>
              </a:lnSpc>
            </a:pPr>
            <a:r>
              <a:rPr lang="it-IT" sz="4000" b="0" dirty="0" smtClean="0">
                <a:latin typeface="KPMG Light"/>
                <a:cs typeface="KPMG Light"/>
              </a:rPr>
              <a:t>Esempi di regole specifiche sulla documentazione della revisione contenute in altri principi di revisione</a:t>
            </a:r>
            <a:endParaRPr sz="4000" dirty="0">
              <a:latin typeface="KPMG Light"/>
              <a:cs typeface="KPMG Light"/>
            </a:endParaRPr>
          </a:p>
        </p:txBody>
      </p:sp>
      <p:pic>
        <p:nvPicPr>
          <p:cNvPr id="7" name="Immagine 6"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15740" y="172960"/>
            <a:ext cx="1296144" cy="93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6862431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29</a:t>
            </a:fld>
            <a:endParaRPr lang="it-IT" altLang="it-IT" smtClean="0"/>
          </a:p>
        </p:txBody>
      </p:sp>
      <p:sp>
        <p:nvSpPr>
          <p:cNvPr id="2052" name="Rectangle 3"/>
          <p:cNvSpPr>
            <a:spLocks noGrp="1" noChangeArrowheads="1"/>
          </p:cNvSpPr>
          <p:nvPr>
            <p:ph type="subTitle" idx="1"/>
          </p:nvPr>
        </p:nvSpPr>
        <p:spPr>
          <a:xfrm>
            <a:off x="611560" y="1317997"/>
            <a:ext cx="8572500" cy="2185214"/>
          </a:xfrm>
        </p:spPr>
        <p:txBody>
          <a:bodyPr/>
          <a:lstStyle/>
          <a:p>
            <a:endParaRPr lang="it-IT" sz="2800" dirty="0">
              <a:latin typeface="Trebuchet MS" panose="020B0603020202020204" pitchFamily="34" charset="0"/>
            </a:endParaRPr>
          </a:p>
          <a:p>
            <a:pPr algn="l" eaLnBrk="1" hangingPunct="1">
              <a:defRPr/>
            </a:pPr>
            <a:r>
              <a:rPr lang="it-IT" altLang="it-IT" sz="6600" b="1" dirty="0" smtClean="0">
                <a:solidFill>
                  <a:schemeClr val="tx2"/>
                </a:solidFill>
                <a:latin typeface="Trebuchet MS" panose="020B0603020202020204" pitchFamily="34" charset="0"/>
              </a:rPr>
              <a:t>Grazie</a:t>
            </a:r>
          </a:p>
          <a:p>
            <a:pPr algn="l" eaLnBrk="1" hangingPunct="1">
              <a:defRPr/>
            </a:pPr>
            <a:r>
              <a:rPr lang="it-IT" altLang="it-IT" sz="4800" b="1" i="1" dirty="0" smtClean="0">
                <a:solidFill>
                  <a:schemeClr val="tx2"/>
                </a:solidFill>
                <a:latin typeface="Trebuchet MS" panose="020B0603020202020204" pitchFamily="34" charset="0"/>
              </a:rPr>
              <a:t>Silvia Bertoni </a:t>
            </a:r>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Tree>
    <p:extLst>
      <p:ext uri="{BB962C8B-B14F-4D97-AF65-F5344CB8AC3E}">
        <p14:creationId xmlns:p14="http://schemas.microsoft.com/office/powerpoint/2010/main" val="27302259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39851" y="258445"/>
            <a:ext cx="7445375" cy="5681042"/>
          </a:xfrm>
          <a:prstGeom prst="rect">
            <a:avLst/>
          </a:prstGeom>
        </p:spPr>
        <p:txBody>
          <a:bodyPr vert="horz" wrap="square" lIns="0" tIns="0" rIns="0" bIns="0" rtlCol="0">
            <a:spAutoFit/>
          </a:bodyPr>
          <a:lstStyle/>
          <a:p>
            <a:pPr marL="12700">
              <a:lnSpc>
                <a:spcPct val="100000"/>
              </a:lnSpc>
            </a:pPr>
            <a:r>
              <a:rPr sz="4800" b="0" dirty="0">
                <a:solidFill>
                  <a:srgbClr val="00338D"/>
                </a:solidFill>
                <a:latin typeface="KPMG Light"/>
                <a:cs typeface="KPMG Light"/>
              </a:rPr>
              <a:t>Definizioni</a:t>
            </a:r>
            <a:endParaRPr sz="4800" dirty="0">
              <a:latin typeface="KPMG Light"/>
              <a:cs typeface="KPMG Light"/>
            </a:endParaRPr>
          </a:p>
          <a:p>
            <a:pPr marL="15875">
              <a:lnSpc>
                <a:spcPct val="100000"/>
              </a:lnSpc>
              <a:spcBef>
                <a:spcPts val="1705"/>
              </a:spcBef>
            </a:pPr>
            <a:r>
              <a:rPr sz="1600" spc="-5" dirty="0">
                <a:solidFill>
                  <a:srgbClr val="00338D"/>
                </a:solidFill>
                <a:latin typeface="Arial"/>
                <a:cs typeface="Arial"/>
              </a:rPr>
              <a:t>Nell'</a:t>
            </a:r>
            <a:r>
              <a:rPr sz="1600" b="1" spc="-5" dirty="0">
                <a:solidFill>
                  <a:srgbClr val="00338D"/>
                </a:solidFill>
                <a:latin typeface="Arial"/>
                <a:cs typeface="Arial"/>
              </a:rPr>
              <a:t>ISA Italia 230</a:t>
            </a:r>
            <a:r>
              <a:rPr sz="1600" spc="-5" dirty="0">
                <a:solidFill>
                  <a:srgbClr val="00338D"/>
                </a:solidFill>
                <a:latin typeface="Arial"/>
                <a:cs typeface="Arial"/>
              </a:rPr>
              <a:t>, i termini di seguito elencati hanno il</a:t>
            </a:r>
            <a:r>
              <a:rPr sz="1600" spc="50" dirty="0">
                <a:solidFill>
                  <a:srgbClr val="00338D"/>
                </a:solidFill>
                <a:latin typeface="Arial"/>
                <a:cs typeface="Arial"/>
              </a:rPr>
              <a:t> </a:t>
            </a:r>
            <a:r>
              <a:rPr sz="1600" dirty="0">
                <a:solidFill>
                  <a:srgbClr val="00338D"/>
                </a:solidFill>
                <a:latin typeface="Arial"/>
                <a:cs typeface="Arial"/>
              </a:rPr>
              <a:t>significato:</a:t>
            </a:r>
            <a:endParaRPr sz="1600" dirty="0">
              <a:latin typeface="Arial"/>
              <a:cs typeface="Arial"/>
            </a:endParaRPr>
          </a:p>
          <a:p>
            <a:pPr marL="302260" marR="6985" indent="-286385">
              <a:lnSpc>
                <a:spcPct val="100000"/>
              </a:lnSpc>
              <a:spcBef>
                <a:spcPts val="600"/>
              </a:spcBef>
              <a:buFont typeface="Arial"/>
              <a:buChar char="—"/>
              <a:tabLst>
                <a:tab pos="302895" algn="l"/>
              </a:tabLst>
            </a:pPr>
            <a:r>
              <a:rPr sz="1600" b="1" i="1" u="heavy" spc="-5" dirty="0">
                <a:solidFill>
                  <a:srgbClr val="00338D"/>
                </a:solidFill>
                <a:latin typeface="Arial"/>
                <a:cs typeface="Arial"/>
              </a:rPr>
              <a:t>Documentazione della revisione </a:t>
            </a:r>
            <a:r>
              <a:rPr sz="1600" spc="-5" dirty="0">
                <a:solidFill>
                  <a:srgbClr val="00338D"/>
                </a:solidFill>
                <a:latin typeface="Arial"/>
                <a:cs typeface="Arial"/>
              </a:rPr>
              <a:t>- L'evidenza documentale delle procedure di  revisione svolte, degli elementi probativi pertinenti acquisiti e delle conclusioni  raggiunte dal</a:t>
            </a:r>
            <a:r>
              <a:rPr sz="1600" spc="-25" dirty="0">
                <a:solidFill>
                  <a:srgbClr val="00338D"/>
                </a:solidFill>
                <a:latin typeface="Arial"/>
                <a:cs typeface="Arial"/>
              </a:rPr>
              <a:t> </a:t>
            </a:r>
            <a:r>
              <a:rPr sz="1600" spc="-5" dirty="0" err="1" smtClean="0">
                <a:solidFill>
                  <a:srgbClr val="00338D"/>
                </a:solidFill>
                <a:latin typeface="Arial"/>
                <a:cs typeface="Arial"/>
              </a:rPr>
              <a:t>revisore</a:t>
            </a:r>
            <a:r>
              <a:rPr lang="it-IT" sz="1600" spc="-5" dirty="0" smtClean="0">
                <a:solidFill>
                  <a:srgbClr val="00338D"/>
                </a:solidFill>
                <a:latin typeface="Arial"/>
                <a:cs typeface="Arial"/>
              </a:rPr>
              <a:t> </a:t>
            </a:r>
            <a:r>
              <a:rPr lang="it-IT" sz="1600" i="1" spc="-5" dirty="0" smtClean="0">
                <a:solidFill>
                  <a:srgbClr val="00338D"/>
                </a:solidFill>
                <a:latin typeface="Arial"/>
                <a:cs typeface="Arial"/>
              </a:rPr>
              <a:t>(carte di lavoro)</a:t>
            </a:r>
            <a:r>
              <a:rPr sz="1600" spc="-5" dirty="0" smtClean="0">
                <a:solidFill>
                  <a:srgbClr val="00338D"/>
                </a:solidFill>
                <a:latin typeface="Arial"/>
                <a:cs typeface="Arial"/>
              </a:rPr>
              <a:t>.</a:t>
            </a:r>
            <a:endParaRPr sz="1600" dirty="0">
              <a:latin typeface="Arial"/>
              <a:cs typeface="Arial"/>
            </a:endParaRPr>
          </a:p>
          <a:p>
            <a:pPr marL="302260" marR="5080" indent="-286385">
              <a:lnSpc>
                <a:spcPct val="100000"/>
              </a:lnSpc>
              <a:spcBef>
                <a:spcPts val="600"/>
              </a:spcBef>
              <a:buFont typeface="Arial"/>
              <a:buChar char="—"/>
              <a:tabLst>
                <a:tab pos="302895" algn="l"/>
              </a:tabLst>
            </a:pPr>
            <a:r>
              <a:rPr sz="1600" b="1" i="1" u="heavy" spc="-5" dirty="0">
                <a:solidFill>
                  <a:srgbClr val="00338D"/>
                </a:solidFill>
                <a:latin typeface="Arial"/>
                <a:cs typeface="Arial"/>
              </a:rPr>
              <a:t>File di revisione (audit file) </a:t>
            </a:r>
            <a:r>
              <a:rPr sz="1600" spc="-5" dirty="0">
                <a:solidFill>
                  <a:srgbClr val="00338D"/>
                </a:solidFill>
                <a:latin typeface="Arial"/>
                <a:cs typeface="Arial"/>
              </a:rPr>
              <a:t>- Uno o più raccoglitori, o altro tipo di supporto, in  formato cartaceo ovvero elettronico, contenenti le evidenze documentali che  comprendono la documentazione di revisione relativa ad uno specifico</a:t>
            </a:r>
            <a:r>
              <a:rPr sz="1600" spc="110" dirty="0">
                <a:solidFill>
                  <a:srgbClr val="00338D"/>
                </a:solidFill>
                <a:latin typeface="Arial"/>
                <a:cs typeface="Arial"/>
              </a:rPr>
              <a:t> </a:t>
            </a:r>
            <a:r>
              <a:rPr sz="1600" spc="-5" dirty="0" err="1">
                <a:solidFill>
                  <a:srgbClr val="00338D"/>
                </a:solidFill>
                <a:latin typeface="Arial"/>
                <a:cs typeface="Arial"/>
              </a:rPr>
              <a:t>incarico</a:t>
            </a:r>
            <a:r>
              <a:rPr sz="1600" spc="-5" dirty="0" smtClean="0">
                <a:solidFill>
                  <a:srgbClr val="00338D"/>
                </a:solidFill>
                <a:latin typeface="Arial"/>
                <a:cs typeface="Arial"/>
              </a:rPr>
              <a:t>.</a:t>
            </a:r>
            <a:r>
              <a:rPr lang="it-IT" sz="1600" spc="-5" dirty="0">
                <a:solidFill>
                  <a:srgbClr val="00338D"/>
                </a:solidFill>
                <a:latin typeface="Arial"/>
                <a:cs typeface="Arial"/>
              </a:rPr>
              <a:t> </a:t>
            </a:r>
            <a:r>
              <a:rPr lang="it-IT" sz="1600" spc="-5" dirty="0" smtClean="0">
                <a:solidFill>
                  <a:srgbClr val="00338D"/>
                </a:solidFill>
                <a:latin typeface="Arial"/>
                <a:cs typeface="Arial"/>
              </a:rPr>
              <a:t>Il </a:t>
            </a:r>
            <a:r>
              <a:rPr lang="it-IT" sz="1600" b="1" spc="-5" dirty="0" smtClean="0">
                <a:solidFill>
                  <a:srgbClr val="00338D"/>
                </a:solidFill>
                <a:latin typeface="Arial"/>
                <a:cs typeface="Arial"/>
              </a:rPr>
              <a:t>fascicolo di revisione </a:t>
            </a:r>
            <a:r>
              <a:rPr lang="it-IT" sz="1600" spc="-5" dirty="0" smtClean="0">
                <a:solidFill>
                  <a:srgbClr val="00338D"/>
                </a:solidFill>
                <a:latin typeface="Arial"/>
                <a:cs typeface="Arial"/>
              </a:rPr>
              <a:t>che il soggetto incaricato della revisione legale deve creare ai sensi </a:t>
            </a:r>
            <a:r>
              <a:rPr lang="it-IT" sz="1600" b="1" spc="-5" dirty="0" smtClean="0">
                <a:solidFill>
                  <a:srgbClr val="00338D"/>
                </a:solidFill>
                <a:latin typeface="Arial"/>
                <a:cs typeface="Arial"/>
              </a:rPr>
              <a:t>dell'art 10 quater comma 7 del D. </a:t>
            </a:r>
            <a:r>
              <a:rPr lang="it-IT" sz="1600" b="1" spc="-5" dirty="0" err="1" smtClean="0">
                <a:solidFill>
                  <a:srgbClr val="00338D"/>
                </a:solidFill>
                <a:latin typeface="Arial"/>
                <a:cs typeface="Arial"/>
              </a:rPr>
              <a:t>Lgs</a:t>
            </a:r>
            <a:r>
              <a:rPr lang="it-IT" sz="1600" b="1" spc="-5" dirty="0" smtClean="0">
                <a:solidFill>
                  <a:srgbClr val="00338D"/>
                </a:solidFill>
                <a:latin typeface="Arial"/>
                <a:cs typeface="Arial"/>
              </a:rPr>
              <a:t> 39/2010 </a:t>
            </a:r>
            <a:r>
              <a:rPr lang="it-IT" sz="1600" spc="-5" dirty="0" smtClean="0">
                <a:solidFill>
                  <a:srgbClr val="00338D"/>
                </a:solidFill>
                <a:latin typeface="Arial"/>
                <a:cs typeface="Arial"/>
              </a:rPr>
              <a:t>per ogni revisione corrisponde al file di revisione.</a:t>
            </a:r>
            <a:endParaRPr sz="1600" dirty="0">
              <a:latin typeface="Arial"/>
              <a:cs typeface="Arial"/>
            </a:endParaRPr>
          </a:p>
          <a:p>
            <a:pPr marL="302260" indent="-286385">
              <a:lnSpc>
                <a:spcPct val="100000"/>
              </a:lnSpc>
              <a:spcBef>
                <a:spcPts val="595"/>
              </a:spcBef>
              <a:buFont typeface="Arial"/>
              <a:buChar char="—"/>
              <a:tabLst>
                <a:tab pos="302895" algn="l"/>
              </a:tabLst>
            </a:pPr>
            <a:r>
              <a:rPr sz="1600" b="1" i="1" u="heavy" spc="-5" dirty="0">
                <a:solidFill>
                  <a:srgbClr val="00338D"/>
                </a:solidFill>
                <a:latin typeface="Arial"/>
                <a:cs typeface="Arial"/>
              </a:rPr>
              <a:t>Revisore esperto </a:t>
            </a:r>
            <a:r>
              <a:rPr sz="1600" spc="-5" dirty="0">
                <a:solidFill>
                  <a:srgbClr val="00338D"/>
                </a:solidFill>
                <a:latin typeface="Arial"/>
                <a:cs typeface="Arial"/>
              </a:rPr>
              <a:t>- Una persona che abbia esperienza pratica di revisione</a:t>
            </a:r>
            <a:r>
              <a:rPr sz="1600" spc="150" dirty="0">
                <a:solidFill>
                  <a:srgbClr val="00338D"/>
                </a:solidFill>
                <a:latin typeface="Arial"/>
                <a:cs typeface="Arial"/>
              </a:rPr>
              <a:t> </a:t>
            </a:r>
            <a:r>
              <a:rPr sz="1600" spc="-5" dirty="0">
                <a:solidFill>
                  <a:srgbClr val="00338D"/>
                </a:solidFill>
                <a:latin typeface="Arial"/>
                <a:cs typeface="Arial"/>
              </a:rPr>
              <a:t>ed</a:t>
            </a:r>
            <a:endParaRPr sz="1600" dirty="0">
              <a:latin typeface="Arial"/>
              <a:cs typeface="Arial"/>
            </a:endParaRPr>
          </a:p>
          <a:p>
            <a:pPr marL="302260">
              <a:lnSpc>
                <a:spcPct val="100000"/>
              </a:lnSpc>
            </a:pPr>
            <a:r>
              <a:rPr sz="1600" spc="-5" dirty="0">
                <a:solidFill>
                  <a:srgbClr val="00338D"/>
                </a:solidFill>
                <a:latin typeface="Arial"/>
                <a:cs typeface="Arial"/>
              </a:rPr>
              <a:t>una conoscenza</a:t>
            </a:r>
            <a:r>
              <a:rPr sz="1600" spc="-15" dirty="0">
                <a:solidFill>
                  <a:srgbClr val="00338D"/>
                </a:solidFill>
                <a:latin typeface="Arial"/>
                <a:cs typeface="Arial"/>
              </a:rPr>
              <a:t> </a:t>
            </a:r>
            <a:r>
              <a:rPr sz="1600" spc="-5" dirty="0">
                <a:solidFill>
                  <a:srgbClr val="00338D"/>
                </a:solidFill>
                <a:latin typeface="Arial"/>
                <a:cs typeface="Arial"/>
              </a:rPr>
              <a:t>ragionevole:</a:t>
            </a:r>
            <a:endParaRPr sz="1600" dirty="0">
              <a:latin typeface="Arial"/>
              <a:cs typeface="Arial"/>
            </a:endParaRPr>
          </a:p>
          <a:p>
            <a:pPr marL="640715" lvl="1" indent="-362585">
              <a:lnSpc>
                <a:spcPct val="100000"/>
              </a:lnSpc>
              <a:spcBef>
                <a:spcPts val="605"/>
              </a:spcBef>
              <a:buClr>
                <a:srgbClr val="96979A"/>
              </a:buClr>
              <a:buChar char="–"/>
              <a:tabLst>
                <a:tab pos="640715" algn="l"/>
                <a:tab pos="641350" algn="l"/>
              </a:tabLst>
            </a:pPr>
            <a:r>
              <a:rPr sz="1600" spc="-5" dirty="0">
                <a:solidFill>
                  <a:srgbClr val="00338D"/>
                </a:solidFill>
                <a:latin typeface="Arial"/>
                <a:cs typeface="Arial"/>
              </a:rPr>
              <a:t>dei processi di</a:t>
            </a:r>
            <a:r>
              <a:rPr sz="1600" spc="-25" dirty="0">
                <a:solidFill>
                  <a:srgbClr val="00338D"/>
                </a:solidFill>
                <a:latin typeface="Arial"/>
                <a:cs typeface="Arial"/>
              </a:rPr>
              <a:t> </a:t>
            </a:r>
            <a:r>
              <a:rPr sz="1600" spc="-5" dirty="0">
                <a:solidFill>
                  <a:srgbClr val="00338D"/>
                </a:solidFill>
                <a:latin typeface="Arial"/>
                <a:cs typeface="Arial"/>
              </a:rPr>
              <a:t>revisione</a:t>
            </a:r>
            <a:endParaRPr sz="1600" dirty="0">
              <a:latin typeface="Arial"/>
              <a:cs typeface="Arial"/>
            </a:endParaRPr>
          </a:p>
          <a:p>
            <a:pPr marL="640715" lvl="1" indent="-362585">
              <a:lnSpc>
                <a:spcPct val="100000"/>
              </a:lnSpc>
              <a:spcBef>
                <a:spcPts val="595"/>
              </a:spcBef>
              <a:buClr>
                <a:srgbClr val="96979A"/>
              </a:buClr>
              <a:buChar char="–"/>
              <a:tabLst>
                <a:tab pos="640715" algn="l"/>
                <a:tab pos="641350" algn="l"/>
              </a:tabLst>
            </a:pPr>
            <a:r>
              <a:rPr sz="1600" spc="-5" dirty="0">
                <a:solidFill>
                  <a:srgbClr val="00338D"/>
                </a:solidFill>
                <a:latin typeface="Arial"/>
                <a:cs typeface="Arial"/>
              </a:rPr>
              <a:t>dei principi di revisione e delle disposizioni di leggi e regolamenti</a:t>
            </a:r>
            <a:r>
              <a:rPr sz="1600" spc="70" dirty="0">
                <a:solidFill>
                  <a:srgbClr val="00338D"/>
                </a:solidFill>
                <a:latin typeface="Arial"/>
                <a:cs typeface="Arial"/>
              </a:rPr>
              <a:t> </a:t>
            </a:r>
            <a:r>
              <a:rPr sz="1600" spc="-5" dirty="0">
                <a:solidFill>
                  <a:srgbClr val="00338D"/>
                </a:solidFill>
                <a:latin typeface="Arial"/>
                <a:cs typeface="Arial"/>
              </a:rPr>
              <a:t>applicabili</a:t>
            </a:r>
            <a:endParaRPr sz="1600" dirty="0">
              <a:latin typeface="Arial"/>
              <a:cs typeface="Arial"/>
            </a:endParaRPr>
          </a:p>
          <a:p>
            <a:pPr marL="640715" lvl="1" indent="-362585">
              <a:lnSpc>
                <a:spcPct val="100000"/>
              </a:lnSpc>
              <a:spcBef>
                <a:spcPts val="595"/>
              </a:spcBef>
              <a:buClr>
                <a:srgbClr val="96979A"/>
              </a:buClr>
              <a:buChar char="–"/>
              <a:tabLst>
                <a:tab pos="640715" algn="l"/>
                <a:tab pos="641350" algn="l"/>
              </a:tabLst>
            </a:pPr>
            <a:r>
              <a:rPr sz="1600" spc="-5" dirty="0">
                <a:solidFill>
                  <a:srgbClr val="00338D"/>
                </a:solidFill>
                <a:latin typeface="Arial"/>
                <a:cs typeface="Arial"/>
              </a:rPr>
              <a:t>del contesto economico in cui opera</a:t>
            </a:r>
            <a:r>
              <a:rPr sz="1600" spc="35" dirty="0">
                <a:solidFill>
                  <a:srgbClr val="00338D"/>
                </a:solidFill>
                <a:latin typeface="Arial"/>
                <a:cs typeface="Arial"/>
              </a:rPr>
              <a:t> </a:t>
            </a:r>
            <a:r>
              <a:rPr sz="1600" spc="-5" dirty="0">
                <a:solidFill>
                  <a:srgbClr val="00338D"/>
                </a:solidFill>
                <a:latin typeface="Arial"/>
                <a:cs typeface="Arial"/>
              </a:rPr>
              <a:t>l'impresa</a:t>
            </a:r>
            <a:endParaRPr sz="1600" dirty="0">
              <a:latin typeface="Arial"/>
              <a:cs typeface="Arial"/>
            </a:endParaRPr>
          </a:p>
          <a:p>
            <a:pPr marL="640715" lvl="1" indent="-362585">
              <a:lnSpc>
                <a:spcPct val="100000"/>
              </a:lnSpc>
              <a:spcBef>
                <a:spcPts val="595"/>
              </a:spcBef>
              <a:buClr>
                <a:srgbClr val="96979A"/>
              </a:buClr>
              <a:buChar char="–"/>
              <a:tabLst>
                <a:tab pos="640715" algn="l"/>
                <a:tab pos="641350" algn="l"/>
              </a:tabLst>
            </a:pPr>
            <a:r>
              <a:rPr sz="1600" spc="-5" dirty="0">
                <a:solidFill>
                  <a:srgbClr val="00338D"/>
                </a:solidFill>
                <a:latin typeface="Arial"/>
                <a:cs typeface="Arial"/>
              </a:rPr>
              <a:t>delle tematiche di revisione contabile e di informativa finanziaria relative</a:t>
            </a:r>
            <a:r>
              <a:rPr sz="1600" spc="120" dirty="0">
                <a:solidFill>
                  <a:srgbClr val="00338D"/>
                </a:solidFill>
                <a:latin typeface="Arial"/>
                <a:cs typeface="Arial"/>
              </a:rPr>
              <a:t> </a:t>
            </a:r>
            <a:r>
              <a:rPr sz="1600" spc="-5" dirty="0">
                <a:solidFill>
                  <a:srgbClr val="00338D"/>
                </a:solidFill>
                <a:latin typeface="Arial"/>
                <a:cs typeface="Arial"/>
              </a:rPr>
              <a:t>al</a:t>
            </a:r>
            <a:endParaRPr sz="1600" dirty="0">
              <a:latin typeface="Arial"/>
              <a:cs typeface="Arial"/>
            </a:endParaRPr>
          </a:p>
          <a:p>
            <a:pPr marL="640715">
              <a:lnSpc>
                <a:spcPct val="100000"/>
              </a:lnSpc>
            </a:pPr>
            <a:r>
              <a:rPr sz="1600" spc="-5" dirty="0">
                <a:solidFill>
                  <a:srgbClr val="00338D"/>
                </a:solidFill>
                <a:latin typeface="Arial"/>
                <a:cs typeface="Arial"/>
              </a:rPr>
              <a:t>settore in cui opera</a:t>
            </a:r>
            <a:r>
              <a:rPr sz="1600" spc="10" dirty="0">
                <a:solidFill>
                  <a:srgbClr val="00338D"/>
                </a:solidFill>
                <a:latin typeface="Arial"/>
                <a:cs typeface="Arial"/>
              </a:rPr>
              <a:t> </a:t>
            </a:r>
            <a:r>
              <a:rPr sz="1600" spc="-5" dirty="0" err="1">
                <a:solidFill>
                  <a:srgbClr val="00338D"/>
                </a:solidFill>
                <a:latin typeface="Arial"/>
                <a:cs typeface="Arial"/>
              </a:rPr>
              <a:t>l'impresa</a:t>
            </a:r>
            <a:r>
              <a:rPr sz="1600" spc="-5" dirty="0" smtClean="0">
                <a:solidFill>
                  <a:srgbClr val="00338D"/>
                </a:solidFill>
                <a:latin typeface="Arial"/>
                <a:cs typeface="Arial"/>
              </a:rPr>
              <a:t>.</a:t>
            </a:r>
            <a:endParaRPr lang="it-IT" sz="1600" spc="-5" dirty="0" smtClean="0">
              <a:solidFill>
                <a:srgbClr val="00338D"/>
              </a:solidFill>
              <a:latin typeface="Arial"/>
              <a:cs typeface="Arial"/>
            </a:endParaRPr>
          </a:p>
        </p:txBody>
      </p:sp>
      <p:sp>
        <p:nvSpPr>
          <p:cNvPr id="6" name="object 6"/>
          <p:cNvSpPr txBox="1"/>
          <p:nvPr/>
        </p:nvSpPr>
        <p:spPr>
          <a:xfrm>
            <a:off x="8227314" y="6367773"/>
            <a:ext cx="191770" cy="167005"/>
          </a:xfrm>
          <a:prstGeom prst="rect">
            <a:avLst/>
          </a:prstGeom>
        </p:spPr>
        <p:txBody>
          <a:bodyPr vert="horz" wrap="square" lIns="0" tIns="0" rIns="0" bIns="0" rtlCol="0">
            <a:spAutoFit/>
          </a:bodyPr>
          <a:lstStyle/>
          <a:p>
            <a:pPr marL="25400">
              <a:lnSpc>
                <a:spcPct val="100000"/>
              </a:lnSpc>
            </a:pPr>
            <a:r>
              <a:rPr sz="1000" spc="-5" dirty="0">
                <a:solidFill>
                  <a:srgbClr val="00338D"/>
                </a:solidFill>
                <a:latin typeface="Arial"/>
                <a:cs typeface="Arial"/>
              </a:rPr>
              <a:t>2</a:t>
            </a:r>
            <a:endParaRPr sz="1000">
              <a:latin typeface="Arial"/>
              <a:cs typeface="Arial"/>
            </a:endParaRPr>
          </a:p>
        </p:txBody>
      </p:sp>
      <p:sp>
        <p:nvSpPr>
          <p:cNvPr id="3" name="object 3"/>
          <p:cNvSpPr txBox="1">
            <a:spLocks noGrp="1"/>
          </p:cNvSpPr>
          <p:nvPr>
            <p:ph type="title"/>
          </p:nvPr>
        </p:nvSpPr>
        <p:spPr>
          <a:xfrm>
            <a:off x="747166" y="135382"/>
            <a:ext cx="3802379" cy="290195"/>
          </a:xfrm>
          <a:prstGeom prst="rect">
            <a:avLst/>
          </a:prstGeom>
        </p:spPr>
        <p:txBody>
          <a:bodyPr vert="horz" wrap="square" lIns="0" tIns="0" rIns="0" bIns="0" rtlCol="0">
            <a:spAutoFit/>
          </a:bodyPr>
          <a:lstStyle/>
          <a:p>
            <a:pPr marL="12700">
              <a:lnSpc>
                <a:spcPct val="100000"/>
              </a:lnSpc>
            </a:pPr>
            <a:r>
              <a:rPr dirty="0"/>
              <a:t>Principio di </a:t>
            </a:r>
            <a:r>
              <a:rPr spc="-10" dirty="0"/>
              <a:t>revisione </a:t>
            </a:r>
            <a:r>
              <a:rPr dirty="0"/>
              <a:t>ISA Italia</a:t>
            </a:r>
            <a:r>
              <a:rPr spc="-80" dirty="0"/>
              <a:t> </a:t>
            </a:r>
            <a:r>
              <a:rPr spc="-5" dirty="0"/>
              <a:t>230</a:t>
            </a:r>
          </a:p>
        </p:txBody>
      </p:sp>
      <p:pic>
        <p:nvPicPr>
          <p:cNvPr id="5" name="Immagine 6"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5127" y="173482"/>
            <a:ext cx="1296144" cy="93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737641" y="533400"/>
            <a:ext cx="7573009" cy="4585871"/>
          </a:xfrm>
          <a:prstGeom prst="rect">
            <a:avLst/>
          </a:prstGeom>
        </p:spPr>
        <p:txBody>
          <a:bodyPr vert="horz" wrap="square" lIns="0" tIns="0" rIns="0" bIns="0" rtlCol="0">
            <a:spAutoFit/>
          </a:bodyPr>
          <a:lstStyle/>
          <a:p>
            <a:pPr marL="12700">
              <a:lnSpc>
                <a:spcPts val="4895"/>
              </a:lnSpc>
            </a:pPr>
            <a:r>
              <a:rPr lang="it-IT" sz="4800" dirty="0" smtClean="0">
                <a:solidFill>
                  <a:srgbClr val="00338D"/>
                </a:solidFill>
                <a:latin typeface="KPMG Light"/>
                <a:cs typeface="KPMG Light"/>
              </a:rPr>
              <a:t>Obiettivo del revisore </a:t>
            </a:r>
          </a:p>
          <a:p>
            <a:pPr marL="12700">
              <a:lnSpc>
                <a:spcPts val="4895"/>
              </a:lnSpc>
            </a:pPr>
            <a:endParaRPr lang="it-IT" sz="4800" dirty="0">
              <a:solidFill>
                <a:srgbClr val="00338D"/>
              </a:solidFill>
              <a:latin typeface="KPMG Light"/>
              <a:cs typeface="KPMG Light"/>
            </a:endParaRPr>
          </a:p>
          <a:p>
            <a:pPr marL="12700">
              <a:lnSpc>
                <a:spcPts val="4895"/>
              </a:lnSpc>
            </a:pPr>
            <a:endParaRPr sz="4800" dirty="0">
              <a:latin typeface="KPMG Light"/>
              <a:cs typeface="KPMG Light"/>
            </a:endParaRPr>
          </a:p>
          <a:p>
            <a:pPr marL="15875">
              <a:lnSpc>
                <a:spcPct val="100000"/>
              </a:lnSpc>
              <a:spcBef>
                <a:spcPts val="960"/>
              </a:spcBef>
            </a:pPr>
            <a:r>
              <a:rPr sz="1600" spc="-5" dirty="0">
                <a:solidFill>
                  <a:srgbClr val="00338D"/>
                </a:solidFill>
                <a:latin typeface="Arial"/>
                <a:cs typeface="Arial"/>
              </a:rPr>
              <a:t>L'obiettivo del revisore è quello di predisporre una documentazione che</a:t>
            </a:r>
            <a:r>
              <a:rPr sz="1600" spc="140" dirty="0">
                <a:solidFill>
                  <a:srgbClr val="00338D"/>
                </a:solidFill>
                <a:latin typeface="Arial"/>
                <a:cs typeface="Arial"/>
              </a:rPr>
              <a:t> </a:t>
            </a:r>
            <a:r>
              <a:rPr sz="1600" spc="-5" dirty="0">
                <a:solidFill>
                  <a:srgbClr val="00338D"/>
                </a:solidFill>
                <a:latin typeface="Arial"/>
                <a:cs typeface="Arial"/>
              </a:rPr>
              <a:t>fornisca:</a:t>
            </a:r>
            <a:endParaRPr sz="1600" dirty="0">
              <a:latin typeface="Arial"/>
              <a:cs typeface="Arial"/>
            </a:endParaRPr>
          </a:p>
          <a:p>
            <a:pPr marL="358775" indent="-342900">
              <a:lnSpc>
                <a:spcPct val="100000"/>
              </a:lnSpc>
              <a:spcBef>
                <a:spcPts val="595"/>
              </a:spcBef>
              <a:buChar char="—"/>
              <a:tabLst>
                <a:tab pos="358775" algn="l"/>
                <a:tab pos="359410" algn="l"/>
              </a:tabLst>
            </a:pPr>
            <a:r>
              <a:rPr sz="1600" spc="-5" dirty="0">
                <a:solidFill>
                  <a:srgbClr val="00338D"/>
                </a:solidFill>
                <a:latin typeface="Arial"/>
                <a:cs typeface="Arial"/>
              </a:rPr>
              <a:t>una sufficiente ed appropriata evidenza documentale degli elementi a</a:t>
            </a:r>
            <a:r>
              <a:rPr sz="1600" spc="105" dirty="0">
                <a:solidFill>
                  <a:srgbClr val="00338D"/>
                </a:solidFill>
                <a:latin typeface="Arial"/>
                <a:cs typeface="Arial"/>
              </a:rPr>
              <a:t> </a:t>
            </a:r>
            <a:r>
              <a:rPr sz="1600" spc="-5" dirty="0">
                <a:solidFill>
                  <a:srgbClr val="00338D"/>
                </a:solidFill>
                <a:latin typeface="Arial"/>
                <a:cs typeface="Arial"/>
              </a:rPr>
              <a:t>supporto</a:t>
            </a:r>
            <a:endParaRPr sz="1600" dirty="0">
              <a:latin typeface="Arial"/>
              <a:cs typeface="Arial"/>
            </a:endParaRPr>
          </a:p>
          <a:p>
            <a:pPr marL="358775">
              <a:lnSpc>
                <a:spcPct val="100000"/>
              </a:lnSpc>
            </a:pPr>
            <a:r>
              <a:rPr sz="1600" spc="-5" dirty="0">
                <a:solidFill>
                  <a:srgbClr val="00338D"/>
                </a:solidFill>
                <a:latin typeface="Arial"/>
                <a:cs typeface="Arial"/>
              </a:rPr>
              <a:t>del </a:t>
            </a:r>
            <a:r>
              <a:rPr sz="1600" dirty="0">
                <a:solidFill>
                  <a:srgbClr val="00338D"/>
                </a:solidFill>
                <a:latin typeface="Arial"/>
                <a:cs typeface="Arial"/>
              </a:rPr>
              <a:t>giudizio </a:t>
            </a:r>
            <a:r>
              <a:rPr sz="1600" spc="-5" dirty="0">
                <a:solidFill>
                  <a:srgbClr val="00338D"/>
                </a:solidFill>
                <a:latin typeface="Arial"/>
                <a:cs typeface="Arial"/>
              </a:rPr>
              <a:t>professionale contenuto </a:t>
            </a:r>
            <a:r>
              <a:rPr sz="1600" dirty="0">
                <a:solidFill>
                  <a:srgbClr val="00338D"/>
                </a:solidFill>
                <a:latin typeface="Arial"/>
                <a:cs typeface="Arial"/>
              </a:rPr>
              <a:t>nella </a:t>
            </a:r>
            <a:r>
              <a:rPr sz="1600" spc="-5" dirty="0">
                <a:solidFill>
                  <a:srgbClr val="00338D"/>
                </a:solidFill>
                <a:latin typeface="Arial"/>
                <a:cs typeface="Arial"/>
              </a:rPr>
              <a:t>relazione di</a:t>
            </a:r>
            <a:r>
              <a:rPr sz="1600" spc="20" dirty="0">
                <a:solidFill>
                  <a:srgbClr val="00338D"/>
                </a:solidFill>
                <a:latin typeface="Arial"/>
                <a:cs typeface="Arial"/>
              </a:rPr>
              <a:t> </a:t>
            </a:r>
            <a:r>
              <a:rPr sz="1600" spc="-5" dirty="0">
                <a:solidFill>
                  <a:srgbClr val="00338D"/>
                </a:solidFill>
                <a:latin typeface="Arial"/>
                <a:cs typeface="Arial"/>
              </a:rPr>
              <a:t>revisione</a:t>
            </a:r>
            <a:endParaRPr sz="1600" dirty="0">
              <a:latin typeface="Arial"/>
              <a:cs typeface="Arial"/>
            </a:endParaRPr>
          </a:p>
          <a:p>
            <a:pPr marL="358775" marR="5080" indent="-342900">
              <a:lnSpc>
                <a:spcPct val="100000"/>
              </a:lnSpc>
              <a:spcBef>
                <a:spcPts val="605"/>
              </a:spcBef>
              <a:buChar char="—"/>
              <a:tabLst>
                <a:tab pos="358775" algn="l"/>
                <a:tab pos="359410" algn="l"/>
              </a:tabLst>
            </a:pPr>
            <a:r>
              <a:rPr sz="1600" spc="-5" dirty="0">
                <a:solidFill>
                  <a:srgbClr val="00338D"/>
                </a:solidFill>
                <a:latin typeface="Arial"/>
                <a:cs typeface="Arial"/>
              </a:rPr>
              <a:t>l'evidenza che </a:t>
            </a:r>
            <a:r>
              <a:rPr sz="1600" dirty="0">
                <a:solidFill>
                  <a:srgbClr val="00338D"/>
                </a:solidFill>
                <a:latin typeface="Arial"/>
                <a:cs typeface="Arial"/>
              </a:rPr>
              <a:t>la </a:t>
            </a:r>
            <a:r>
              <a:rPr sz="1600" spc="-5" dirty="0">
                <a:solidFill>
                  <a:srgbClr val="00338D"/>
                </a:solidFill>
                <a:latin typeface="Arial"/>
                <a:cs typeface="Arial"/>
              </a:rPr>
              <a:t>revisione contabile sia stata pianificata e svolta in conformità ai  principi di revisione e alle disposizioni di legge e regolamenti</a:t>
            </a:r>
            <a:r>
              <a:rPr sz="1600" spc="65" dirty="0">
                <a:solidFill>
                  <a:srgbClr val="00338D"/>
                </a:solidFill>
                <a:latin typeface="Arial"/>
                <a:cs typeface="Arial"/>
              </a:rPr>
              <a:t> </a:t>
            </a:r>
            <a:r>
              <a:rPr sz="1600" spc="-5" dirty="0">
                <a:solidFill>
                  <a:srgbClr val="00338D"/>
                </a:solidFill>
                <a:latin typeface="Arial"/>
                <a:cs typeface="Arial"/>
              </a:rPr>
              <a:t>applicabili.</a:t>
            </a:r>
            <a:endParaRPr sz="1600" dirty="0">
              <a:latin typeface="Arial"/>
              <a:cs typeface="Arial"/>
            </a:endParaRPr>
          </a:p>
          <a:p>
            <a:pPr>
              <a:lnSpc>
                <a:spcPct val="100000"/>
              </a:lnSpc>
            </a:pPr>
            <a:endParaRPr sz="1800" dirty="0">
              <a:latin typeface="Times New Roman"/>
              <a:cs typeface="Times New Roman"/>
            </a:endParaRPr>
          </a:p>
          <a:p>
            <a:pPr marL="85090" marR="1082040">
              <a:lnSpc>
                <a:spcPct val="100000"/>
              </a:lnSpc>
              <a:spcBef>
                <a:spcPts val="1115"/>
              </a:spcBef>
            </a:pPr>
            <a:r>
              <a:rPr sz="1600" spc="-5" dirty="0">
                <a:solidFill>
                  <a:srgbClr val="FFFFFF"/>
                </a:solidFill>
                <a:latin typeface="Arial"/>
                <a:cs typeface="Arial"/>
              </a:rPr>
              <a:t>Il revisore </a:t>
            </a:r>
            <a:r>
              <a:rPr sz="1600" u="heavy" spc="-5" dirty="0">
                <a:solidFill>
                  <a:srgbClr val="FFFFFF"/>
                </a:solidFill>
                <a:latin typeface="Arial"/>
                <a:cs typeface="Arial"/>
              </a:rPr>
              <a:t>deve predisporre </a:t>
            </a:r>
            <a:r>
              <a:rPr sz="1600" spc="-5" dirty="0">
                <a:solidFill>
                  <a:srgbClr val="FFFFFF"/>
                </a:solidFill>
                <a:latin typeface="Arial"/>
                <a:cs typeface="Arial"/>
              </a:rPr>
              <a:t>la documentazione della revisione </a:t>
            </a:r>
            <a:r>
              <a:rPr sz="1600" u="heavy" spc="-5" dirty="0">
                <a:solidFill>
                  <a:srgbClr val="FFFFFF"/>
                </a:solidFill>
                <a:latin typeface="Arial"/>
                <a:cs typeface="Arial"/>
              </a:rPr>
              <a:t>in </a:t>
            </a:r>
            <a:r>
              <a:rPr sz="1600" b="1" u="heavy" spc="-10" dirty="0">
                <a:solidFill>
                  <a:srgbClr val="FFFFFF"/>
                </a:solidFill>
                <a:latin typeface="Arial"/>
                <a:cs typeface="Arial"/>
              </a:rPr>
              <a:t>modo  tempestivo</a:t>
            </a:r>
            <a:r>
              <a:rPr sz="1600" u="heavy" spc="-10" dirty="0">
                <a:solidFill>
                  <a:srgbClr val="FFFFFF"/>
                </a:solidFill>
                <a:latin typeface="Arial"/>
                <a:cs typeface="Arial"/>
              </a:rPr>
              <a:t>.</a:t>
            </a:r>
            <a:endParaRPr sz="1600" dirty="0">
              <a:latin typeface="Arial"/>
              <a:cs typeface="Arial"/>
            </a:endParaRPr>
          </a:p>
          <a:p>
            <a:pPr>
              <a:lnSpc>
                <a:spcPct val="100000"/>
              </a:lnSpc>
            </a:pPr>
            <a:endParaRPr sz="1800" dirty="0">
              <a:latin typeface="Times New Roman"/>
              <a:cs typeface="Times New Roman"/>
            </a:endParaRPr>
          </a:p>
        </p:txBody>
      </p:sp>
      <p:sp>
        <p:nvSpPr>
          <p:cNvPr id="5" name="object 5"/>
          <p:cNvSpPr/>
          <p:nvPr/>
        </p:nvSpPr>
        <p:spPr>
          <a:xfrm>
            <a:off x="1108557" y="4697729"/>
            <a:ext cx="1191260" cy="514350"/>
          </a:xfrm>
          <a:custGeom>
            <a:avLst/>
            <a:gdLst/>
            <a:ahLst/>
            <a:cxnLst/>
            <a:rect l="l" t="t" r="r" b="b"/>
            <a:pathLst>
              <a:path w="1191260" h="514350">
                <a:moveTo>
                  <a:pt x="112052" y="330200"/>
                </a:moveTo>
                <a:lnTo>
                  <a:pt x="96506" y="330200"/>
                </a:lnTo>
                <a:lnTo>
                  <a:pt x="87874" y="331470"/>
                </a:lnTo>
                <a:lnTo>
                  <a:pt x="77714" y="334010"/>
                </a:lnTo>
                <a:lnTo>
                  <a:pt x="0" y="359410"/>
                </a:lnTo>
                <a:lnTo>
                  <a:pt x="51371" y="514350"/>
                </a:lnTo>
                <a:lnTo>
                  <a:pt x="82740" y="504190"/>
                </a:lnTo>
                <a:lnTo>
                  <a:pt x="61302" y="439420"/>
                </a:lnTo>
                <a:lnTo>
                  <a:pt x="67652" y="438150"/>
                </a:lnTo>
                <a:lnTo>
                  <a:pt x="74866" y="435610"/>
                </a:lnTo>
                <a:lnTo>
                  <a:pt x="80314" y="434340"/>
                </a:lnTo>
                <a:lnTo>
                  <a:pt x="148671" y="434340"/>
                </a:lnTo>
                <a:lnTo>
                  <a:pt x="146904" y="433070"/>
                </a:lnTo>
                <a:lnTo>
                  <a:pt x="140867" y="427990"/>
                </a:lnTo>
                <a:lnTo>
                  <a:pt x="135864" y="425450"/>
                </a:lnTo>
                <a:lnTo>
                  <a:pt x="129882" y="421640"/>
                </a:lnTo>
                <a:lnTo>
                  <a:pt x="122847" y="419100"/>
                </a:lnTo>
                <a:lnTo>
                  <a:pt x="114757" y="417830"/>
                </a:lnTo>
                <a:lnTo>
                  <a:pt x="119219" y="415290"/>
                </a:lnTo>
                <a:lnTo>
                  <a:pt x="53098" y="415290"/>
                </a:lnTo>
                <a:lnTo>
                  <a:pt x="40068" y="375920"/>
                </a:lnTo>
                <a:lnTo>
                  <a:pt x="64541" y="367030"/>
                </a:lnTo>
                <a:lnTo>
                  <a:pt x="77266" y="363220"/>
                </a:lnTo>
                <a:lnTo>
                  <a:pt x="84950" y="360680"/>
                </a:lnTo>
                <a:lnTo>
                  <a:pt x="87617" y="360680"/>
                </a:lnTo>
                <a:lnTo>
                  <a:pt x="92976" y="359410"/>
                </a:lnTo>
                <a:lnTo>
                  <a:pt x="140950" y="359410"/>
                </a:lnTo>
                <a:lnTo>
                  <a:pt x="119710" y="332740"/>
                </a:lnTo>
                <a:lnTo>
                  <a:pt x="112052" y="330200"/>
                </a:lnTo>
                <a:close/>
              </a:path>
              <a:path w="1191260" h="514350">
                <a:moveTo>
                  <a:pt x="148671" y="434340"/>
                </a:moveTo>
                <a:lnTo>
                  <a:pt x="87731" y="434340"/>
                </a:lnTo>
                <a:lnTo>
                  <a:pt x="91592" y="435610"/>
                </a:lnTo>
                <a:lnTo>
                  <a:pt x="95592" y="438150"/>
                </a:lnTo>
                <a:lnTo>
                  <a:pt x="153543" y="481330"/>
                </a:lnTo>
                <a:lnTo>
                  <a:pt x="191033" y="468630"/>
                </a:lnTo>
                <a:lnTo>
                  <a:pt x="162077" y="444500"/>
                </a:lnTo>
                <a:lnTo>
                  <a:pt x="153974" y="438150"/>
                </a:lnTo>
                <a:lnTo>
                  <a:pt x="148671" y="434340"/>
                </a:lnTo>
                <a:close/>
              </a:path>
              <a:path w="1191260" h="514350">
                <a:moveTo>
                  <a:pt x="271424" y="270510"/>
                </a:moveTo>
                <a:lnTo>
                  <a:pt x="156171" y="308610"/>
                </a:lnTo>
                <a:lnTo>
                  <a:pt x="207543" y="463550"/>
                </a:lnTo>
                <a:lnTo>
                  <a:pt x="318033" y="426720"/>
                </a:lnTo>
                <a:lnTo>
                  <a:pt x="230276" y="426720"/>
                </a:lnTo>
                <a:lnTo>
                  <a:pt x="216306" y="384810"/>
                </a:lnTo>
                <a:lnTo>
                  <a:pt x="294284" y="358140"/>
                </a:lnTo>
                <a:lnTo>
                  <a:pt x="207670" y="358140"/>
                </a:lnTo>
                <a:lnTo>
                  <a:pt x="196240" y="323850"/>
                </a:lnTo>
                <a:lnTo>
                  <a:pt x="280060" y="295910"/>
                </a:lnTo>
                <a:lnTo>
                  <a:pt x="271424" y="270510"/>
                </a:lnTo>
                <a:close/>
              </a:path>
              <a:path w="1191260" h="514350">
                <a:moveTo>
                  <a:pt x="317017" y="397510"/>
                </a:moveTo>
                <a:lnTo>
                  <a:pt x="230276" y="426720"/>
                </a:lnTo>
                <a:lnTo>
                  <a:pt x="318033" y="426720"/>
                </a:lnTo>
                <a:lnTo>
                  <a:pt x="325653" y="424180"/>
                </a:lnTo>
                <a:lnTo>
                  <a:pt x="317017" y="397510"/>
                </a:lnTo>
                <a:close/>
              </a:path>
              <a:path w="1191260" h="514350">
                <a:moveTo>
                  <a:pt x="140950" y="359410"/>
                </a:moveTo>
                <a:lnTo>
                  <a:pt x="92976" y="359410"/>
                </a:lnTo>
                <a:lnTo>
                  <a:pt x="97586" y="360680"/>
                </a:lnTo>
                <a:lnTo>
                  <a:pt x="101447" y="361950"/>
                </a:lnTo>
                <a:lnTo>
                  <a:pt x="105295" y="364490"/>
                </a:lnTo>
                <a:lnTo>
                  <a:pt x="108089" y="368300"/>
                </a:lnTo>
                <a:lnTo>
                  <a:pt x="111353" y="378460"/>
                </a:lnTo>
                <a:lnTo>
                  <a:pt x="111582" y="382270"/>
                </a:lnTo>
                <a:lnTo>
                  <a:pt x="109397" y="389890"/>
                </a:lnTo>
                <a:lnTo>
                  <a:pt x="86496" y="403860"/>
                </a:lnTo>
                <a:lnTo>
                  <a:pt x="76314" y="407670"/>
                </a:lnTo>
                <a:lnTo>
                  <a:pt x="53098" y="415290"/>
                </a:lnTo>
                <a:lnTo>
                  <a:pt x="119219" y="415290"/>
                </a:lnTo>
                <a:lnTo>
                  <a:pt x="144181" y="378460"/>
                </a:lnTo>
                <a:lnTo>
                  <a:pt x="143597" y="369570"/>
                </a:lnTo>
                <a:lnTo>
                  <a:pt x="141478" y="360680"/>
                </a:lnTo>
                <a:lnTo>
                  <a:pt x="140950" y="359410"/>
                </a:lnTo>
                <a:close/>
              </a:path>
              <a:path w="1191260" h="514350">
                <a:moveTo>
                  <a:pt x="347370" y="245110"/>
                </a:moveTo>
                <a:lnTo>
                  <a:pt x="300380" y="260350"/>
                </a:lnTo>
                <a:lnTo>
                  <a:pt x="351815" y="415290"/>
                </a:lnTo>
                <a:lnTo>
                  <a:pt x="380898" y="406400"/>
                </a:lnTo>
                <a:lnTo>
                  <a:pt x="340512" y="283210"/>
                </a:lnTo>
                <a:lnTo>
                  <a:pt x="372335" y="283210"/>
                </a:lnTo>
                <a:lnTo>
                  <a:pt x="347370" y="245110"/>
                </a:lnTo>
                <a:close/>
              </a:path>
              <a:path w="1191260" h="514350">
                <a:moveTo>
                  <a:pt x="372335" y="283210"/>
                </a:moveTo>
                <a:lnTo>
                  <a:pt x="340512" y="283210"/>
                </a:lnTo>
                <a:lnTo>
                  <a:pt x="411632" y="396240"/>
                </a:lnTo>
                <a:lnTo>
                  <a:pt x="441858" y="386080"/>
                </a:lnTo>
                <a:lnTo>
                  <a:pt x="438652" y="341630"/>
                </a:lnTo>
                <a:lnTo>
                  <a:pt x="410616" y="341630"/>
                </a:lnTo>
                <a:lnTo>
                  <a:pt x="372335" y="283210"/>
                </a:lnTo>
                <a:close/>
              </a:path>
              <a:path w="1191260" h="514350">
                <a:moveTo>
                  <a:pt x="464828" y="254000"/>
                </a:moveTo>
                <a:lnTo>
                  <a:pt x="432333" y="254000"/>
                </a:lnTo>
                <a:lnTo>
                  <a:pt x="472719" y="375920"/>
                </a:lnTo>
                <a:lnTo>
                  <a:pt x="501929" y="365760"/>
                </a:lnTo>
                <a:lnTo>
                  <a:pt x="464828" y="254000"/>
                </a:lnTo>
                <a:close/>
              </a:path>
              <a:path w="1191260" h="514350">
                <a:moveTo>
                  <a:pt x="285648" y="332740"/>
                </a:moveTo>
                <a:lnTo>
                  <a:pt x="207670" y="358140"/>
                </a:lnTo>
                <a:lnTo>
                  <a:pt x="294284" y="358140"/>
                </a:lnTo>
                <a:lnTo>
                  <a:pt x="285648" y="332740"/>
                </a:lnTo>
                <a:close/>
              </a:path>
              <a:path w="1191260" h="514350">
                <a:moveTo>
                  <a:pt x="512089" y="190500"/>
                </a:moveTo>
                <a:lnTo>
                  <a:pt x="480720" y="200660"/>
                </a:lnTo>
                <a:lnTo>
                  <a:pt x="532155" y="355600"/>
                </a:lnTo>
                <a:lnTo>
                  <a:pt x="563524" y="345440"/>
                </a:lnTo>
                <a:lnTo>
                  <a:pt x="512089" y="190500"/>
                </a:lnTo>
                <a:close/>
              </a:path>
              <a:path w="1191260" h="514350">
                <a:moveTo>
                  <a:pt x="450494" y="210820"/>
                </a:moveTo>
                <a:lnTo>
                  <a:pt x="403504" y="226060"/>
                </a:lnTo>
                <a:lnTo>
                  <a:pt x="410616" y="341630"/>
                </a:lnTo>
                <a:lnTo>
                  <a:pt x="438652" y="341630"/>
                </a:lnTo>
                <a:lnTo>
                  <a:pt x="432333" y="254000"/>
                </a:lnTo>
                <a:lnTo>
                  <a:pt x="464828" y="254000"/>
                </a:lnTo>
                <a:lnTo>
                  <a:pt x="450494" y="210820"/>
                </a:lnTo>
                <a:close/>
              </a:path>
              <a:path w="1191260" h="514350">
                <a:moveTo>
                  <a:pt x="573303" y="170180"/>
                </a:moveTo>
                <a:lnTo>
                  <a:pt x="542823" y="180340"/>
                </a:lnTo>
                <a:lnTo>
                  <a:pt x="594131" y="335280"/>
                </a:lnTo>
                <a:lnTo>
                  <a:pt x="623341" y="326390"/>
                </a:lnTo>
                <a:lnTo>
                  <a:pt x="589813" y="224790"/>
                </a:lnTo>
                <a:lnTo>
                  <a:pt x="638079" y="224790"/>
                </a:lnTo>
                <a:lnTo>
                  <a:pt x="573303" y="170180"/>
                </a:lnTo>
                <a:close/>
              </a:path>
              <a:path w="1191260" h="514350">
                <a:moveTo>
                  <a:pt x="638079" y="224790"/>
                </a:moveTo>
                <a:lnTo>
                  <a:pt x="589813" y="224790"/>
                </a:lnTo>
                <a:lnTo>
                  <a:pt x="685952" y="304800"/>
                </a:lnTo>
                <a:lnTo>
                  <a:pt x="717448" y="294640"/>
                </a:lnTo>
                <a:lnTo>
                  <a:pt x="703570" y="252730"/>
                </a:lnTo>
                <a:lnTo>
                  <a:pt x="671220" y="252730"/>
                </a:lnTo>
                <a:lnTo>
                  <a:pt x="638079" y="224790"/>
                </a:lnTo>
                <a:close/>
              </a:path>
              <a:path w="1191260" h="514350">
                <a:moveTo>
                  <a:pt x="793942" y="102870"/>
                </a:moveTo>
                <a:lnTo>
                  <a:pt x="780470" y="102870"/>
                </a:lnTo>
                <a:lnTo>
                  <a:pt x="773344" y="105410"/>
                </a:lnTo>
                <a:lnTo>
                  <a:pt x="765194" y="106680"/>
                </a:lnTo>
                <a:lnTo>
                  <a:pt x="756056" y="109220"/>
                </a:lnTo>
                <a:lnTo>
                  <a:pt x="698652" y="128270"/>
                </a:lnTo>
                <a:lnTo>
                  <a:pt x="750087" y="284480"/>
                </a:lnTo>
                <a:lnTo>
                  <a:pt x="809015" y="264160"/>
                </a:lnTo>
                <a:lnTo>
                  <a:pt x="817256" y="261620"/>
                </a:lnTo>
                <a:lnTo>
                  <a:pt x="824461" y="259080"/>
                </a:lnTo>
                <a:lnTo>
                  <a:pt x="830643" y="255270"/>
                </a:lnTo>
                <a:lnTo>
                  <a:pt x="835812" y="251460"/>
                </a:lnTo>
                <a:lnTo>
                  <a:pt x="841575" y="247650"/>
                </a:lnTo>
                <a:lnTo>
                  <a:pt x="772693" y="247650"/>
                </a:lnTo>
                <a:lnTo>
                  <a:pt x="738784" y="144780"/>
                </a:lnTo>
                <a:lnTo>
                  <a:pt x="761666" y="137160"/>
                </a:lnTo>
                <a:lnTo>
                  <a:pt x="768962" y="134620"/>
                </a:lnTo>
                <a:lnTo>
                  <a:pt x="774759" y="133350"/>
                </a:lnTo>
                <a:lnTo>
                  <a:pt x="779043" y="133350"/>
                </a:lnTo>
                <a:lnTo>
                  <a:pt x="785393" y="132080"/>
                </a:lnTo>
                <a:lnTo>
                  <a:pt x="839464" y="132080"/>
                </a:lnTo>
                <a:lnTo>
                  <a:pt x="837844" y="129540"/>
                </a:lnTo>
                <a:lnTo>
                  <a:pt x="801109" y="104140"/>
                </a:lnTo>
                <a:lnTo>
                  <a:pt x="793942" y="102870"/>
                </a:lnTo>
                <a:close/>
              </a:path>
              <a:path w="1191260" h="514350">
                <a:moveTo>
                  <a:pt x="666140" y="139700"/>
                </a:moveTo>
                <a:lnTo>
                  <a:pt x="636930" y="148590"/>
                </a:lnTo>
                <a:lnTo>
                  <a:pt x="671220" y="252730"/>
                </a:lnTo>
                <a:lnTo>
                  <a:pt x="703570" y="252730"/>
                </a:lnTo>
                <a:lnTo>
                  <a:pt x="666140" y="139700"/>
                </a:lnTo>
                <a:close/>
              </a:path>
              <a:path w="1191260" h="514350">
                <a:moveTo>
                  <a:pt x="839464" y="132080"/>
                </a:moveTo>
                <a:lnTo>
                  <a:pt x="785393" y="132080"/>
                </a:lnTo>
                <a:lnTo>
                  <a:pt x="790981" y="133350"/>
                </a:lnTo>
                <a:lnTo>
                  <a:pt x="796061" y="135890"/>
                </a:lnTo>
                <a:lnTo>
                  <a:pt x="822223" y="173990"/>
                </a:lnTo>
                <a:lnTo>
                  <a:pt x="828573" y="210820"/>
                </a:lnTo>
                <a:lnTo>
                  <a:pt x="827557" y="217170"/>
                </a:lnTo>
                <a:lnTo>
                  <a:pt x="825144" y="220980"/>
                </a:lnTo>
                <a:lnTo>
                  <a:pt x="822858" y="224790"/>
                </a:lnTo>
                <a:lnTo>
                  <a:pt x="819302" y="228600"/>
                </a:lnTo>
                <a:lnTo>
                  <a:pt x="811047" y="234950"/>
                </a:lnTo>
                <a:lnTo>
                  <a:pt x="804951" y="236220"/>
                </a:lnTo>
                <a:lnTo>
                  <a:pt x="796188" y="240030"/>
                </a:lnTo>
                <a:lnTo>
                  <a:pt x="772693" y="247650"/>
                </a:lnTo>
                <a:lnTo>
                  <a:pt x="841575" y="247650"/>
                </a:lnTo>
                <a:lnTo>
                  <a:pt x="860666" y="208280"/>
                </a:lnTo>
                <a:lnTo>
                  <a:pt x="861134" y="200660"/>
                </a:lnTo>
                <a:lnTo>
                  <a:pt x="861057" y="195580"/>
                </a:lnTo>
                <a:lnTo>
                  <a:pt x="851328" y="154940"/>
                </a:lnTo>
                <a:lnTo>
                  <a:pt x="842704" y="137160"/>
                </a:lnTo>
                <a:lnTo>
                  <a:pt x="839464" y="132080"/>
                </a:lnTo>
                <a:close/>
              </a:path>
              <a:path w="1191260" h="514350">
                <a:moveTo>
                  <a:pt x="970305" y="39370"/>
                </a:moveTo>
                <a:lnTo>
                  <a:pt x="854989" y="77470"/>
                </a:lnTo>
                <a:lnTo>
                  <a:pt x="906424" y="232410"/>
                </a:lnTo>
                <a:lnTo>
                  <a:pt x="1016914" y="195580"/>
                </a:lnTo>
                <a:lnTo>
                  <a:pt x="929157" y="195580"/>
                </a:lnTo>
                <a:lnTo>
                  <a:pt x="915187" y="153670"/>
                </a:lnTo>
                <a:lnTo>
                  <a:pt x="993165" y="128270"/>
                </a:lnTo>
                <a:lnTo>
                  <a:pt x="992754" y="127000"/>
                </a:lnTo>
                <a:lnTo>
                  <a:pt x="906551" y="127000"/>
                </a:lnTo>
                <a:lnTo>
                  <a:pt x="895121" y="92710"/>
                </a:lnTo>
                <a:lnTo>
                  <a:pt x="978941" y="64770"/>
                </a:lnTo>
                <a:lnTo>
                  <a:pt x="970305" y="39370"/>
                </a:lnTo>
                <a:close/>
              </a:path>
              <a:path w="1191260" h="514350">
                <a:moveTo>
                  <a:pt x="1015898" y="167640"/>
                </a:moveTo>
                <a:lnTo>
                  <a:pt x="929157" y="195580"/>
                </a:lnTo>
                <a:lnTo>
                  <a:pt x="1016914" y="195580"/>
                </a:lnTo>
                <a:lnTo>
                  <a:pt x="1024534" y="193040"/>
                </a:lnTo>
                <a:lnTo>
                  <a:pt x="1015898" y="167640"/>
                </a:lnTo>
                <a:close/>
              </a:path>
              <a:path w="1191260" h="514350">
                <a:moveTo>
                  <a:pt x="1111910" y="0"/>
                </a:moveTo>
                <a:lnTo>
                  <a:pt x="1096333" y="0"/>
                </a:lnTo>
                <a:lnTo>
                  <a:pt x="1087716" y="1270"/>
                </a:lnTo>
                <a:lnTo>
                  <a:pt x="1077576" y="3810"/>
                </a:lnTo>
                <a:lnTo>
                  <a:pt x="999896" y="29210"/>
                </a:lnTo>
                <a:lnTo>
                  <a:pt x="1051204" y="184150"/>
                </a:lnTo>
                <a:lnTo>
                  <a:pt x="1082573" y="173990"/>
                </a:lnTo>
                <a:lnTo>
                  <a:pt x="1061110" y="109220"/>
                </a:lnTo>
                <a:lnTo>
                  <a:pt x="1067460" y="106680"/>
                </a:lnTo>
                <a:lnTo>
                  <a:pt x="1074699" y="104140"/>
                </a:lnTo>
                <a:lnTo>
                  <a:pt x="1149582" y="104140"/>
                </a:lnTo>
                <a:lnTo>
                  <a:pt x="1146756" y="101600"/>
                </a:lnTo>
                <a:lnTo>
                  <a:pt x="1140713" y="97790"/>
                </a:lnTo>
                <a:lnTo>
                  <a:pt x="1135659" y="95250"/>
                </a:lnTo>
                <a:lnTo>
                  <a:pt x="1129690" y="91440"/>
                </a:lnTo>
                <a:lnTo>
                  <a:pt x="1122705" y="88900"/>
                </a:lnTo>
                <a:lnTo>
                  <a:pt x="1114577" y="87630"/>
                </a:lnTo>
                <a:lnTo>
                  <a:pt x="1121271" y="83820"/>
                </a:lnTo>
                <a:lnTo>
                  <a:pt x="1052982" y="83820"/>
                </a:lnTo>
                <a:lnTo>
                  <a:pt x="1039901" y="44450"/>
                </a:lnTo>
                <a:lnTo>
                  <a:pt x="1064412" y="36830"/>
                </a:lnTo>
                <a:lnTo>
                  <a:pt x="1077112" y="33020"/>
                </a:lnTo>
                <a:lnTo>
                  <a:pt x="1084859" y="30480"/>
                </a:lnTo>
                <a:lnTo>
                  <a:pt x="1087399" y="29210"/>
                </a:lnTo>
                <a:lnTo>
                  <a:pt x="1140845" y="29210"/>
                </a:lnTo>
                <a:lnTo>
                  <a:pt x="1138729" y="24130"/>
                </a:lnTo>
                <a:lnTo>
                  <a:pt x="1135357" y="17780"/>
                </a:lnTo>
                <a:lnTo>
                  <a:pt x="1131248" y="12700"/>
                </a:lnTo>
                <a:lnTo>
                  <a:pt x="1126388" y="8890"/>
                </a:lnTo>
                <a:lnTo>
                  <a:pt x="1119530" y="2540"/>
                </a:lnTo>
                <a:lnTo>
                  <a:pt x="1111910" y="0"/>
                </a:lnTo>
                <a:close/>
              </a:path>
              <a:path w="1191260" h="514350">
                <a:moveTo>
                  <a:pt x="1149582" y="104140"/>
                </a:moveTo>
                <a:lnTo>
                  <a:pt x="1091463" y="104140"/>
                </a:lnTo>
                <a:lnTo>
                  <a:pt x="1095400" y="106680"/>
                </a:lnTo>
                <a:lnTo>
                  <a:pt x="1099188" y="109220"/>
                </a:lnTo>
                <a:lnTo>
                  <a:pt x="1104465" y="113030"/>
                </a:lnTo>
                <a:lnTo>
                  <a:pt x="1111241" y="118110"/>
                </a:lnTo>
                <a:lnTo>
                  <a:pt x="1119530" y="124460"/>
                </a:lnTo>
                <a:lnTo>
                  <a:pt x="1153439" y="151130"/>
                </a:lnTo>
                <a:lnTo>
                  <a:pt x="1190904" y="138430"/>
                </a:lnTo>
                <a:lnTo>
                  <a:pt x="1161948" y="114300"/>
                </a:lnTo>
                <a:lnTo>
                  <a:pt x="1153822" y="107950"/>
                </a:lnTo>
                <a:lnTo>
                  <a:pt x="1149582" y="104140"/>
                </a:lnTo>
                <a:close/>
              </a:path>
              <a:path w="1191260" h="514350">
                <a:moveTo>
                  <a:pt x="984529" y="101600"/>
                </a:moveTo>
                <a:lnTo>
                  <a:pt x="906551" y="127000"/>
                </a:lnTo>
                <a:lnTo>
                  <a:pt x="992754" y="127000"/>
                </a:lnTo>
                <a:lnTo>
                  <a:pt x="984529" y="101600"/>
                </a:lnTo>
                <a:close/>
              </a:path>
              <a:path w="1191260" h="514350">
                <a:moveTo>
                  <a:pt x="1140845" y="29210"/>
                </a:moveTo>
                <a:lnTo>
                  <a:pt x="1097432" y="29210"/>
                </a:lnTo>
                <a:lnTo>
                  <a:pt x="1101242" y="31750"/>
                </a:lnTo>
                <a:lnTo>
                  <a:pt x="1105179" y="34290"/>
                </a:lnTo>
                <a:lnTo>
                  <a:pt x="1107973" y="38100"/>
                </a:lnTo>
                <a:lnTo>
                  <a:pt x="1109624" y="43180"/>
                </a:lnTo>
                <a:lnTo>
                  <a:pt x="1111148" y="48260"/>
                </a:lnTo>
                <a:lnTo>
                  <a:pt x="1111402" y="52070"/>
                </a:lnTo>
                <a:lnTo>
                  <a:pt x="1110386" y="55880"/>
                </a:lnTo>
                <a:lnTo>
                  <a:pt x="1109243" y="59690"/>
                </a:lnTo>
                <a:lnTo>
                  <a:pt x="1107084" y="63500"/>
                </a:lnTo>
                <a:lnTo>
                  <a:pt x="1103655" y="66040"/>
                </a:lnTo>
                <a:lnTo>
                  <a:pt x="1100081" y="67310"/>
                </a:lnTo>
                <a:lnTo>
                  <a:pt x="1094305" y="69850"/>
                </a:lnTo>
                <a:lnTo>
                  <a:pt x="1086313" y="73660"/>
                </a:lnTo>
                <a:lnTo>
                  <a:pt x="1076096" y="76200"/>
                </a:lnTo>
                <a:lnTo>
                  <a:pt x="1052982" y="83820"/>
                </a:lnTo>
                <a:lnTo>
                  <a:pt x="1121271" y="83820"/>
                </a:lnTo>
                <a:lnTo>
                  <a:pt x="1123503" y="82550"/>
                </a:lnTo>
                <a:lnTo>
                  <a:pt x="1144041" y="46990"/>
                </a:lnTo>
                <a:lnTo>
                  <a:pt x="1143469" y="39370"/>
                </a:lnTo>
                <a:lnTo>
                  <a:pt x="1141374" y="30480"/>
                </a:lnTo>
                <a:lnTo>
                  <a:pt x="1140845" y="29210"/>
                </a:lnTo>
                <a:close/>
              </a:path>
            </a:pathLst>
          </a:custGeom>
          <a:solidFill>
            <a:srgbClr val="FFFFFF"/>
          </a:solidFill>
        </p:spPr>
        <p:txBody>
          <a:bodyPr wrap="square" lIns="0" tIns="0" rIns="0" bIns="0" rtlCol="0"/>
          <a:lstStyle/>
          <a:p>
            <a:endParaRPr/>
          </a:p>
        </p:txBody>
      </p:sp>
      <p:sp>
        <p:nvSpPr>
          <p:cNvPr id="6" name="object 6"/>
          <p:cNvSpPr txBox="1">
            <a:spLocks noGrp="1"/>
          </p:cNvSpPr>
          <p:nvPr>
            <p:ph type="title"/>
          </p:nvPr>
        </p:nvSpPr>
        <p:spPr>
          <a:xfrm>
            <a:off x="747166" y="135382"/>
            <a:ext cx="3802379" cy="290195"/>
          </a:xfrm>
          <a:prstGeom prst="rect">
            <a:avLst/>
          </a:prstGeom>
        </p:spPr>
        <p:txBody>
          <a:bodyPr vert="horz" wrap="square" lIns="0" tIns="0" rIns="0" bIns="0" rtlCol="0">
            <a:spAutoFit/>
          </a:bodyPr>
          <a:lstStyle/>
          <a:p>
            <a:pPr marL="12700">
              <a:lnSpc>
                <a:spcPct val="100000"/>
              </a:lnSpc>
            </a:pPr>
            <a:r>
              <a:rPr dirty="0"/>
              <a:t>Principio di </a:t>
            </a:r>
            <a:r>
              <a:rPr spc="-10" dirty="0"/>
              <a:t>revisione </a:t>
            </a:r>
            <a:r>
              <a:rPr dirty="0"/>
              <a:t>ISA Italia</a:t>
            </a:r>
            <a:r>
              <a:rPr spc="-80" dirty="0"/>
              <a:t> </a:t>
            </a:r>
            <a:r>
              <a:rPr spc="-5" dirty="0"/>
              <a:t>230</a:t>
            </a:r>
          </a:p>
        </p:txBody>
      </p:sp>
      <p:sp>
        <p:nvSpPr>
          <p:cNvPr id="9" name="object 9"/>
          <p:cNvSpPr txBox="1"/>
          <p:nvPr/>
        </p:nvSpPr>
        <p:spPr>
          <a:xfrm>
            <a:off x="8227314" y="6367773"/>
            <a:ext cx="191770" cy="167005"/>
          </a:xfrm>
          <a:prstGeom prst="rect">
            <a:avLst/>
          </a:prstGeom>
        </p:spPr>
        <p:txBody>
          <a:bodyPr vert="horz" wrap="square" lIns="0" tIns="0" rIns="0" bIns="0" rtlCol="0">
            <a:spAutoFit/>
          </a:bodyPr>
          <a:lstStyle/>
          <a:p>
            <a:pPr marL="25400">
              <a:lnSpc>
                <a:spcPct val="100000"/>
              </a:lnSpc>
            </a:pPr>
            <a:r>
              <a:rPr sz="1000" spc="-5" dirty="0">
                <a:solidFill>
                  <a:srgbClr val="00338D"/>
                </a:solidFill>
                <a:latin typeface="Arial"/>
                <a:cs typeface="Arial"/>
              </a:rPr>
              <a:t>3</a:t>
            </a:r>
            <a:endParaRPr sz="1000">
              <a:latin typeface="Arial"/>
              <a:cs typeface="Arial"/>
            </a:endParaRPr>
          </a:p>
        </p:txBody>
      </p:sp>
      <p:pic>
        <p:nvPicPr>
          <p:cNvPr id="8" name="Immagine 6"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43072" y="191770"/>
            <a:ext cx="1296144" cy="93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783844" y="1672238"/>
            <a:ext cx="7635240" cy="678180"/>
          </a:xfrm>
          <a:custGeom>
            <a:avLst/>
            <a:gdLst/>
            <a:ahLst/>
            <a:cxnLst/>
            <a:rect l="l" t="t" r="r" b="b"/>
            <a:pathLst>
              <a:path w="7635240" h="678179">
                <a:moveTo>
                  <a:pt x="7522210" y="0"/>
                </a:moveTo>
                <a:lnTo>
                  <a:pt x="113029" y="0"/>
                </a:lnTo>
                <a:lnTo>
                  <a:pt x="69035" y="8874"/>
                </a:lnTo>
                <a:lnTo>
                  <a:pt x="33107" y="33083"/>
                </a:lnTo>
                <a:lnTo>
                  <a:pt x="8883" y="69008"/>
                </a:lnTo>
                <a:lnTo>
                  <a:pt x="0" y="113029"/>
                </a:lnTo>
                <a:lnTo>
                  <a:pt x="0" y="565150"/>
                </a:lnTo>
                <a:lnTo>
                  <a:pt x="8883" y="609171"/>
                </a:lnTo>
                <a:lnTo>
                  <a:pt x="33107" y="645096"/>
                </a:lnTo>
                <a:lnTo>
                  <a:pt x="69035" y="669305"/>
                </a:lnTo>
                <a:lnTo>
                  <a:pt x="113029" y="678180"/>
                </a:lnTo>
                <a:lnTo>
                  <a:pt x="7522210" y="678180"/>
                </a:lnTo>
                <a:lnTo>
                  <a:pt x="7566231" y="669305"/>
                </a:lnTo>
                <a:lnTo>
                  <a:pt x="7602156" y="645096"/>
                </a:lnTo>
                <a:lnTo>
                  <a:pt x="7626365" y="609171"/>
                </a:lnTo>
                <a:lnTo>
                  <a:pt x="7635240" y="565150"/>
                </a:lnTo>
                <a:lnTo>
                  <a:pt x="7635240" y="113029"/>
                </a:lnTo>
                <a:lnTo>
                  <a:pt x="7626365" y="69008"/>
                </a:lnTo>
                <a:lnTo>
                  <a:pt x="7602156" y="33083"/>
                </a:lnTo>
                <a:lnTo>
                  <a:pt x="7566231" y="8874"/>
                </a:lnTo>
                <a:lnTo>
                  <a:pt x="7522210" y="0"/>
                </a:lnTo>
                <a:close/>
              </a:path>
            </a:pathLst>
          </a:custGeom>
          <a:solidFill>
            <a:srgbClr val="005EB8"/>
          </a:solidFill>
        </p:spPr>
        <p:txBody>
          <a:bodyPr wrap="square" lIns="0" tIns="0" rIns="0" bIns="0" rtlCol="0"/>
          <a:lstStyle/>
          <a:p>
            <a:endParaRPr/>
          </a:p>
        </p:txBody>
      </p:sp>
      <p:sp>
        <p:nvSpPr>
          <p:cNvPr id="3" name="object 3"/>
          <p:cNvSpPr txBox="1"/>
          <p:nvPr/>
        </p:nvSpPr>
        <p:spPr>
          <a:xfrm>
            <a:off x="1066800" y="282297"/>
            <a:ext cx="7573009" cy="5078313"/>
          </a:xfrm>
          <a:prstGeom prst="rect">
            <a:avLst/>
          </a:prstGeom>
        </p:spPr>
        <p:txBody>
          <a:bodyPr vert="horz" wrap="square" lIns="0" tIns="0" rIns="0" bIns="0" rtlCol="0">
            <a:spAutoFit/>
          </a:bodyPr>
          <a:lstStyle/>
          <a:p>
            <a:pPr marL="12700">
              <a:lnSpc>
                <a:spcPts val="4895"/>
              </a:lnSpc>
            </a:pPr>
            <a:r>
              <a:rPr lang="it-IT" sz="4800" b="0" dirty="0" smtClean="0">
                <a:solidFill>
                  <a:srgbClr val="00338D"/>
                </a:solidFill>
                <a:latin typeface="KPMG Light"/>
                <a:cs typeface="KPMG Light"/>
              </a:rPr>
              <a:t>Tempestiva predisposizione della documentazione della revisione</a:t>
            </a:r>
            <a:endParaRPr sz="4800" dirty="0">
              <a:latin typeface="KPMG Light"/>
              <a:cs typeface="KPMG Light"/>
            </a:endParaRPr>
          </a:p>
          <a:p>
            <a:pPr marL="15875">
              <a:lnSpc>
                <a:spcPct val="100000"/>
              </a:lnSpc>
              <a:spcBef>
                <a:spcPts val="960"/>
              </a:spcBef>
            </a:pPr>
            <a:r>
              <a:rPr lang="it-IT" sz="1600" spc="-5" dirty="0" smtClean="0">
                <a:solidFill>
                  <a:schemeClr val="bg1"/>
                </a:solidFill>
                <a:latin typeface="Arial"/>
                <a:cs typeface="Arial"/>
              </a:rPr>
              <a:t>I</a:t>
            </a:r>
            <a:r>
              <a:rPr sz="1600" spc="-5" dirty="0" smtClean="0">
                <a:solidFill>
                  <a:srgbClr val="FFFFFF"/>
                </a:solidFill>
                <a:latin typeface="Arial"/>
                <a:cs typeface="Arial"/>
              </a:rPr>
              <a:t>l </a:t>
            </a:r>
            <a:r>
              <a:rPr sz="1600" spc="-5" dirty="0">
                <a:solidFill>
                  <a:srgbClr val="FFFFFF"/>
                </a:solidFill>
                <a:latin typeface="Arial"/>
                <a:cs typeface="Arial"/>
              </a:rPr>
              <a:t>revisore </a:t>
            </a:r>
            <a:r>
              <a:rPr sz="1600" u="heavy" spc="-5" dirty="0">
                <a:solidFill>
                  <a:srgbClr val="FFFFFF"/>
                </a:solidFill>
                <a:latin typeface="Arial"/>
                <a:cs typeface="Arial"/>
              </a:rPr>
              <a:t>deve predisporre </a:t>
            </a:r>
            <a:r>
              <a:rPr sz="1600" spc="-5" dirty="0">
                <a:solidFill>
                  <a:srgbClr val="FFFFFF"/>
                </a:solidFill>
                <a:latin typeface="Arial"/>
                <a:cs typeface="Arial"/>
              </a:rPr>
              <a:t>la documentazione della </a:t>
            </a:r>
            <a:r>
              <a:rPr sz="1600" spc="-5" dirty="0" err="1">
                <a:solidFill>
                  <a:srgbClr val="FFFFFF"/>
                </a:solidFill>
                <a:latin typeface="Arial"/>
                <a:cs typeface="Arial"/>
              </a:rPr>
              <a:t>revisione</a:t>
            </a:r>
            <a:r>
              <a:rPr sz="1600" spc="-5" dirty="0">
                <a:solidFill>
                  <a:srgbClr val="FFFFFF"/>
                </a:solidFill>
                <a:latin typeface="Arial"/>
                <a:cs typeface="Arial"/>
              </a:rPr>
              <a:t> </a:t>
            </a:r>
            <a:r>
              <a:rPr lang="it-IT" sz="1600" spc="-5" dirty="0" smtClean="0">
                <a:solidFill>
                  <a:srgbClr val="FFFFFF"/>
                </a:solidFill>
                <a:latin typeface="Arial"/>
                <a:cs typeface="Arial"/>
              </a:rPr>
              <a:t> </a:t>
            </a:r>
            <a:r>
              <a:rPr sz="1600" u="heavy" spc="-5" dirty="0" smtClean="0">
                <a:solidFill>
                  <a:srgbClr val="FFFFFF"/>
                </a:solidFill>
                <a:latin typeface="Arial"/>
                <a:cs typeface="Arial"/>
              </a:rPr>
              <a:t>in </a:t>
            </a:r>
            <a:r>
              <a:rPr sz="1600" b="1" u="heavy" spc="-10" dirty="0" err="1">
                <a:solidFill>
                  <a:srgbClr val="FFFFFF"/>
                </a:solidFill>
                <a:latin typeface="Arial"/>
                <a:cs typeface="Arial"/>
              </a:rPr>
              <a:t>modo</a:t>
            </a:r>
            <a:r>
              <a:rPr sz="1600" b="1" u="heavy" spc="-10" dirty="0">
                <a:solidFill>
                  <a:srgbClr val="FFFFFF"/>
                </a:solidFill>
                <a:latin typeface="Arial"/>
                <a:cs typeface="Arial"/>
              </a:rPr>
              <a:t>  </a:t>
            </a:r>
            <a:r>
              <a:rPr lang="it-IT" sz="1600" b="1" u="heavy" spc="-10" dirty="0">
                <a:solidFill>
                  <a:srgbClr val="FFFFFF"/>
                </a:solidFill>
                <a:latin typeface="Arial"/>
                <a:cs typeface="Arial"/>
              </a:rPr>
              <a:t/>
            </a:r>
            <a:br>
              <a:rPr lang="it-IT" sz="1600" b="1" u="heavy" spc="-10" dirty="0">
                <a:solidFill>
                  <a:srgbClr val="FFFFFF"/>
                </a:solidFill>
                <a:latin typeface="Arial"/>
                <a:cs typeface="Arial"/>
              </a:rPr>
            </a:br>
            <a:r>
              <a:rPr sz="1600" b="1" u="heavy" spc="-10" dirty="0" smtClean="0">
                <a:solidFill>
                  <a:srgbClr val="FFFFFF"/>
                </a:solidFill>
                <a:latin typeface="Arial"/>
                <a:cs typeface="Arial"/>
              </a:rPr>
              <a:t>temp</a:t>
            </a:r>
            <a:r>
              <a:rPr lang="it-IT" sz="1600" b="1" u="heavy" spc="-10" dirty="0" smtClean="0">
                <a:solidFill>
                  <a:srgbClr val="FFFFFF"/>
                </a:solidFill>
                <a:latin typeface="Arial"/>
                <a:cs typeface="Arial"/>
              </a:rPr>
              <a:t>estivo.</a:t>
            </a:r>
            <a:endParaRPr sz="2100" dirty="0">
              <a:latin typeface="Times New Roman"/>
              <a:cs typeface="Times New Roman"/>
            </a:endParaRPr>
          </a:p>
          <a:p>
            <a:pPr marL="2466975" marR="15875">
              <a:lnSpc>
                <a:spcPct val="100000"/>
              </a:lnSpc>
            </a:pPr>
            <a:endParaRPr lang="it-IT" sz="1600" spc="-5" dirty="0" smtClean="0">
              <a:solidFill>
                <a:srgbClr val="6C1F77"/>
              </a:solidFill>
              <a:latin typeface="Arial"/>
              <a:cs typeface="Arial"/>
            </a:endParaRPr>
          </a:p>
          <a:p>
            <a:pPr marL="2466975" marR="15875">
              <a:lnSpc>
                <a:spcPct val="100000"/>
              </a:lnSpc>
            </a:pPr>
            <a:endParaRPr lang="it-IT" sz="1600" spc="-5" dirty="0">
              <a:solidFill>
                <a:srgbClr val="6C1F77"/>
              </a:solidFill>
              <a:latin typeface="Arial"/>
              <a:cs typeface="Arial"/>
            </a:endParaRPr>
          </a:p>
          <a:p>
            <a:pPr marL="2466975" marR="15875">
              <a:lnSpc>
                <a:spcPct val="100000"/>
              </a:lnSpc>
            </a:pPr>
            <a:endParaRPr lang="it-IT" sz="1600" spc="-5" dirty="0" smtClean="0">
              <a:solidFill>
                <a:srgbClr val="6C1F77"/>
              </a:solidFill>
              <a:latin typeface="Arial"/>
              <a:cs typeface="Arial"/>
            </a:endParaRPr>
          </a:p>
          <a:p>
            <a:pPr marL="2466975" marR="15875">
              <a:lnSpc>
                <a:spcPct val="100000"/>
              </a:lnSpc>
            </a:pPr>
            <a:r>
              <a:rPr lang="it-IT" sz="1600" spc="-5" dirty="0" smtClean="0">
                <a:solidFill>
                  <a:srgbClr val="6C1F77"/>
                </a:solidFill>
                <a:latin typeface="Arial"/>
                <a:cs typeface="Arial"/>
              </a:rPr>
              <a:t>L</a:t>
            </a:r>
            <a:r>
              <a:rPr sz="1600" spc="-5" dirty="0" smtClean="0">
                <a:solidFill>
                  <a:srgbClr val="6C1F77"/>
                </a:solidFill>
                <a:latin typeface="Arial"/>
                <a:cs typeface="Arial"/>
              </a:rPr>
              <a:t>a </a:t>
            </a:r>
            <a:r>
              <a:rPr sz="1600" spc="-5" dirty="0">
                <a:solidFill>
                  <a:srgbClr val="6C1F77"/>
                </a:solidFill>
                <a:latin typeface="Arial"/>
                <a:cs typeface="Arial"/>
              </a:rPr>
              <a:t>predisposizione tempestiva della documentazione  </a:t>
            </a:r>
            <a:r>
              <a:rPr sz="1600" dirty="0">
                <a:solidFill>
                  <a:srgbClr val="6C1F77"/>
                </a:solidFill>
                <a:latin typeface="Arial"/>
                <a:cs typeface="Arial"/>
              </a:rPr>
              <a:t>della </a:t>
            </a:r>
            <a:r>
              <a:rPr sz="1600" spc="-5" dirty="0">
                <a:solidFill>
                  <a:srgbClr val="6C1F77"/>
                </a:solidFill>
                <a:latin typeface="Arial"/>
                <a:cs typeface="Arial"/>
              </a:rPr>
              <a:t>revisione, sufficiente e appropriata, </a:t>
            </a:r>
            <a:r>
              <a:rPr sz="1600" i="1" u="heavy" spc="-5" dirty="0">
                <a:solidFill>
                  <a:srgbClr val="6C1F77"/>
                </a:solidFill>
                <a:latin typeface="Arial"/>
                <a:cs typeface="Arial"/>
              </a:rPr>
              <a:t>contribuisce a  migliorare la qualità </a:t>
            </a:r>
            <a:r>
              <a:rPr sz="1600" spc="-5" dirty="0">
                <a:solidFill>
                  <a:srgbClr val="6C1F77"/>
                </a:solidFill>
                <a:latin typeface="Arial"/>
                <a:cs typeface="Arial"/>
              </a:rPr>
              <a:t>di quest'ultima e rende più efficace il  riesame e la valutazione degli elementi probativi raccolti  e delle conclusioni raggiunte prima dell'emissione della  relazione di</a:t>
            </a:r>
            <a:r>
              <a:rPr sz="1600" spc="-30" dirty="0">
                <a:solidFill>
                  <a:srgbClr val="6C1F77"/>
                </a:solidFill>
                <a:latin typeface="Arial"/>
                <a:cs typeface="Arial"/>
              </a:rPr>
              <a:t> </a:t>
            </a:r>
            <a:r>
              <a:rPr sz="1600" spc="-5" dirty="0" err="1">
                <a:solidFill>
                  <a:srgbClr val="6C1F77"/>
                </a:solidFill>
                <a:latin typeface="Arial"/>
                <a:cs typeface="Arial"/>
              </a:rPr>
              <a:t>revisione</a:t>
            </a:r>
            <a:r>
              <a:rPr sz="1600" spc="-5" dirty="0" smtClean="0">
                <a:solidFill>
                  <a:srgbClr val="6C1F77"/>
                </a:solidFill>
                <a:latin typeface="Arial"/>
                <a:cs typeface="Arial"/>
              </a:rPr>
              <a:t>.</a:t>
            </a:r>
            <a:r>
              <a:rPr lang="it-IT" sz="1600" spc="-5" dirty="0" smtClean="0">
                <a:solidFill>
                  <a:srgbClr val="6C1F77"/>
                </a:solidFill>
                <a:latin typeface="Arial"/>
                <a:cs typeface="Arial"/>
              </a:rPr>
              <a:t> La documentazione predisposta successivamente allo svolgimento del lavoro di revisione risulta verosimilmente </a:t>
            </a:r>
            <a:r>
              <a:rPr lang="it-IT" sz="1600" b="1" spc="-5" dirty="0" smtClean="0">
                <a:solidFill>
                  <a:srgbClr val="6C1F77"/>
                </a:solidFill>
                <a:latin typeface="Arial"/>
                <a:cs typeface="Arial"/>
              </a:rPr>
              <a:t>meno accurata </a:t>
            </a:r>
            <a:r>
              <a:rPr lang="it-IT" sz="1600" spc="-5" dirty="0" smtClean="0">
                <a:solidFill>
                  <a:srgbClr val="6C1F77"/>
                </a:solidFill>
                <a:latin typeface="Arial"/>
                <a:cs typeface="Arial"/>
              </a:rPr>
              <a:t>della documentazione predisposta durante lo svolgimento dello stesso. </a:t>
            </a:r>
            <a:endParaRPr sz="1600" dirty="0">
              <a:latin typeface="Arial"/>
              <a:cs typeface="Arial"/>
            </a:endParaRPr>
          </a:p>
        </p:txBody>
      </p:sp>
      <p:sp>
        <p:nvSpPr>
          <p:cNvPr id="4" name="object 4"/>
          <p:cNvSpPr/>
          <p:nvPr/>
        </p:nvSpPr>
        <p:spPr>
          <a:xfrm>
            <a:off x="112242" y="3050957"/>
            <a:ext cx="3183890" cy="1551940"/>
          </a:xfrm>
          <a:custGeom>
            <a:avLst/>
            <a:gdLst/>
            <a:ahLst/>
            <a:cxnLst/>
            <a:rect l="l" t="t" r="r" b="b"/>
            <a:pathLst>
              <a:path w="3183890" h="1551939">
                <a:moveTo>
                  <a:pt x="1133541" y="1332103"/>
                </a:moveTo>
                <a:lnTo>
                  <a:pt x="545058" y="1332103"/>
                </a:lnTo>
                <a:lnTo>
                  <a:pt x="272897" y="1551368"/>
                </a:lnTo>
                <a:lnTo>
                  <a:pt x="814209" y="1394206"/>
                </a:lnTo>
                <a:lnTo>
                  <a:pt x="1061799" y="1394206"/>
                </a:lnTo>
                <a:lnTo>
                  <a:pt x="1133541" y="1332103"/>
                </a:lnTo>
                <a:close/>
              </a:path>
              <a:path w="3183890" h="1551939">
                <a:moveTo>
                  <a:pt x="1061799" y="1394206"/>
                </a:moveTo>
                <a:lnTo>
                  <a:pt x="814209" y="1394206"/>
                </a:lnTo>
                <a:lnTo>
                  <a:pt x="883970" y="1548142"/>
                </a:lnTo>
                <a:lnTo>
                  <a:pt x="1061799" y="1394206"/>
                </a:lnTo>
                <a:close/>
              </a:path>
              <a:path w="3183890" h="1551939">
                <a:moveTo>
                  <a:pt x="1304582" y="370840"/>
                </a:moveTo>
                <a:lnTo>
                  <a:pt x="1197013" y="643128"/>
                </a:lnTo>
                <a:lnTo>
                  <a:pt x="538746" y="715518"/>
                </a:lnTo>
                <a:lnTo>
                  <a:pt x="736727" y="870839"/>
                </a:lnTo>
                <a:lnTo>
                  <a:pt x="105740" y="1103376"/>
                </a:lnTo>
                <a:lnTo>
                  <a:pt x="577659" y="1122299"/>
                </a:lnTo>
                <a:lnTo>
                  <a:pt x="0" y="1380998"/>
                </a:lnTo>
                <a:lnTo>
                  <a:pt x="545058" y="1332103"/>
                </a:lnTo>
                <a:lnTo>
                  <a:pt x="1133541" y="1332103"/>
                </a:lnTo>
                <a:lnTo>
                  <a:pt x="1225969" y="1252093"/>
                </a:lnTo>
                <a:lnTo>
                  <a:pt x="1442659" y="1252093"/>
                </a:lnTo>
                <a:lnTo>
                  <a:pt x="1570393" y="1098423"/>
                </a:lnTo>
                <a:lnTo>
                  <a:pt x="1857794" y="1080897"/>
                </a:lnTo>
                <a:lnTo>
                  <a:pt x="1898434" y="914273"/>
                </a:lnTo>
                <a:lnTo>
                  <a:pt x="2340648" y="843661"/>
                </a:lnTo>
                <a:lnTo>
                  <a:pt x="2247303" y="715518"/>
                </a:lnTo>
                <a:lnTo>
                  <a:pt x="2911259" y="563499"/>
                </a:lnTo>
                <a:lnTo>
                  <a:pt x="2479713" y="531241"/>
                </a:lnTo>
                <a:lnTo>
                  <a:pt x="2727802" y="400050"/>
                </a:lnTo>
                <a:lnTo>
                  <a:pt x="1607477" y="400050"/>
                </a:lnTo>
                <a:lnTo>
                  <a:pt x="1304582" y="370840"/>
                </a:lnTo>
                <a:close/>
              </a:path>
              <a:path w="3183890" h="1551939">
                <a:moveTo>
                  <a:pt x="1442659" y="1252093"/>
                </a:moveTo>
                <a:lnTo>
                  <a:pt x="1225969" y="1252093"/>
                </a:lnTo>
                <a:lnTo>
                  <a:pt x="1429042" y="1268476"/>
                </a:lnTo>
                <a:lnTo>
                  <a:pt x="1442659" y="1252093"/>
                </a:lnTo>
                <a:close/>
              </a:path>
              <a:path w="3183890" h="1551939">
                <a:moveTo>
                  <a:pt x="2044865" y="26670"/>
                </a:moveTo>
                <a:lnTo>
                  <a:pt x="1607477" y="400050"/>
                </a:lnTo>
                <a:lnTo>
                  <a:pt x="2727802" y="400050"/>
                </a:lnTo>
                <a:lnTo>
                  <a:pt x="2750858" y="387858"/>
                </a:lnTo>
                <a:lnTo>
                  <a:pt x="2525941" y="362839"/>
                </a:lnTo>
                <a:lnTo>
                  <a:pt x="2614131" y="314198"/>
                </a:lnTo>
                <a:lnTo>
                  <a:pt x="2095284" y="314198"/>
                </a:lnTo>
                <a:lnTo>
                  <a:pt x="2044865" y="26670"/>
                </a:lnTo>
                <a:close/>
              </a:path>
              <a:path w="3183890" h="1551939">
                <a:moveTo>
                  <a:pt x="2583472" y="15621"/>
                </a:moveTo>
                <a:lnTo>
                  <a:pt x="2095284" y="314198"/>
                </a:lnTo>
                <a:lnTo>
                  <a:pt x="2614131" y="314198"/>
                </a:lnTo>
                <a:lnTo>
                  <a:pt x="2717980" y="256921"/>
                </a:lnTo>
                <a:lnTo>
                  <a:pt x="2389035" y="256921"/>
                </a:lnTo>
                <a:lnTo>
                  <a:pt x="2583472" y="15621"/>
                </a:lnTo>
                <a:close/>
              </a:path>
              <a:path w="3183890" h="1551939">
                <a:moveTo>
                  <a:pt x="3183801" y="0"/>
                </a:moveTo>
                <a:lnTo>
                  <a:pt x="2389035" y="256921"/>
                </a:lnTo>
                <a:lnTo>
                  <a:pt x="2717980" y="256921"/>
                </a:lnTo>
                <a:lnTo>
                  <a:pt x="3183801" y="0"/>
                </a:lnTo>
                <a:close/>
              </a:path>
            </a:pathLst>
          </a:custGeom>
          <a:solidFill>
            <a:srgbClr val="C5007D"/>
          </a:solidFill>
        </p:spPr>
        <p:txBody>
          <a:bodyPr wrap="square" lIns="0" tIns="0" rIns="0" bIns="0" rtlCol="0"/>
          <a:lstStyle/>
          <a:p>
            <a:endParaRPr/>
          </a:p>
        </p:txBody>
      </p:sp>
      <p:sp>
        <p:nvSpPr>
          <p:cNvPr id="5" name="object 5"/>
          <p:cNvSpPr/>
          <p:nvPr/>
        </p:nvSpPr>
        <p:spPr>
          <a:xfrm>
            <a:off x="1066800" y="3597079"/>
            <a:ext cx="1191260" cy="514350"/>
          </a:xfrm>
          <a:custGeom>
            <a:avLst/>
            <a:gdLst/>
            <a:ahLst/>
            <a:cxnLst/>
            <a:rect l="l" t="t" r="r" b="b"/>
            <a:pathLst>
              <a:path w="1191260" h="514350">
                <a:moveTo>
                  <a:pt x="112052" y="330200"/>
                </a:moveTo>
                <a:lnTo>
                  <a:pt x="96506" y="330200"/>
                </a:lnTo>
                <a:lnTo>
                  <a:pt x="87874" y="331470"/>
                </a:lnTo>
                <a:lnTo>
                  <a:pt x="77714" y="334010"/>
                </a:lnTo>
                <a:lnTo>
                  <a:pt x="0" y="359410"/>
                </a:lnTo>
                <a:lnTo>
                  <a:pt x="51371" y="514350"/>
                </a:lnTo>
                <a:lnTo>
                  <a:pt x="82740" y="504190"/>
                </a:lnTo>
                <a:lnTo>
                  <a:pt x="61302" y="439420"/>
                </a:lnTo>
                <a:lnTo>
                  <a:pt x="67652" y="438150"/>
                </a:lnTo>
                <a:lnTo>
                  <a:pt x="74866" y="435610"/>
                </a:lnTo>
                <a:lnTo>
                  <a:pt x="80314" y="434340"/>
                </a:lnTo>
                <a:lnTo>
                  <a:pt x="148671" y="434340"/>
                </a:lnTo>
                <a:lnTo>
                  <a:pt x="146904" y="433070"/>
                </a:lnTo>
                <a:lnTo>
                  <a:pt x="140867" y="427990"/>
                </a:lnTo>
                <a:lnTo>
                  <a:pt x="135864" y="425450"/>
                </a:lnTo>
                <a:lnTo>
                  <a:pt x="129882" y="421640"/>
                </a:lnTo>
                <a:lnTo>
                  <a:pt x="122847" y="419100"/>
                </a:lnTo>
                <a:lnTo>
                  <a:pt x="114757" y="417830"/>
                </a:lnTo>
                <a:lnTo>
                  <a:pt x="119219" y="415290"/>
                </a:lnTo>
                <a:lnTo>
                  <a:pt x="53098" y="415290"/>
                </a:lnTo>
                <a:lnTo>
                  <a:pt x="40068" y="375920"/>
                </a:lnTo>
                <a:lnTo>
                  <a:pt x="64541" y="367030"/>
                </a:lnTo>
                <a:lnTo>
                  <a:pt x="77266" y="363220"/>
                </a:lnTo>
                <a:lnTo>
                  <a:pt x="84950" y="360680"/>
                </a:lnTo>
                <a:lnTo>
                  <a:pt x="87617" y="360680"/>
                </a:lnTo>
                <a:lnTo>
                  <a:pt x="92976" y="359410"/>
                </a:lnTo>
                <a:lnTo>
                  <a:pt x="140950" y="359410"/>
                </a:lnTo>
                <a:lnTo>
                  <a:pt x="119710" y="332740"/>
                </a:lnTo>
                <a:lnTo>
                  <a:pt x="112052" y="330200"/>
                </a:lnTo>
                <a:close/>
              </a:path>
              <a:path w="1191260" h="514350">
                <a:moveTo>
                  <a:pt x="148671" y="434340"/>
                </a:moveTo>
                <a:lnTo>
                  <a:pt x="87731" y="434340"/>
                </a:lnTo>
                <a:lnTo>
                  <a:pt x="91592" y="435610"/>
                </a:lnTo>
                <a:lnTo>
                  <a:pt x="95592" y="438150"/>
                </a:lnTo>
                <a:lnTo>
                  <a:pt x="153543" y="481330"/>
                </a:lnTo>
                <a:lnTo>
                  <a:pt x="191033" y="468630"/>
                </a:lnTo>
                <a:lnTo>
                  <a:pt x="162077" y="444500"/>
                </a:lnTo>
                <a:lnTo>
                  <a:pt x="153974" y="438150"/>
                </a:lnTo>
                <a:lnTo>
                  <a:pt x="148671" y="434340"/>
                </a:lnTo>
                <a:close/>
              </a:path>
              <a:path w="1191260" h="514350">
                <a:moveTo>
                  <a:pt x="271424" y="270510"/>
                </a:moveTo>
                <a:lnTo>
                  <a:pt x="156171" y="308610"/>
                </a:lnTo>
                <a:lnTo>
                  <a:pt x="207543" y="463550"/>
                </a:lnTo>
                <a:lnTo>
                  <a:pt x="318033" y="426720"/>
                </a:lnTo>
                <a:lnTo>
                  <a:pt x="230276" y="426720"/>
                </a:lnTo>
                <a:lnTo>
                  <a:pt x="216306" y="384810"/>
                </a:lnTo>
                <a:lnTo>
                  <a:pt x="294284" y="358140"/>
                </a:lnTo>
                <a:lnTo>
                  <a:pt x="207670" y="358140"/>
                </a:lnTo>
                <a:lnTo>
                  <a:pt x="196240" y="323850"/>
                </a:lnTo>
                <a:lnTo>
                  <a:pt x="280060" y="295910"/>
                </a:lnTo>
                <a:lnTo>
                  <a:pt x="271424" y="270510"/>
                </a:lnTo>
                <a:close/>
              </a:path>
              <a:path w="1191260" h="514350">
                <a:moveTo>
                  <a:pt x="317017" y="397510"/>
                </a:moveTo>
                <a:lnTo>
                  <a:pt x="230276" y="426720"/>
                </a:lnTo>
                <a:lnTo>
                  <a:pt x="318033" y="426720"/>
                </a:lnTo>
                <a:lnTo>
                  <a:pt x="325653" y="424180"/>
                </a:lnTo>
                <a:lnTo>
                  <a:pt x="317017" y="397510"/>
                </a:lnTo>
                <a:close/>
              </a:path>
              <a:path w="1191260" h="514350">
                <a:moveTo>
                  <a:pt x="140950" y="359410"/>
                </a:moveTo>
                <a:lnTo>
                  <a:pt x="92976" y="359410"/>
                </a:lnTo>
                <a:lnTo>
                  <a:pt x="97586" y="360680"/>
                </a:lnTo>
                <a:lnTo>
                  <a:pt x="101447" y="361950"/>
                </a:lnTo>
                <a:lnTo>
                  <a:pt x="105295" y="364490"/>
                </a:lnTo>
                <a:lnTo>
                  <a:pt x="108089" y="368300"/>
                </a:lnTo>
                <a:lnTo>
                  <a:pt x="111353" y="378460"/>
                </a:lnTo>
                <a:lnTo>
                  <a:pt x="111582" y="382270"/>
                </a:lnTo>
                <a:lnTo>
                  <a:pt x="109397" y="389890"/>
                </a:lnTo>
                <a:lnTo>
                  <a:pt x="86496" y="403860"/>
                </a:lnTo>
                <a:lnTo>
                  <a:pt x="76314" y="407670"/>
                </a:lnTo>
                <a:lnTo>
                  <a:pt x="53098" y="415290"/>
                </a:lnTo>
                <a:lnTo>
                  <a:pt x="119219" y="415290"/>
                </a:lnTo>
                <a:lnTo>
                  <a:pt x="144181" y="378460"/>
                </a:lnTo>
                <a:lnTo>
                  <a:pt x="143597" y="369570"/>
                </a:lnTo>
                <a:lnTo>
                  <a:pt x="141478" y="360680"/>
                </a:lnTo>
                <a:lnTo>
                  <a:pt x="140950" y="359410"/>
                </a:lnTo>
                <a:close/>
              </a:path>
              <a:path w="1191260" h="514350">
                <a:moveTo>
                  <a:pt x="347370" y="245110"/>
                </a:moveTo>
                <a:lnTo>
                  <a:pt x="300380" y="260350"/>
                </a:lnTo>
                <a:lnTo>
                  <a:pt x="351815" y="415290"/>
                </a:lnTo>
                <a:lnTo>
                  <a:pt x="380898" y="406400"/>
                </a:lnTo>
                <a:lnTo>
                  <a:pt x="340512" y="283210"/>
                </a:lnTo>
                <a:lnTo>
                  <a:pt x="372335" y="283210"/>
                </a:lnTo>
                <a:lnTo>
                  <a:pt x="347370" y="245110"/>
                </a:lnTo>
                <a:close/>
              </a:path>
              <a:path w="1191260" h="514350">
                <a:moveTo>
                  <a:pt x="372335" y="283210"/>
                </a:moveTo>
                <a:lnTo>
                  <a:pt x="340512" y="283210"/>
                </a:lnTo>
                <a:lnTo>
                  <a:pt x="411632" y="396240"/>
                </a:lnTo>
                <a:lnTo>
                  <a:pt x="441858" y="386080"/>
                </a:lnTo>
                <a:lnTo>
                  <a:pt x="438652" y="341630"/>
                </a:lnTo>
                <a:lnTo>
                  <a:pt x="410616" y="341630"/>
                </a:lnTo>
                <a:lnTo>
                  <a:pt x="372335" y="283210"/>
                </a:lnTo>
                <a:close/>
              </a:path>
              <a:path w="1191260" h="514350">
                <a:moveTo>
                  <a:pt x="464828" y="254000"/>
                </a:moveTo>
                <a:lnTo>
                  <a:pt x="432333" y="254000"/>
                </a:lnTo>
                <a:lnTo>
                  <a:pt x="472719" y="375920"/>
                </a:lnTo>
                <a:lnTo>
                  <a:pt x="501929" y="365760"/>
                </a:lnTo>
                <a:lnTo>
                  <a:pt x="464828" y="254000"/>
                </a:lnTo>
                <a:close/>
              </a:path>
              <a:path w="1191260" h="514350">
                <a:moveTo>
                  <a:pt x="285648" y="332740"/>
                </a:moveTo>
                <a:lnTo>
                  <a:pt x="207670" y="358140"/>
                </a:lnTo>
                <a:lnTo>
                  <a:pt x="294284" y="358140"/>
                </a:lnTo>
                <a:lnTo>
                  <a:pt x="285648" y="332740"/>
                </a:lnTo>
                <a:close/>
              </a:path>
              <a:path w="1191260" h="514350">
                <a:moveTo>
                  <a:pt x="512089" y="190500"/>
                </a:moveTo>
                <a:lnTo>
                  <a:pt x="480720" y="200660"/>
                </a:lnTo>
                <a:lnTo>
                  <a:pt x="532155" y="355600"/>
                </a:lnTo>
                <a:lnTo>
                  <a:pt x="563524" y="345440"/>
                </a:lnTo>
                <a:lnTo>
                  <a:pt x="512089" y="190500"/>
                </a:lnTo>
                <a:close/>
              </a:path>
              <a:path w="1191260" h="514350">
                <a:moveTo>
                  <a:pt x="450494" y="210820"/>
                </a:moveTo>
                <a:lnTo>
                  <a:pt x="403504" y="226060"/>
                </a:lnTo>
                <a:lnTo>
                  <a:pt x="410616" y="341630"/>
                </a:lnTo>
                <a:lnTo>
                  <a:pt x="438652" y="341630"/>
                </a:lnTo>
                <a:lnTo>
                  <a:pt x="432333" y="254000"/>
                </a:lnTo>
                <a:lnTo>
                  <a:pt x="464828" y="254000"/>
                </a:lnTo>
                <a:lnTo>
                  <a:pt x="450494" y="210820"/>
                </a:lnTo>
                <a:close/>
              </a:path>
              <a:path w="1191260" h="514350">
                <a:moveTo>
                  <a:pt x="573303" y="170180"/>
                </a:moveTo>
                <a:lnTo>
                  <a:pt x="542823" y="180340"/>
                </a:lnTo>
                <a:lnTo>
                  <a:pt x="594131" y="335280"/>
                </a:lnTo>
                <a:lnTo>
                  <a:pt x="623341" y="326390"/>
                </a:lnTo>
                <a:lnTo>
                  <a:pt x="589813" y="224790"/>
                </a:lnTo>
                <a:lnTo>
                  <a:pt x="638079" y="224790"/>
                </a:lnTo>
                <a:lnTo>
                  <a:pt x="573303" y="170180"/>
                </a:lnTo>
                <a:close/>
              </a:path>
              <a:path w="1191260" h="514350">
                <a:moveTo>
                  <a:pt x="638079" y="224790"/>
                </a:moveTo>
                <a:lnTo>
                  <a:pt x="589813" y="224790"/>
                </a:lnTo>
                <a:lnTo>
                  <a:pt x="685952" y="304800"/>
                </a:lnTo>
                <a:lnTo>
                  <a:pt x="717448" y="294640"/>
                </a:lnTo>
                <a:lnTo>
                  <a:pt x="703570" y="252730"/>
                </a:lnTo>
                <a:lnTo>
                  <a:pt x="671220" y="252730"/>
                </a:lnTo>
                <a:lnTo>
                  <a:pt x="638079" y="224790"/>
                </a:lnTo>
                <a:close/>
              </a:path>
              <a:path w="1191260" h="514350">
                <a:moveTo>
                  <a:pt x="793942" y="102870"/>
                </a:moveTo>
                <a:lnTo>
                  <a:pt x="780470" y="102870"/>
                </a:lnTo>
                <a:lnTo>
                  <a:pt x="773344" y="105410"/>
                </a:lnTo>
                <a:lnTo>
                  <a:pt x="765194" y="106680"/>
                </a:lnTo>
                <a:lnTo>
                  <a:pt x="756056" y="109220"/>
                </a:lnTo>
                <a:lnTo>
                  <a:pt x="698652" y="128270"/>
                </a:lnTo>
                <a:lnTo>
                  <a:pt x="750087" y="284480"/>
                </a:lnTo>
                <a:lnTo>
                  <a:pt x="809015" y="264160"/>
                </a:lnTo>
                <a:lnTo>
                  <a:pt x="817256" y="261620"/>
                </a:lnTo>
                <a:lnTo>
                  <a:pt x="824461" y="259080"/>
                </a:lnTo>
                <a:lnTo>
                  <a:pt x="830643" y="255270"/>
                </a:lnTo>
                <a:lnTo>
                  <a:pt x="835812" y="251460"/>
                </a:lnTo>
                <a:lnTo>
                  <a:pt x="841575" y="247650"/>
                </a:lnTo>
                <a:lnTo>
                  <a:pt x="772693" y="247650"/>
                </a:lnTo>
                <a:lnTo>
                  <a:pt x="738784" y="144780"/>
                </a:lnTo>
                <a:lnTo>
                  <a:pt x="761666" y="137160"/>
                </a:lnTo>
                <a:lnTo>
                  <a:pt x="768962" y="134620"/>
                </a:lnTo>
                <a:lnTo>
                  <a:pt x="774759" y="133350"/>
                </a:lnTo>
                <a:lnTo>
                  <a:pt x="779043" y="133350"/>
                </a:lnTo>
                <a:lnTo>
                  <a:pt x="785393" y="132080"/>
                </a:lnTo>
                <a:lnTo>
                  <a:pt x="839464" y="132080"/>
                </a:lnTo>
                <a:lnTo>
                  <a:pt x="837844" y="129540"/>
                </a:lnTo>
                <a:lnTo>
                  <a:pt x="801109" y="104140"/>
                </a:lnTo>
                <a:lnTo>
                  <a:pt x="793942" y="102870"/>
                </a:lnTo>
                <a:close/>
              </a:path>
              <a:path w="1191260" h="514350">
                <a:moveTo>
                  <a:pt x="666140" y="139700"/>
                </a:moveTo>
                <a:lnTo>
                  <a:pt x="636930" y="148590"/>
                </a:lnTo>
                <a:lnTo>
                  <a:pt x="671220" y="252730"/>
                </a:lnTo>
                <a:lnTo>
                  <a:pt x="703570" y="252730"/>
                </a:lnTo>
                <a:lnTo>
                  <a:pt x="666140" y="139700"/>
                </a:lnTo>
                <a:close/>
              </a:path>
              <a:path w="1191260" h="514350">
                <a:moveTo>
                  <a:pt x="839464" y="132080"/>
                </a:moveTo>
                <a:lnTo>
                  <a:pt x="785393" y="132080"/>
                </a:lnTo>
                <a:lnTo>
                  <a:pt x="790981" y="133350"/>
                </a:lnTo>
                <a:lnTo>
                  <a:pt x="796061" y="135890"/>
                </a:lnTo>
                <a:lnTo>
                  <a:pt x="822223" y="173990"/>
                </a:lnTo>
                <a:lnTo>
                  <a:pt x="828573" y="210820"/>
                </a:lnTo>
                <a:lnTo>
                  <a:pt x="827557" y="217170"/>
                </a:lnTo>
                <a:lnTo>
                  <a:pt x="825144" y="220980"/>
                </a:lnTo>
                <a:lnTo>
                  <a:pt x="822858" y="224790"/>
                </a:lnTo>
                <a:lnTo>
                  <a:pt x="819302" y="228600"/>
                </a:lnTo>
                <a:lnTo>
                  <a:pt x="811047" y="234950"/>
                </a:lnTo>
                <a:lnTo>
                  <a:pt x="804951" y="236220"/>
                </a:lnTo>
                <a:lnTo>
                  <a:pt x="796188" y="240030"/>
                </a:lnTo>
                <a:lnTo>
                  <a:pt x="772693" y="247650"/>
                </a:lnTo>
                <a:lnTo>
                  <a:pt x="841575" y="247650"/>
                </a:lnTo>
                <a:lnTo>
                  <a:pt x="860666" y="208280"/>
                </a:lnTo>
                <a:lnTo>
                  <a:pt x="861134" y="200660"/>
                </a:lnTo>
                <a:lnTo>
                  <a:pt x="861057" y="195580"/>
                </a:lnTo>
                <a:lnTo>
                  <a:pt x="851328" y="154940"/>
                </a:lnTo>
                <a:lnTo>
                  <a:pt x="842704" y="137160"/>
                </a:lnTo>
                <a:lnTo>
                  <a:pt x="839464" y="132080"/>
                </a:lnTo>
                <a:close/>
              </a:path>
              <a:path w="1191260" h="514350">
                <a:moveTo>
                  <a:pt x="970305" y="39370"/>
                </a:moveTo>
                <a:lnTo>
                  <a:pt x="854989" y="77470"/>
                </a:lnTo>
                <a:lnTo>
                  <a:pt x="906424" y="232410"/>
                </a:lnTo>
                <a:lnTo>
                  <a:pt x="1016914" y="195580"/>
                </a:lnTo>
                <a:lnTo>
                  <a:pt x="929157" y="195580"/>
                </a:lnTo>
                <a:lnTo>
                  <a:pt x="915187" y="153670"/>
                </a:lnTo>
                <a:lnTo>
                  <a:pt x="993165" y="128270"/>
                </a:lnTo>
                <a:lnTo>
                  <a:pt x="992754" y="127000"/>
                </a:lnTo>
                <a:lnTo>
                  <a:pt x="906551" y="127000"/>
                </a:lnTo>
                <a:lnTo>
                  <a:pt x="895121" y="92710"/>
                </a:lnTo>
                <a:lnTo>
                  <a:pt x="978941" y="64770"/>
                </a:lnTo>
                <a:lnTo>
                  <a:pt x="970305" y="39370"/>
                </a:lnTo>
                <a:close/>
              </a:path>
              <a:path w="1191260" h="514350">
                <a:moveTo>
                  <a:pt x="1015898" y="167640"/>
                </a:moveTo>
                <a:lnTo>
                  <a:pt x="929157" y="195580"/>
                </a:lnTo>
                <a:lnTo>
                  <a:pt x="1016914" y="195580"/>
                </a:lnTo>
                <a:lnTo>
                  <a:pt x="1024534" y="193040"/>
                </a:lnTo>
                <a:lnTo>
                  <a:pt x="1015898" y="167640"/>
                </a:lnTo>
                <a:close/>
              </a:path>
              <a:path w="1191260" h="514350">
                <a:moveTo>
                  <a:pt x="1111910" y="0"/>
                </a:moveTo>
                <a:lnTo>
                  <a:pt x="1096333" y="0"/>
                </a:lnTo>
                <a:lnTo>
                  <a:pt x="1087716" y="1270"/>
                </a:lnTo>
                <a:lnTo>
                  <a:pt x="1077576" y="3810"/>
                </a:lnTo>
                <a:lnTo>
                  <a:pt x="999896" y="29210"/>
                </a:lnTo>
                <a:lnTo>
                  <a:pt x="1051204" y="184150"/>
                </a:lnTo>
                <a:lnTo>
                  <a:pt x="1082573" y="173990"/>
                </a:lnTo>
                <a:lnTo>
                  <a:pt x="1061110" y="109220"/>
                </a:lnTo>
                <a:lnTo>
                  <a:pt x="1067460" y="106680"/>
                </a:lnTo>
                <a:lnTo>
                  <a:pt x="1074699" y="104140"/>
                </a:lnTo>
                <a:lnTo>
                  <a:pt x="1149582" y="104140"/>
                </a:lnTo>
                <a:lnTo>
                  <a:pt x="1146756" y="101600"/>
                </a:lnTo>
                <a:lnTo>
                  <a:pt x="1140713" y="97790"/>
                </a:lnTo>
                <a:lnTo>
                  <a:pt x="1135659" y="95250"/>
                </a:lnTo>
                <a:lnTo>
                  <a:pt x="1129690" y="91440"/>
                </a:lnTo>
                <a:lnTo>
                  <a:pt x="1122705" y="88900"/>
                </a:lnTo>
                <a:lnTo>
                  <a:pt x="1114577" y="87630"/>
                </a:lnTo>
                <a:lnTo>
                  <a:pt x="1121271" y="83820"/>
                </a:lnTo>
                <a:lnTo>
                  <a:pt x="1052982" y="83820"/>
                </a:lnTo>
                <a:lnTo>
                  <a:pt x="1039901" y="44450"/>
                </a:lnTo>
                <a:lnTo>
                  <a:pt x="1064412" y="36830"/>
                </a:lnTo>
                <a:lnTo>
                  <a:pt x="1077112" y="33020"/>
                </a:lnTo>
                <a:lnTo>
                  <a:pt x="1084859" y="30480"/>
                </a:lnTo>
                <a:lnTo>
                  <a:pt x="1087399" y="29210"/>
                </a:lnTo>
                <a:lnTo>
                  <a:pt x="1140845" y="29210"/>
                </a:lnTo>
                <a:lnTo>
                  <a:pt x="1138729" y="24130"/>
                </a:lnTo>
                <a:lnTo>
                  <a:pt x="1135357" y="17780"/>
                </a:lnTo>
                <a:lnTo>
                  <a:pt x="1131248" y="12700"/>
                </a:lnTo>
                <a:lnTo>
                  <a:pt x="1126388" y="8890"/>
                </a:lnTo>
                <a:lnTo>
                  <a:pt x="1119530" y="2540"/>
                </a:lnTo>
                <a:lnTo>
                  <a:pt x="1111910" y="0"/>
                </a:lnTo>
                <a:close/>
              </a:path>
              <a:path w="1191260" h="514350">
                <a:moveTo>
                  <a:pt x="1149582" y="104140"/>
                </a:moveTo>
                <a:lnTo>
                  <a:pt x="1091463" y="104140"/>
                </a:lnTo>
                <a:lnTo>
                  <a:pt x="1095400" y="106680"/>
                </a:lnTo>
                <a:lnTo>
                  <a:pt x="1099188" y="109220"/>
                </a:lnTo>
                <a:lnTo>
                  <a:pt x="1104465" y="113030"/>
                </a:lnTo>
                <a:lnTo>
                  <a:pt x="1111241" y="118110"/>
                </a:lnTo>
                <a:lnTo>
                  <a:pt x="1119530" y="124460"/>
                </a:lnTo>
                <a:lnTo>
                  <a:pt x="1153439" y="151130"/>
                </a:lnTo>
                <a:lnTo>
                  <a:pt x="1190904" y="138430"/>
                </a:lnTo>
                <a:lnTo>
                  <a:pt x="1161948" y="114300"/>
                </a:lnTo>
                <a:lnTo>
                  <a:pt x="1153822" y="107950"/>
                </a:lnTo>
                <a:lnTo>
                  <a:pt x="1149582" y="104140"/>
                </a:lnTo>
                <a:close/>
              </a:path>
              <a:path w="1191260" h="514350">
                <a:moveTo>
                  <a:pt x="984529" y="101600"/>
                </a:moveTo>
                <a:lnTo>
                  <a:pt x="906551" y="127000"/>
                </a:lnTo>
                <a:lnTo>
                  <a:pt x="992754" y="127000"/>
                </a:lnTo>
                <a:lnTo>
                  <a:pt x="984529" y="101600"/>
                </a:lnTo>
                <a:close/>
              </a:path>
              <a:path w="1191260" h="514350">
                <a:moveTo>
                  <a:pt x="1140845" y="29210"/>
                </a:moveTo>
                <a:lnTo>
                  <a:pt x="1097432" y="29210"/>
                </a:lnTo>
                <a:lnTo>
                  <a:pt x="1101242" y="31750"/>
                </a:lnTo>
                <a:lnTo>
                  <a:pt x="1105179" y="34290"/>
                </a:lnTo>
                <a:lnTo>
                  <a:pt x="1107973" y="38100"/>
                </a:lnTo>
                <a:lnTo>
                  <a:pt x="1109624" y="43180"/>
                </a:lnTo>
                <a:lnTo>
                  <a:pt x="1111148" y="48260"/>
                </a:lnTo>
                <a:lnTo>
                  <a:pt x="1111402" y="52070"/>
                </a:lnTo>
                <a:lnTo>
                  <a:pt x="1110386" y="55880"/>
                </a:lnTo>
                <a:lnTo>
                  <a:pt x="1109243" y="59690"/>
                </a:lnTo>
                <a:lnTo>
                  <a:pt x="1107084" y="63500"/>
                </a:lnTo>
                <a:lnTo>
                  <a:pt x="1103655" y="66040"/>
                </a:lnTo>
                <a:lnTo>
                  <a:pt x="1100081" y="67310"/>
                </a:lnTo>
                <a:lnTo>
                  <a:pt x="1094305" y="69850"/>
                </a:lnTo>
                <a:lnTo>
                  <a:pt x="1086313" y="73660"/>
                </a:lnTo>
                <a:lnTo>
                  <a:pt x="1076096" y="76200"/>
                </a:lnTo>
                <a:lnTo>
                  <a:pt x="1052982" y="83820"/>
                </a:lnTo>
                <a:lnTo>
                  <a:pt x="1121271" y="83820"/>
                </a:lnTo>
                <a:lnTo>
                  <a:pt x="1123503" y="82550"/>
                </a:lnTo>
                <a:lnTo>
                  <a:pt x="1144041" y="46990"/>
                </a:lnTo>
                <a:lnTo>
                  <a:pt x="1143469" y="39370"/>
                </a:lnTo>
                <a:lnTo>
                  <a:pt x="1141374" y="30480"/>
                </a:lnTo>
                <a:lnTo>
                  <a:pt x="1140845" y="29210"/>
                </a:lnTo>
                <a:close/>
              </a:path>
            </a:pathLst>
          </a:custGeom>
          <a:solidFill>
            <a:srgbClr val="FFFFFF"/>
          </a:solidFill>
        </p:spPr>
        <p:txBody>
          <a:bodyPr wrap="square" lIns="0" tIns="0" rIns="0" bIns="0" rtlCol="0"/>
          <a:lstStyle/>
          <a:p>
            <a:endParaRPr/>
          </a:p>
        </p:txBody>
      </p:sp>
      <p:sp>
        <p:nvSpPr>
          <p:cNvPr id="6" name="object 6"/>
          <p:cNvSpPr txBox="1">
            <a:spLocks noGrp="1"/>
          </p:cNvSpPr>
          <p:nvPr>
            <p:ph type="title"/>
          </p:nvPr>
        </p:nvSpPr>
        <p:spPr>
          <a:xfrm>
            <a:off x="747166" y="135382"/>
            <a:ext cx="3802379" cy="290195"/>
          </a:xfrm>
          <a:prstGeom prst="rect">
            <a:avLst/>
          </a:prstGeom>
        </p:spPr>
        <p:txBody>
          <a:bodyPr vert="horz" wrap="square" lIns="0" tIns="0" rIns="0" bIns="0" rtlCol="0">
            <a:spAutoFit/>
          </a:bodyPr>
          <a:lstStyle/>
          <a:p>
            <a:pPr marL="12700">
              <a:lnSpc>
                <a:spcPct val="100000"/>
              </a:lnSpc>
            </a:pPr>
            <a:r>
              <a:rPr dirty="0"/>
              <a:t>Principio di </a:t>
            </a:r>
            <a:r>
              <a:rPr spc="-10" dirty="0"/>
              <a:t>revisione </a:t>
            </a:r>
            <a:r>
              <a:rPr dirty="0"/>
              <a:t>ISA Italia</a:t>
            </a:r>
            <a:r>
              <a:rPr spc="-80" dirty="0"/>
              <a:t> </a:t>
            </a:r>
            <a:r>
              <a:rPr spc="-5" dirty="0"/>
              <a:t>230</a:t>
            </a:r>
          </a:p>
        </p:txBody>
      </p:sp>
      <p:sp>
        <p:nvSpPr>
          <p:cNvPr id="9" name="object 9"/>
          <p:cNvSpPr txBox="1"/>
          <p:nvPr/>
        </p:nvSpPr>
        <p:spPr>
          <a:xfrm>
            <a:off x="8227314" y="6367773"/>
            <a:ext cx="191770" cy="167005"/>
          </a:xfrm>
          <a:prstGeom prst="rect">
            <a:avLst/>
          </a:prstGeom>
        </p:spPr>
        <p:txBody>
          <a:bodyPr vert="horz" wrap="square" lIns="0" tIns="0" rIns="0" bIns="0" rtlCol="0">
            <a:spAutoFit/>
          </a:bodyPr>
          <a:lstStyle/>
          <a:p>
            <a:pPr marL="25400">
              <a:lnSpc>
                <a:spcPct val="100000"/>
              </a:lnSpc>
            </a:pPr>
            <a:r>
              <a:rPr sz="1000" spc="-5" dirty="0">
                <a:solidFill>
                  <a:srgbClr val="00338D"/>
                </a:solidFill>
                <a:latin typeface="Arial"/>
                <a:cs typeface="Arial"/>
              </a:rPr>
              <a:t>3</a:t>
            </a:r>
            <a:endParaRPr sz="1000">
              <a:latin typeface="Arial"/>
              <a:cs typeface="Arial"/>
            </a:endParaRPr>
          </a:p>
        </p:txBody>
      </p:sp>
      <p:pic>
        <p:nvPicPr>
          <p:cNvPr id="8" name="Immagine 6"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43072" y="191770"/>
            <a:ext cx="1296144" cy="93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484876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737616" y="4763261"/>
            <a:ext cx="792480" cy="488950"/>
          </a:xfrm>
          <a:custGeom>
            <a:avLst/>
            <a:gdLst/>
            <a:ahLst/>
            <a:cxnLst/>
            <a:rect l="l" t="t" r="r" b="b"/>
            <a:pathLst>
              <a:path w="792480" h="488950">
                <a:moveTo>
                  <a:pt x="0" y="0"/>
                </a:moveTo>
                <a:lnTo>
                  <a:pt x="0" y="179831"/>
                </a:lnTo>
                <a:lnTo>
                  <a:pt x="3831" y="201998"/>
                </a:lnTo>
                <a:lnTo>
                  <a:pt x="33505" y="244594"/>
                </a:lnTo>
                <a:lnTo>
                  <a:pt x="90355" y="284103"/>
                </a:lnTo>
                <a:lnTo>
                  <a:pt x="128158" y="302409"/>
                </a:lnTo>
                <a:lnTo>
                  <a:pt x="171778" y="319595"/>
                </a:lnTo>
                <a:lnTo>
                  <a:pt x="220890" y="335545"/>
                </a:lnTo>
                <a:lnTo>
                  <a:pt x="275167" y="350142"/>
                </a:lnTo>
                <a:lnTo>
                  <a:pt x="334285" y="363271"/>
                </a:lnTo>
                <a:lnTo>
                  <a:pt x="397918" y="374815"/>
                </a:lnTo>
                <a:lnTo>
                  <a:pt x="465740" y="384658"/>
                </a:lnTo>
                <a:lnTo>
                  <a:pt x="537425" y="392685"/>
                </a:lnTo>
                <a:lnTo>
                  <a:pt x="612647" y="398780"/>
                </a:lnTo>
                <a:lnTo>
                  <a:pt x="612647" y="488696"/>
                </a:lnTo>
                <a:lnTo>
                  <a:pt x="792480" y="314706"/>
                </a:lnTo>
                <a:lnTo>
                  <a:pt x="699734" y="218948"/>
                </a:lnTo>
                <a:lnTo>
                  <a:pt x="612647" y="218948"/>
                </a:lnTo>
                <a:lnTo>
                  <a:pt x="537425" y="212853"/>
                </a:lnTo>
                <a:lnTo>
                  <a:pt x="465740" y="204826"/>
                </a:lnTo>
                <a:lnTo>
                  <a:pt x="397918" y="194983"/>
                </a:lnTo>
                <a:lnTo>
                  <a:pt x="334285" y="183439"/>
                </a:lnTo>
                <a:lnTo>
                  <a:pt x="275167" y="170310"/>
                </a:lnTo>
                <a:lnTo>
                  <a:pt x="220890" y="155713"/>
                </a:lnTo>
                <a:lnTo>
                  <a:pt x="171778" y="139763"/>
                </a:lnTo>
                <a:lnTo>
                  <a:pt x="128158" y="122577"/>
                </a:lnTo>
                <a:lnTo>
                  <a:pt x="90355" y="104271"/>
                </a:lnTo>
                <a:lnTo>
                  <a:pt x="33505" y="64762"/>
                </a:lnTo>
                <a:lnTo>
                  <a:pt x="3831" y="22166"/>
                </a:lnTo>
                <a:lnTo>
                  <a:pt x="0" y="0"/>
                </a:lnTo>
                <a:close/>
              </a:path>
              <a:path w="792480" h="488950">
                <a:moveTo>
                  <a:pt x="612647" y="129031"/>
                </a:moveTo>
                <a:lnTo>
                  <a:pt x="612647" y="218948"/>
                </a:lnTo>
                <a:lnTo>
                  <a:pt x="699734" y="218948"/>
                </a:lnTo>
                <a:lnTo>
                  <a:pt x="612647" y="129031"/>
                </a:lnTo>
                <a:close/>
              </a:path>
            </a:pathLst>
          </a:custGeom>
          <a:solidFill>
            <a:srgbClr val="00338D"/>
          </a:solidFill>
        </p:spPr>
        <p:txBody>
          <a:bodyPr wrap="square" lIns="0" tIns="0" rIns="0" bIns="0" rtlCol="0"/>
          <a:lstStyle/>
          <a:p>
            <a:endParaRPr/>
          </a:p>
        </p:txBody>
      </p:sp>
      <p:sp>
        <p:nvSpPr>
          <p:cNvPr id="3" name="object 3"/>
          <p:cNvSpPr/>
          <p:nvPr/>
        </p:nvSpPr>
        <p:spPr>
          <a:xfrm>
            <a:off x="737878" y="4538471"/>
            <a:ext cx="792480" cy="314960"/>
          </a:xfrm>
          <a:custGeom>
            <a:avLst/>
            <a:gdLst/>
            <a:ahLst/>
            <a:cxnLst/>
            <a:rect l="l" t="t" r="r" b="b"/>
            <a:pathLst>
              <a:path w="792480" h="314960">
                <a:moveTo>
                  <a:pt x="792217" y="0"/>
                </a:moveTo>
                <a:lnTo>
                  <a:pt x="737797" y="527"/>
                </a:lnTo>
                <a:lnTo>
                  <a:pt x="683759" y="2107"/>
                </a:lnTo>
                <a:lnTo>
                  <a:pt x="630292" y="4730"/>
                </a:lnTo>
                <a:lnTo>
                  <a:pt x="577587" y="8391"/>
                </a:lnTo>
                <a:lnTo>
                  <a:pt x="525834" y="13082"/>
                </a:lnTo>
                <a:lnTo>
                  <a:pt x="475225" y="18795"/>
                </a:lnTo>
                <a:lnTo>
                  <a:pt x="406727" y="28397"/>
                </a:lnTo>
                <a:lnTo>
                  <a:pt x="342924" y="39594"/>
                </a:lnTo>
                <a:lnTo>
                  <a:pt x="283987" y="52263"/>
                </a:lnTo>
                <a:lnTo>
                  <a:pt x="230088" y="66279"/>
                </a:lnTo>
                <a:lnTo>
                  <a:pt x="181398" y="81518"/>
                </a:lnTo>
                <a:lnTo>
                  <a:pt x="138089" y="97856"/>
                </a:lnTo>
                <a:lnTo>
                  <a:pt x="100332" y="115170"/>
                </a:lnTo>
                <a:lnTo>
                  <a:pt x="42162" y="152230"/>
                </a:lnTo>
                <a:lnTo>
                  <a:pt x="8260" y="191704"/>
                </a:lnTo>
                <a:lnTo>
                  <a:pt x="0" y="232603"/>
                </a:lnTo>
                <a:lnTo>
                  <a:pt x="5913" y="253276"/>
                </a:lnTo>
                <a:lnTo>
                  <a:pt x="18752" y="273934"/>
                </a:lnTo>
                <a:lnTo>
                  <a:pt x="38687" y="294451"/>
                </a:lnTo>
                <a:lnTo>
                  <a:pt x="65891" y="314705"/>
                </a:lnTo>
                <a:lnTo>
                  <a:pt x="93184" y="298716"/>
                </a:lnTo>
                <a:lnTo>
                  <a:pt x="124490" y="283541"/>
                </a:lnTo>
                <a:lnTo>
                  <a:pt x="198225" y="255806"/>
                </a:lnTo>
                <a:lnTo>
                  <a:pt x="240194" y="243331"/>
                </a:lnTo>
                <a:lnTo>
                  <a:pt x="285258" y="231843"/>
                </a:lnTo>
                <a:lnTo>
                  <a:pt x="333187" y="221382"/>
                </a:lnTo>
                <a:lnTo>
                  <a:pt x="383752" y="211992"/>
                </a:lnTo>
                <a:lnTo>
                  <a:pt x="436723" y="203716"/>
                </a:lnTo>
                <a:lnTo>
                  <a:pt x="491870" y="196595"/>
                </a:lnTo>
                <a:lnTo>
                  <a:pt x="548965" y="190674"/>
                </a:lnTo>
                <a:lnTo>
                  <a:pt x="607776" y="185995"/>
                </a:lnTo>
                <a:lnTo>
                  <a:pt x="668075" y="182599"/>
                </a:lnTo>
                <a:lnTo>
                  <a:pt x="729632" y="180531"/>
                </a:lnTo>
                <a:lnTo>
                  <a:pt x="792217" y="179831"/>
                </a:lnTo>
                <a:lnTo>
                  <a:pt x="792217" y="0"/>
                </a:lnTo>
                <a:close/>
              </a:path>
            </a:pathLst>
          </a:custGeom>
          <a:solidFill>
            <a:srgbClr val="002970"/>
          </a:solidFill>
        </p:spPr>
        <p:txBody>
          <a:bodyPr wrap="square" lIns="0" tIns="0" rIns="0" bIns="0" rtlCol="0"/>
          <a:lstStyle/>
          <a:p>
            <a:endParaRPr/>
          </a:p>
        </p:txBody>
      </p:sp>
      <p:sp>
        <p:nvSpPr>
          <p:cNvPr id="4" name="object 4"/>
          <p:cNvSpPr txBox="1"/>
          <p:nvPr/>
        </p:nvSpPr>
        <p:spPr>
          <a:xfrm>
            <a:off x="739851" y="258445"/>
            <a:ext cx="7644765" cy="5696431"/>
          </a:xfrm>
          <a:prstGeom prst="rect">
            <a:avLst/>
          </a:prstGeom>
        </p:spPr>
        <p:txBody>
          <a:bodyPr vert="horz" wrap="square" lIns="0" tIns="0" rIns="0" bIns="0" rtlCol="0">
            <a:spAutoFit/>
          </a:bodyPr>
          <a:lstStyle/>
          <a:p>
            <a:pPr marL="12700">
              <a:lnSpc>
                <a:spcPts val="4895"/>
              </a:lnSpc>
            </a:pPr>
            <a:r>
              <a:rPr sz="4800" b="0" dirty="0">
                <a:solidFill>
                  <a:srgbClr val="00338D"/>
                </a:solidFill>
                <a:latin typeface="KPMG Light"/>
                <a:cs typeface="KPMG Light"/>
              </a:rPr>
              <a:t>Documentazione delle procedure </a:t>
            </a:r>
            <a:r>
              <a:rPr sz="4800" b="0" dirty="0" err="1">
                <a:solidFill>
                  <a:srgbClr val="00338D"/>
                </a:solidFill>
                <a:latin typeface="KPMG Light"/>
                <a:cs typeface="KPMG Light"/>
              </a:rPr>
              <a:t>svolte</a:t>
            </a:r>
            <a:r>
              <a:rPr sz="4800" b="0" dirty="0">
                <a:solidFill>
                  <a:srgbClr val="00338D"/>
                </a:solidFill>
                <a:latin typeface="KPMG Light"/>
                <a:cs typeface="KPMG Light"/>
              </a:rPr>
              <a:t> </a:t>
            </a:r>
            <a:r>
              <a:rPr lang="it-IT" sz="4800" b="0" dirty="0" smtClean="0">
                <a:solidFill>
                  <a:srgbClr val="00338D"/>
                </a:solidFill>
                <a:latin typeface="KPMG Light"/>
                <a:cs typeface="KPMG Light"/>
              </a:rPr>
              <a:t/>
            </a:r>
            <a:br>
              <a:rPr lang="it-IT" sz="4800" b="0" dirty="0" smtClean="0">
                <a:solidFill>
                  <a:srgbClr val="00338D"/>
                </a:solidFill>
                <a:latin typeface="KPMG Light"/>
                <a:cs typeface="KPMG Light"/>
              </a:rPr>
            </a:br>
            <a:r>
              <a:rPr sz="4800" b="0" dirty="0" smtClean="0">
                <a:solidFill>
                  <a:srgbClr val="00338D"/>
                </a:solidFill>
                <a:latin typeface="KPMG Light"/>
                <a:cs typeface="KPMG Light"/>
              </a:rPr>
              <a:t>e</a:t>
            </a:r>
            <a:r>
              <a:rPr sz="4800" b="0" spc="-105" dirty="0" smtClean="0">
                <a:solidFill>
                  <a:srgbClr val="00338D"/>
                </a:solidFill>
                <a:latin typeface="KPMG Light"/>
                <a:cs typeface="KPMG Light"/>
              </a:rPr>
              <a:t> </a:t>
            </a:r>
            <a:r>
              <a:rPr sz="4800" b="0" dirty="0" err="1" smtClean="0">
                <a:solidFill>
                  <a:srgbClr val="00338D"/>
                </a:solidFill>
                <a:latin typeface="KPMG Light"/>
                <a:cs typeface="KPMG Light"/>
              </a:rPr>
              <a:t>degli</a:t>
            </a:r>
            <a:r>
              <a:rPr lang="it-IT" sz="4800" b="0" dirty="0" smtClean="0">
                <a:solidFill>
                  <a:srgbClr val="00338D"/>
                </a:solidFill>
                <a:latin typeface="KPMG Light"/>
                <a:cs typeface="KPMG Light"/>
              </a:rPr>
              <a:t> </a:t>
            </a:r>
            <a:r>
              <a:rPr sz="4800" b="0" dirty="0" err="1" smtClean="0">
                <a:solidFill>
                  <a:srgbClr val="00338D"/>
                </a:solidFill>
                <a:latin typeface="KPMG Light"/>
                <a:cs typeface="KPMG Light"/>
              </a:rPr>
              <a:t>elementi</a:t>
            </a:r>
            <a:r>
              <a:rPr sz="4800" b="0" dirty="0" smtClean="0">
                <a:solidFill>
                  <a:srgbClr val="00338D"/>
                </a:solidFill>
                <a:latin typeface="KPMG Light"/>
                <a:cs typeface="KPMG Light"/>
              </a:rPr>
              <a:t> </a:t>
            </a:r>
            <a:r>
              <a:rPr sz="4800" b="0" spc="-5" dirty="0">
                <a:solidFill>
                  <a:srgbClr val="00338D"/>
                </a:solidFill>
                <a:latin typeface="KPMG Light"/>
                <a:cs typeface="KPMG Light"/>
              </a:rPr>
              <a:t>probativi</a:t>
            </a:r>
            <a:r>
              <a:rPr sz="4800" b="0" spc="-55" dirty="0">
                <a:solidFill>
                  <a:srgbClr val="00338D"/>
                </a:solidFill>
                <a:latin typeface="KPMG Light"/>
                <a:cs typeface="KPMG Light"/>
              </a:rPr>
              <a:t> </a:t>
            </a:r>
            <a:r>
              <a:rPr sz="4800" b="0" dirty="0">
                <a:solidFill>
                  <a:srgbClr val="00338D"/>
                </a:solidFill>
                <a:latin typeface="KPMG Light"/>
                <a:cs typeface="KPMG Light"/>
              </a:rPr>
              <a:t>acquisiti</a:t>
            </a:r>
            <a:endParaRPr sz="4800" dirty="0">
              <a:latin typeface="KPMG Light"/>
              <a:cs typeface="KPMG Light"/>
            </a:endParaRPr>
          </a:p>
          <a:p>
            <a:pPr marL="33020" marR="140335" algn="just">
              <a:lnSpc>
                <a:spcPct val="100000"/>
              </a:lnSpc>
              <a:spcBef>
                <a:spcPts val="1110"/>
              </a:spcBef>
            </a:pPr>
            <a:r>
              <a:rPr sz="1600" spc="-5" dirty="0">
                <a:solidFill>
                  <a:srgbClr val="00338D"/>
                </a:solidFill>
                <a:latin typeface="Arial"/>
                <a:cs typeface="Arial"/>
              </a:rPr>
              <a:t>Il revisore deve predisporre la </a:t>
            </a:r>
            <a:r>
              <a:rPr sz="1600" i="1" u="heavy" spc="-10" dirty="0">
                <a:solidFill>
                  <a:srgbClr val="00338D"/>
                </a:solidFill>
                <a:latin typeface="Arial"/>
                <a:cs typeface="Arial"/>
              </a:rPr>
              <a:t>documentazione </a:t>
            </a:r>
            <a:r>
              <a:rPr sz="1600" spc="-5" dirty="0">
                <a:solidFill>
                  <a:srgbClr val="00338D"/>
                </a:solidFill>
                <a:latin typeface="Arial"/>
                <a:cs typeface="Arial"/>
              </a:rPr>
              <a:t>della revisione che sia </a:t>
            </a:r>
            <a:r>
              <a:rPr sz="1600" i="1" u="heavy" spc="-5" dirty="0">
                <a:solidFill>
                  <a:srgbClr val="00338D"/>
                </a:solidFill>
                <a:latin typeface="Arial"/>
                <a:cs typeface="Arial"/>
              </a:rPr>
              <a:t>sufficiente </a:t>
            </a:r>
            <a:r>
              <a:rPr sz="1600" spc="-5" dirty="0">
                <a:solidFill>
                  <a:srgbClr val="00338D"/>
                </a:solidFill>
                <a:latin typeface="Arial"/>
                <a:cs typeface="Arial"/>
              </a:rPr>
              <a:t>a  </a:t>
            </a:r>
            <a:r>
              <a:rPr sz="1600" i="1" u="heavy" spc="-5" dirty="0">
                <a:solidFill>
                  <a:srgbClr val="00338D"/>
                </a:solidFill>
                <a:latin typeface="Arial"/>
                <a:cs typeface="Arial"/>
              </a:rPr>
              <a:t>consentire </a:t>
            </a:r>
            <a:r>
              <a:rPr sz="1600" spc="-5" dirty="0">
                <a:solidFill>
                  <a:srgbClr val="00338D"/>
                </a:solidFill>
                <a:latin typeface="Arial"/>
                <a:cs typeface="Arial"/>
              </a:rPr>
              <a:t>ad un revisore esperto, che non abbia alcuna cognizione dell'incarico, di  </a:t>
            </a:r>
            <a:r>
              <a:rPr sz="1600" i="1" u="heavy" spc="-5" dirty="0">
                <a:solidFill>
                  <a:srgbClr val="00338D"/>
                </a:solidFill>
                <a:latin typeface="Arial"/>
                <a:cs typeface="Arial"/>
              </a:rPr>
              <a:t>comprendere</a:t>
            </a:r>
            <a:r>
              <a:rPr sz="1600" spc="-5" dirty="0">
                <a:solidFill>
                  <a:srgbClr val="00338D"/>
                </a:solidFill>
                <a:latin typeface="Arial"/>
                <a:cs typeface="Arial"/>
              </a:rPr>
              <a:t>:</a:t>
            </a:r>
            <a:endParaRPr sz="1600" dirty="0">
              <a:latin typeface="Arial"/>
              <a:cs typeface="Arial"/>
            </a:endParaRPr>
          </a:p>
          <a:p>
            <a:pPr marL="375920" marR="142875" indent="-342900">
              <a:lnSpc>
                <a:spcPct val="100000"/>
              </a:lnSpc>
              <a:spcBef>
                <a:spcPts val="1075"/>
              </a:spcBef>
              <a:buAutoNum type="alphaUcPeriod"/>
              <a:tabLst>
                <a:tab pos="375920" algn="l"/>
                <a:tab pos="376555" algn="l"/>
              </a:tabLst>
            </a:pPr>
            <a:r>
              <a:rPr sz="1600" i="1" spc="-5" dirty="0">
                <a:solidFill>
                  <a:srgbClr val="00338D"/>
                </a:solidFill>
                <a:latin typeface="Arial"/>
                <a:cs typeface="Arial"/>
              </a:rPr>
              <a:t>La </a:t>
            </a:r>
            <a:r>
              <a:rPr sz="1600" b="1" i="1" spc="-5" dirty="0">
                <a:solidFill>
                  <a:srgbClr val="00338D"/>
                </a:solidFill>
                <a:latin typeface="Arial"/>
                <a:cs typeface="Arial"/>
              </a:rPr>
              <a:t>natura, la tempistica e l'estensione </a:t>
            </a:r>
            <a:r>
              <a:rPr sz="1600" spc="-5" dirty="0">
                <a:solidFill>
                  <a:srgbClr val="00338D"/>
                </a:solidFill>
                <a:latin typeface="Arial"/>
                <a:cs typeface="Arial"/>
              </a:rPr>
              <a:t>delle procedure di revisione svolte per  conformarsi ai principi di revisione e alle disposizioni di legge e regolamenti  applicabili.</a:t>
            </a:r>
            <a:endParaRPr sz="1600" dirty="0">
              <a:latin typeface="Arial"/>
              <a:cs typeface="Arial"/>
            </a:endParaRPr>
          </a:p>
          <a:p>
            <a:pPr marL="375920" indent="-342900">
              <a:lnSpc>
                <a:spcPct val="100000"/>
              </a:lnSpc>
              <a:spcBef>
                <a:spcPts val="600"/>
              </a:spcBef>
              <a:buAutoNum type="alphaUcPeriod"/>
              <a:tabLst>
                <a:tab pos="375920" algn="l"/>
                <a:tab pos="376555" algn="l"/>
              </a:tabLst>
            </a:pPr>
            <a:r>
              <a:rPr sz="1600" spc="-5" dirty="0">
                <a:solidFill>
                  <a:srgbClr val="00338D"/>
                </a:solidFill>
                <a:latin typeface="Arial"/>
                <a:cs typeface="Arial"/>
              </a:rPr>
              <a:t>I </a:t>
            </a:r>
            <a:r>
              <a:rPr sz="1600" b="1" i="1" spc="-5" dirty="0">
                <a:solidFill>
                  <a:srgbClr val="00338D"/>
                </a:solidFill>
                <a:latin typeface="Arial"/>
                <a:cs typeface="Arial"/>
              </a:rPr>
              <a:t>risultati delle procedure </a:t>
            </a:r>
            <a:r>
              <a:rPr sz="1600" spc="-5" dirty="0">
                <a:solidFill>
                  <a:srgbClr val="00338D"/>
                </a:solidFill>
                <a:latin typeface="Arial"/>
                <a:cs typeface="Arial"/>
              </a:rPr>
              <a:t>di revisione svolte e </a:t>
            </a:r>
            <a:r>
              <a:rPr sz="1600" dirty="0">
                <a:solidFill>
                  <a:srgbClr val="00338D"/>
                </a:solidFill>
                <a:latin typeface="Arial"/>
                <a:cs typeface="Arial"/>
              </a:rPr>
              <a:t>gli </a:t>
            </a:r>
            <a:r>
              <a:rPr sz="1600" spc="-5" dirty="0">
                <a:solidFill>
                  <a:srgbClr val="00338D"/>
                </a:solidFill>
                <a:latin typeface="Arial"/>
                <a:cs typeface="Arial"/>
              </a:rPr>
              <a:t>elementi probativi</a:t>
            </a:r>
            <a:r>
              <a:rPr sz="1600" spc="190" dirty="0">
                <a:solidFill>
                  <a:srgbClr val="00338D"/>
                </a:solidFill>
                <a:latin typeface="Arial"/>
                <a:cs typeface="Arial"/>
              </a:rPr>
              <a:t> </a:t>
            </a:r>
            <a:r>
              <a:rPr sz="1600" spc="-5" dirty="0">
                <a:solidFill>
                  <a:srgbClr val="00338D"/>
                </a:solidFill>
                <a:latin typeface="Arial"/>
                <a:cs typeface="Arial"/>
              </a:rPr>
              <a:t>acquisiti.</a:t>
            </a:r>
            <a:endParaRPr sz="1600" dirty="0">
              <a:latin typeface="Arial"/>
              <a:cs typeface="Arial"/>
            </a:endParaRPr>
          </a:p>
          <a:p>
            <a:pPr marL="375920" marR="471805" indent="-342900">
              <a:lnSpc>
                <a:spcPct val="100000"/>
              </a:lnSpc>
              <a:spcBef>
                <a:spcPts val="600"/>
              </a:spcBef>
              <a:buAutoNum type="alphaUcPeriod"/>
              <a:tabLst>
                <a:tab pos="375920" algn="l"/>
                <a:tab pos="376555" algn="l"/>
              </a:tabLst>
            </a:pPr>
            <a:r>
              <a:rPr sz="1600" spc="-5" dirty="0">
                <a:solidFill>
                  <a:srgbClr val="00338D"/>
                </a:solidFill>
                <a:latin typeface="Arial"/>
                <a:cs typeface="Arial"/>
              </a:rPr>
              <a:t>Gli </a:t>
            </a:r>
            <a:r>
              <a:rPr sz="1600" b="1" i="1" spc="-5" dirty="0">
                <a:solidFill>
                  <a:srgbClr val="00338D"/>
                </a:solidFill>
                <a:latin typeface="Arial"/>
                <a:cs typeface="Arial"/>
              </a:rPr>
              <a:t>aspetti significativi emersi </a:t>
            </a:r>
            <a:r>
              <a:rPr sz="1600" spc="-5" dirty="0">
                <a:solidFill>
                  <a:srgbClr val="00338D"/>
                </a:solidFill>
                <a:latin typeface="Arial"/>
                <a:cs typeface="Arial"/>
              </a:rPr>
              <a:t>nel corso </a:t>
            </a:r>
            <a:r>
              <a:rPr sz="1600" dirty="0">
                <a:solidFill>
                  <a:srgbClr val="00338D"/>
                </a:solidFill>
                <a:latin typeface="Arial"/>
                <a:cs typeface="Arial"/>
              </a:rPr>
              <a:t>della </a:t>
            </a:r>
            <a:r>
              <a:rPr sz="1600" spc="-5" dirty="0">
                <a:solidFill>
                  <a:srgbClr val="00338D"/>
                </a:solidFill>
                <a:latin typeface="Arial"/>
                <a:cs typeface="Arial"/>
              </a:rPr>
              <a:t>revisione, le conclusioni  raggiunte al riguardo, nonché i giudizi professionali significativi formulati per  giungere a tali</a:t>
            </a:r>
            <a:r>
              <a:rPr sz="1600" spc="-20" dirty="0">
                <a:solidFill>
                  <a:srgbClr val="00338D"/>
                </a:solidFill>
                <a:latin typeface="Arial"/>
                <a:cs typeface="Arial"/>
              </a:rPr>
              <a:t> </a:t>
            </a:r>
            <a:r>
              <a:rPr sz="1600" spc="-5" dirty="0">
                <a:solidFill>
                  <a:srgbClr val="00338D"/>
                </a:solidFill>
                <a:latin typeface="Arial"/>
                <a:cs typeface="Arial"/>
              </a:rPr>
              <a:t>conclusioni.</a:t>
            </a:r>
            <a:endParaRPr sz="1600" dirty="0">
              <a:latin typeface="Arial"/>
              <a:cs typeface="Arial"/>
            </a:endParaRPr>
          </a:p>
          <a:p>
            <a:pPr marL="1023619" marR="5080">
              <a:lnSpc>
                <a:spcPct val="100000"/>
              </a:lnSpc>
              <a:spcBef>
                <a:spcPts val="484"/>
              </a:spcBef>
            </a:pPr>
            <a:r>
              <a:rPr sz="1600" spc="-5" dirty="0">
                <a:solidFill>
                  <a:srgbClr val="00338D"/>
                </a:solidFill>
                <a:latin typeface="Arial"/>
                <a:cs typeface="Arial"/>
              </a:rPr>
              <a:t>Se </a:t>
            </a:r>
            <a:r>
              <a:rPr sz="1600" dirty="0">
                <a:solidFill>
                  <a:srgbClr val="00338D"/>
                </a:solidFill>
                <a:latin typeface="Arial"/>
                <a:cs typeface="Arial"/>
              </a:rPr>
              <a:t>il </a:t>
            </a:r>
            <a:r>
              <a:rPr sz="1600" spc="-5" dirty="0">
                <a:solidFill>
                  <a:srgbClr val="00338D"/>
                </a:solidFill>
                <a:latin typeface="Arial"/>
                <a:cs typeface="Arial"/>
              </a:rPr>
              <a:t>revisore, in casi eccezionali, svolge nuove procedure di revisione o  integri quelle già effettuate o formuli nuove conclusioni successivamente  alla data della relazione di revisione, deve documentare, le nuove  procedure e le circostanze riscontrate (per cui si rimanda all'ISA Italia 220  in merito alla responsabilità del responsabile dell'incarico per le modifiche  apportate).</a:t>
            </a:r>
            <a:endParaRPr sz="1600" dirty="0">
              <a:latin typeface="Arial"/>
              <a:cs typeface="Arial"/>
            </a:endParaRPr>
          </a:p>
        </p:txBody>
      </p:sp>
      <p:sp>
        <p:nvSpPr>
          <p:cNvPr id="8" name="object 8"/>
          <p:cNvSpPr txBox="1"/>
          <p:nvPr/>
        </p:nvSpPr>
        <p:spPr>
          <a:xfrm>
            <a:off x="8227314" y="6367773"/>
            <a:ext cx="191770" cy="167005"/>
          </a:xfrm>
          <a:prstGeom prst="rect">
            <a:avLst/>
          </a:prstGeom>
        </p:spPr>
        <p:txBody>
          <a:bodyPr vert="horz" wrap="square" lIns="0" tIns="0" rIns="0" bIns="0" rtlCol="0">
            <a:spAutoFit/>
          </a:bodyPr>
          <a:lstStyle/>
          <a:p>
            <a:pPr marL="25400">
              <a:lnSpc>
                <a:spcPct val="100000"/>
              </a:lnSpc>
            </a:pPr>
            <a:r>
              <a:rPr sz="1000" spc="-5" dirty="0">
                <a:solidFill>
                  <a:srgbClr val="00338D"/>
                </a:solidFill>
                <a:latin typeface="Arial"/>
                <a:cs typeface="Arial"/>
              </a:rPr>
              <a:t>4</a:t>
            </a:r>
            <a:endParaRPr sz="1000">
              <a:latin typeface="Arial"/>
              <a:cs typeface="Arial"/>
            </a:endParaRPr>
          </a:p>
        </p:txBody>
      </p:sp>
      <p:sp>
        <p:nvSpPr>
          <p:cNvPr id="5" name="object 5"/>
          <p:cNvSpPr txBox="1">
            <a:spLocks noGrp="1"/>
          </p:cNvSpPr>
          <p:nvPr>
            <p:ph type="title"/>
          </p:nvPr>
        </p:nvSpPr>
        <p:spPr>
          <a:xfrm>
            <a:off x="747166" y="135382"/>
            <a:ext cx="3802379" cy="290195"/>
          </a:xfrm>
          <a:prstGeom prst="rect">
            <a:avLst/>
          </a:prstGeom>
        </p:spPr>
        <p:txBody>
          <a:bodyPr vert="horz" wrap="square" lIns="0" tIns="0" rIns="0" bIns="0" rtlCol="0">
            <a:spAutoFit/>
          </a:bodyPr>
          <a:lstStyle/>
          <a:p>
            <a:pPr marL="12700">
              <a:lnSpc>
                <a:spcPct val="100000"/>
              </a:lnSpc>
            </a:pPr>
            <a:r>
              <a:rPr dirty="0"/>
              <a:t>Principio di </a:t>
            </a:r>
            <a:r>
              <a:rPr spc="-10" dirty="0"/>
              <a:t>revisione </a:t>
            </a:r>
            <a:r>
              <a:rPr dirty="0"/>
              <a:t>ISA Italia</a:t>
            </a:r>
            <a:r>
              <a:rPr spc="-80" dirty="0"/>
              <a:t> </a:t>
            </a:r>
            <a:r>
              <a:rPr spc="-5" dirty="0"/>
              <a:t>230</a:t>
            </a:r>
          </a:p>
        </p:txBody>
      </p:sp>
      <p:pic>
        <p:nvPicPr>
          <p:cNvPr id="7" name="Immagine 6"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5127" y="135382"/>
            <a:ext cx="1296144" cy="93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39851" y="258445"/>
            <a:ext cx="6346749" cy="622300"/>
          </a:xfrm>
          <a:prstGeom prst="rect">
            <a:avLst/>
          </a:prstGeom>
        </p:spPr>
        <p:txBody>
          <a:bodyPr vert="horz" wrap="square" lIns="0" tIns="0" rIns="0" bIns="0" rtlCol="0">
            <a:spAutoFit/>
          </a:bodyPr>
          <a:lstStyle/>
          <a:p>
            <a:pPr marL="12700">
              <a:lnSpc>
                <a:spcPts val="4895"/>
              </a:lnSpc>
            </a:pPr>
            <a:r>
              <a:rPr sz="4800" b="0" dirty="0">
                <a:latin typeface="KPMG Light"/>
                <a:cs typeface="KPMG Light"/>
              </a:rPr>
              <a:t>Documentazione delle procedure </a:t>
            </a:r>
            <a:r>
              <a:rPr sz="4800" b="0" dirty="0" err="1">
                <a:latin typeface="KPMG Light"/>
                <a:cs typeface="KPMG Light"/>
              </a:rPr>
              <a:t>svolte</a:t>
            </a:r>
            <a:r>
              <a:rPr sz="4800" b="0" dirty="0">
                <a:latin typeface="KPMG Light"/>
                <a:cs typeface="KPMG Light"/>
              </a:rPr>
              <a:t> </a:t>
            </a:r>
            <a:r>
              <a:rPr sz="4800" b="0" dirty="0" smtClean="0">
                <a:latin typeface="KPMG Light"/>
                <a:cs typeface="KPMG Light"/>
              </a:rPr>
              <a:t>-</a:t>
            </a:r>
            <a:endParaRPr sz="4800" dirty="0">
              <a:latin typeface="KPMG Light"/>
              <a:cs typeface="KPMG Light"/>
            </a:endParaRPr>
          </a:p>
        </p:txBody>
      </p:sp>
      <p:sp>
        <p:nvSpPr>
          <p:cNvPr id="10" name="object 10"/>
          <p:cNvSpPr txBox="1"/>
          <p:nvPr/>
        </p:nvSpPr>
        <p:spPr>
          <a:xfrm>
            <a:off x="8227314" y="6367773"/>
            <a:ext cx="191770" cy="167005"/>
          </a:xfrm>
          <a:prstGeom prst="rect">
            <a:avLst/>
          </a:prstGeom>
        </p:spPr>
        <p:txBody>
          <a:bodyPr vert="horz" wrap="square" lIns="0" tIns="0" rIns="0" bIns="0" rtlCol="0">
            <a:spAutoFit/>
          </a:bodyPr>
          <a:lstStyle/>
          <a:p>
            <a:pPr marL="25400">
              <a:lnSpc>
                <a:spcPct val="100000"/>
              </a:lnSpc>
            </a:pPr>
            <a:r>
              <a:rPr sz="1000" spc="-5" dirty="0">
                <a:solidFill>
                  <a:srgbClr val="00338D"/>
                </a:solidFill>
                <a:latin typeface="Arial"/>
                <a:cs typeface="Arial"/>
              </a:rPr>
              <a:t>5</a:t>
            </a:r>
            <a:endParaRPr sz="1000">
              <a:latin typeface="Arial"/>
              <a:cs typeface="Arial"/>
            </a:endParaRPr>
          </a:p>
        </p:txBody>
      </p:sp>
      <p:sp>
        <p:nvSpPr>
          <p:cNvPr id="3" name="object 3"/>
          <p:cNvSpPr txBox="1"/>
          <p:nvPr/>
        </p:nvSpPr>
        <p:spPr>
          <a:xfrm>
            <a:off x="739851" y="880237"/>
            <a:ext cx="7431405" cy="589905"/>
          </a:xfrm>
          <a:prstGeom prst="rect">
            <a:avLst/>
          </a:prstGeom>
        </p:spPr>
        <p:txBody>
          <a:bodyPr vert="horz" wrap="square" lIns="0" tIns="0" rIns="0" bIns="0" rtlCol="0">
            <a:spAutoFit/>
          </a:bodyPr>
          <a:lstStyle/>
          <a:p>
            <a:pPr marL="12700">
              <a:lnSpc>
                <a:spcPts val="4610"/>
              </a:lnSpc>
            </a:pPr>
            <a:r>
              <a:rPr lang="it-IT" sz="4800" b="0" dirty="0" smtClean="0">
                <a:solidFill>
                  <a:srgbClr val="00338D"/>
                </a:solidFill>
                <a:latin typeface="KPMG Light"/>
                <a:cs typeface="KPMG Light"/>
              </a:rPr>
              <a:t>Natura </a:t>
            </a:r>
            <a:r>
              <a:rPr sz="4800" b="0" dirty="0" smtClean="0">
                <a:solidFill>
                  <a:srgbClr val="00338D"/>
                </a:solidFill>
                <a:latin typeface="KPMG Light"/>
                <a:cs typeface="KPMG Light"/>
              </a:rPr>
              <a:t>e </a:t>
            </a:r>
            <a:r>
              <a:rPr sz="4800" b="0" dirty="0">
                <a:solidFill>
                  <a:srgbClr val="00338D"/>
                </a:solidFill>
                <a:latin typeface="KPMG Light"/>
                <a:cs typeface="KPMG Light"/>
              </a:rPr>
              <a:t>tempi </a:t>
            </a:r>
            <a:r>
              <a:rPr sz="4800" b="0" dirty="0" err="1" smtClean="0">
                <a:solidFill>
                  <a:srgbClr val="00338D"/>
                </a:solidFill>
                <a:latin typeface="KPMG Light"/>
                <a:cs typeface="KPMG Light"/>
              </a:rPr>
              <a:t>delle</a:t>
            </a:r>
            <a:r>
              <a:rPr lang="it-IT" sz="4800" b="0" dirty="0" smtClean="0">
                <a:solidFill>
                  <a:srgbClr val="00338D"/>
                </a:solidFill>
                <a:latin typeface="KPMG Light"/>
                <a:cs typeface="KPMG Light"/>
              </a:rPr>
              <a:t> </a:t>
            </a:r>
            <a:r>
              <a:rPr sz="4800" b="0" dirty="0" smtClean="0">
                <a:solidFill>
                  <a:srgbClr val="00338D"/>
                </a:solidFill>
                <a:latin typeface="KPMG Light"/>
                <a:cs typeface="KPMG Light"/>
              </a:rPr>
              <a:t>procedure</a:t>
            </a:r>
            <a:endParaRPr sz="4800" dirty="0">
              <a:latin typeface="KPMG Light"/>
              <a:cs typeface="KPMG Light"/>
            </a:endParaRPr>
          </a:p>
        </p:txBody>
      </p:sp>
      <p:sp>
        <p:nvSpPr>
          <p:cNvPr id="4" name="object 4"/>
          <p:cNvSpPr txBox="1"/>
          <p:nvPr/>
        </p:nvSpPr>
        <p:spPr>
          <a:xfrm>
            <a:off x="755904" y="1629155"/>
            <a:ext cx="2379345" cy="885825"/>
          </a:xfrm>
          <a:prstGeom prst="rect">
            <a:avLst/>
          </a:prstGeom>
          <a:solidFill>
            <a:srgbClr val="005EB8"/>
          </a:solidFill>
        </p:spPr>
        <p:txBody>
          <a:bodyPr vert="horz" wrap="square" lIns="0" tIns="71755" rIns="0" bIns="0" rtlCol="0">
            <a:spAutoFit/>
          </a:bodyPr>
          <a:lstStyle/>
          <a:p>
            <a:pPr marL="363855" marR="358140" indent="287655">
              <a:lnSpc>
                <a:spcPct val="100000"/>
              </a:lnSpc>
              <a:spcBef>
                <a:spcPts val="565"/>
              </a:spcBef>
            </a:pPr>
            <a:r>
              <a:rPr sz="1600" b="1" spc="-30" dirty="0">
                <a:solidFill>
                  <a:srgbClr val="FFFFFF"/>
                </a:solidFill>
                <a:latin typeface="Arial"/>
                <a:cs typeface="Arial"/>
              </a:rPr>
              <a:t>A. </a:t>
            </a:r>
            <a:r>
              <a:rPr sz="1600" b="1" spc="-5" dirty="0">
                <a:solidFill>
                  <a:srgbClr val="FFFFFF"/>
                </a:solidFill>
                <a:latin typeface="Arial"/>
                <a:cs typeface="Arial"/>
              </a:rPr>
              <a:t>Natura e  tempistiche</a:t>
            </a:r>
            <a:r>
              <a:rPr sz="1600" b="1" spc="-35" dirty="0">
                <a:solidFill>
                  <a:srgbClr val="FFFFFF"/>
                </a:solidFill>
                <a:latin typeface="Arial"/>
                <a:cs typeface="Arial"/>
              </a:rPr>
              <a:t> </a:t>
            </a:r>
            <a:r>
              <a:rPr sz="1600" b="1" spc="-5" dirty="0">
                <a:solidFill>
                  <a:srgbClr val="FFFFFF"/>
                </a:solidFill>
                <a:latin typeface="Arial"/>
                <a:cs typeface="Arial"/>
              </a:rPr>
              <a:t>delle</a:t>
            </a:r>
            <a:endParaRPr sz="1600">
              <a:latin typeface="Arial"/>
              <a:cs typeface="Arial"/>
            </a:endParaRPr>
          </a:p>
          <a:p>
            <a:pPr marL="693420">
              <a:lnSpc>
                <a:spcPct val="100000"/>
              </a:lnSpc>
            </a:pPr>
            <a:r>
              <a:rPr sz="1600" b="1" spc="-5" dirty="0">
                <a:solidFill>
                  <a:srgbClr val="FFFFFF"/>
                </a:solidFill>
                <a:latin typeface="Arial"/>
                <a:cs typeface="Arial"/>
              </a:rPr>
              <a:t>procedure</a:t>
            </a:r>
            <a:endParaRPr sz="1600">
              <a:latin typeface="Arial"/>
              <a:cs typeface="Arial"/>
            </a:endParaRPr>
          </a:p>
        </p:txBody>
      </p:sp>
      <p:sp>
        <p:nvSpPr>
          <p:cNvPr id="5" name="object 5"/>
          <p:cNvSpPr txBox="1"/>
          <p:nvPr/>
        </p:nvSpPr>
        <p:spPr>
          <a:xfrm>
            <a:off x="1230579" y="2760090"/>
            <a:ext cx="7124700" cy="3170555"/>
          </a:xfrm>
          <a:prstGeom prst="rect">
            <a:avLst/>
          </a:prstGeom>
        </p:spPr>
        <p:txBody>
          <a:bodyPr vert="horz" wrap="square" lIns="0" tIns="0" rIns="0" bIns="0" rtlCol="0">
            <a:spAutoFit/>
          </a:bodyPr>
          <a:lstStyle/>
          <a:p>
            <a:pPr marL="12700" marR="5080">
              <a:lnSpc>
                <a:spcPct val="100000"/>
              </a:lnSpc>
            </a:pPr>
            <a:r>
              <a:rPr sz="1600" b="1" i="1" spc="-5" dirty="0">
                <a:solidFill>
                  <a:srgbClr val="6C1F77"/>
                </a:solidFill>
                <a:latin typeface="Arial"/>
                <a:cs typeface="Arial"/>
              </a:rPr>
              <a:t>Non è necessario </a:t>
            </a:r>
            <a:r>
              <a:rPr sz="1600" spc="-5" dirty="0">
                <a:solidFill>
                  <a:srgbClr val="6C1F77"/>
                </a:solidFill>
                <a:latin typeface="Arial"/>
                <a:cs typeface="Arial"/>
              </a:rPr>
              <a:t>documentare ogni aspetto tenuto in considerazione ed ogni  giudizio professionale elaborato, e </a:t>
            </a:r>
            <a:r>
              <a:rPr sz="1600" b="1" i="1" spc="-10" dirty="0">
                <a:solidFill>
                  <a:srgbClr val="6C1F77"/>
                </a:solidFill>
                <a:latin typeface="Arial"/>
                <a:cs typeface="Arial"/>
              </a:rPr>
              <a:t>non </a:t>
            </a:r>
            <a:r>
              <a:rPr sz="1600" b="1" i="1" spc="-5" dirty="0">
                <a:solidFill>
                  <a:srgbClr val="6C1F77"/>
                </a:solidFill>
                <a:latin typeface="Arial"/>
                <a:cs typeface="Arial"/>
              </a:rPr>
              <a:t>è necessario </a:t>
            </a:r>
            <a:r>
              <a:rPr sz="1600" spc="-5" dirty="0">
                <a:solidFill>
                  <a:srgbClr val="6C1F77"/>
                </a:solidFill>
                <a:latin typeface="Arial"/>
                <a:cs typeface="Arial"/>
              </a:rPr>
              <a:t>che </a:t>
            </a:r>
            <a:r>
              <a:rPr sz="1600" dirty="0">
                <a:solidFill>
                  <a:srgbClr val="6C1F77"/>
                </a:solidFill>
                <a:latin typeface="Arial"/>
                <a:cs typeface="Arial"/>
              </a:rPr>
              <a:t>il </a:t>
            </a:r>
            <a:r>
              <a:rPr sz="1600" spc="-5" dirty="0">
                <a:solidFill>
                  <a:srgbClr val="6C1F77"/>
                </a:solidFill>
                <a:latin typeface="Arial"/>
                <a:cs typeface="Arial"/>
              </a:rPr>
              <a:t>revisore documenti  separatamente (ad esempio in una checklist) la conformità con aspetti per i  quali tale conformità sia già comprovata dai documenti inclusi nel file di  revisione. Per</a:t>
            </a:r>
            <a:r>
              <a:rPr sz="1600" spc="-20" dirty="0">
                <a:solidFill>
                  <a:srgbClr val="6C1F77"/>
                </a:solidFill>
                <a:latin typeface="Arial"/>
                <a:cs typeface="Arial"/>
              </a:rPr>
              <a:t> </a:t>
            </a:r>
            <a:r>
              <a:rPr sz="1600" spc="-5" dirty="0">
                <a:solidFill>
                  <a:srgbClr val="6C1F77"/>
                </a:solidFill>
                <a:latin typeface="Arial"/>
                <a:cs typeface="Arial"/>
              </a:rPr>
              <a:t>esempio:</a:t>
            </a:r>
            <a:endParaRPr sz="1600" dirty="0">
              <a:latin typeface="Arial"/>
              <a:cs typeface="Arial"/>
            </a:endParaRPr>
          </a:p>
          <a:p>
            <a:pPr marL="299085" marR="85725" indent="-286385">
              <a:lnSpc>
                <a:spcPct val="100000"/>
              </a:lnSpc>
              <a:spcBef>
                <a:spcPts val="600"/>
              </a:spcBef>
              <a:buClr>
                <a:srgbClr val="6C1F77"/>
              </a:buClr>
              <a:buChar char="—"/>
              <a:tabLst>
                <a:tab pos="299720" algn="l"/>
              </a:tabLst>
            </a:pPr>
            <a:r>
              <a:rPr sz="1600" spc="-5" dirty="0">
                <a:solidFill>
                  <a:srgbClr val="460968"/>
                </a:solidFill>
                <a:latin typeface="Arial"/>
                <a:cs typeface="Arial"/>
              </a:rPr>
              <a:t>l'esistenza di un piano di revisione adeguatamente motivato dimostra che </a:t>
            </a:r>
            <a:r>
              <a:rPr sz="1600" dirty="0">
                <a:solidFill>
                  <a:srgbClr val="460968"/>
                </a:solidFill>
                <a:latin typeface="Arial"/>
                <a:cs typeface="Arial"/>
              </a:rPr>
              <a:t>il  </a:t>
            </a:r>
            <a:r>
              <a:rPr sz="1600" spc="-5" dirty="0">
                <a:solidFill>
                  <a:srgbClr val="460968"/>
                </a:solidFill>
                <a:latin typeface="Arial"/>
                <a:cs typeface="Arial"/>
              </a:rPr>
              <a:t>revisore ha effettuato la pianificazione della</a:t>
            </a:r>
            <a:r>
              <a:rPr sz="1600" spc="30" dirty="0">
                <a:solidFill>
                  <a:srgbClr val="460968"/>
                </a:solidFill>
                <a:latin typeface="Arial"/>
                <a:cs typeface="Arial"/>
              </a:rPr>
              <a:t> </a:t>
            </a:r>
            <a:r>
              <a:rPr sz="1600" spc="-5" dirty="0">
                <a:solidFill>
                  <a:srgbClr val="460968"/>
                </a:solidFill>
                <a:latin typeface="Arial"/>
                <a:cs typeface="Arial"/>
              </a:rPr>
              <a:t>revisione</a:t>
            </a:r>
            <a:endParaRPr sz="1600" dirty="0">
              <a:latin typeface="Arial"/>
              <a:cs typeface="Arial"/>
            </a:endParaRPr>
          </a:p>
          <a:p>
            <a:pPr marL="299085" marR="459740" indent="-286385">
              <a:lnSpc>
                <a:spcPct val="100000"/>
              </a:lnSpc>
              <a:spcBef>
                <a:spcPts val="595"/>
              </a:spcBef>
              <a:buClr>
                <a:srgbClr val="6C1F77"/>
              </a:buClr>
              <a:buChar char="—"/>
              <a:tabLst>
                <a:tab pos="299720" algn="l"/>
              </a:tabLst>
            </a:pPr>
            <a:r>
              <a:rPr sz="1600" spc="-5" dirty="0">
                <a:solidFill>
                  <a:srgbClr val="460968"/>
                </a:solidFill>
                <a:latin typeface="Arial"/>
                <a:cs typeface="Arial"/>
              </a:rPr>
              <a:t>la presenza di una lettera di incarico firmata dimostra che </a:t>
            </a:r>
            <a:r>
              <a:rPr sz="1600" dirty="0">
                <a:solidFill>
                  <a:srgbClr val="460968"/>
                </a:solidFill>
                <a:latin typeface="Arial"/>
                <a:cs typeface="Arial"/>
              </a:rPr>
              <a:t>il </a:t>
            </a:r>
            <a:r>
              <a:rPr sz="1600" spc="-5" dirty="0">
                <a:solidFill>
                  <a:srgbClr val="460968"/>
                </a:solidFill>
                <a:latin typeface="Arial"/>
                <a:cs typeface="Arial"/>
              </a:rPr>
              <a:t>revisore ha  concordato i termini dell'incarico con </a:t>
            </a:r>
            <a:r>
              <a:rPr sz="1600" dirty="0">
                <a:solidFill>
                  <a:srgbClr val="460968"/>
                </a:solidFill>
                <a:latin typeface="Arial"/>
                <a:cs typeface="Arial"/>
              </a:rPr>
              <a:t>la</a:t>
            </a:r>
            <a:r>
              <a:rPr sz="1600" spc="45" dirty="0">
                <a:solidFill>
                  <a:srgbClr val="460968"/>
                </a:solidFill>
                <a:latin typeface="Arial"/>
                <a:cs typeface="Arial"/>
              </a:rPr>
              <a:t> </a:t>
            </a:r>
            <a:r>
              <a:rPr sz="1600" spc="-5" dirty="0">
                <a:solidFill>
                  <a:srgbClr val="460968"/>
                </a:solidFill>
                <a:latin typeface="Arial"/>
                <a:cs typeface="Arial"/>
              </a:rPr>
              <a:t>direzione</a:t>
            </a:r>
            <a:endParaRPr sz="1600" dirty="0">
              <a:latin typeface="Arial"/>
              <a:cs typeface="Arial"/>
            </a:endParaRPr>
          </a:p>
          <a:p>
            <a:pPr marL="299085" marR="117475" indent="-286385">
              <a:lnSpc>
                <a:spcPct val="100000"/>
              </a:lnSpc>
              <a:spcBef>
                <a:spcPts val="595"/>
              </a:spcBef>
              <a:buClr>
                <a:srgbClr val="6C1F77"/>
              </a:buClr>
              <a:buChar char="—"/>
              <a:tabLst>
                <a:tab pos="299720" algn="l"/>
              </a:tabLst>
            </a:pPr>
            <a:r>
              <a:rPr sz="1600" spc="-5" dirty="0">
                <a:solidFill>
                  <a:srgbClr val="460968"/>
                </a:solidFill>
                <a:latin typeface="Arial"/>
                <a:cs typeface="Arial"/>
              </a:rPr>
              <a:t>una relazione di revisione contenente un giudizio sul </a:t>
            </a:r>
            <a:r>
              <a:rPr sz="1600" dirty="0">
                <a:solidFill>
                  <a:srgbClr val="460968"/>
                </a:solidFill>
                <a:latin typeface="Arial"/>
                <a:cs typeface="Arial"/>
              </a:rPr>
              <a:t>bilancio </a:t>
            </a:r>
            <a:r>
              <a:rPr sz="1600" spc="-5" dirty="0">
                <a:solidFill>
                  <a:srgbClr val="460968"/>
                </a:solidFill>
                <a:latin typeface="Arial"/>
                <a:cs typeface="Arial"/>
              </a:rPr>
              <a:t>con rilievi  dimostra che </a:t>
            </a:r>
            <a:r>
              <a:rPr sz="1600" dirty="0">
                <a:solidFill>
                  <a:srgbClr val="460968"/>
                </a:solidFill>
                <a:latin typeface="Arial"/>
                <a:cs typeface="Arial"/>
              </a:rPr>
              <a:t>il </a:t>
            </a:r>
            <a:r>
              <a:rPr sz="1600" spc="-5" dirty="0">
                <a:solidFill>
                  <a:srgbClr val="460968"/>
                </a:solidFill>
                <a:latin typeface="Arial"/>
                <a:cs typeface="Arial"/>
              </a:rPr>
              <a:t>revisore ha rispettato le regole relative all'espressione di un  giudizio con rilievi nelle circostanze previste dai principi di</a:t>
            </a:r>
            <a:r>
              <a:rPr sz="1600" spc="50" dirty="0">
                <a:solidFill>
                  <a:srgbClr val="460968"/>
                </a:solidFill>
                <a:latin typeface="Arial"/>
                <a:cs typeface="Arial"/>
              </a:rPr>
              <a:t> </a:t>
            </a:r>
            <a:r>
              <a:rPr sz="1600" dirty="0">
                <a:solidFill>
                  <a:srgbClr val="460968"/>
                </a:solidFill>
                <a:latin typeface="Arial"/>
                <a:cs typeface="Arial"/>
              </a:rPr>
              <a:t>revisione.</a:t>
            </a:r>
            <a:endParaRPr sz="1600" dirty="0">
              <a:latin typeface="Arial"/>
              <a:cs typeface="Arial"/>
            </a:endParaRPr>
          </a:p>
        </p:txBody>
      </p:sp>
      <p:sp>
        <p:nvSpPr>
          <p:cNvPr id="6" name="object 6"/>
          <p:cNvSpPr txBox="1"/>
          <p:nvPr/>
        </p:nvSpPr>
        <p:spPr>
          <a:xfrm>
            <a:off x="747166" y="135382"/>
            <a:ext cx="3802379" cy="290195"/>
          </a:xfrm>
          <a:prstGeom prst="rect">
            <a:avLst/>
          </a:prstGeom>
        </p:spPr>
        <p:txBody>
          <a:bodyPr vert="horz" wrap="square" lIns="0" tIns="0" rIns="0" bIns="0" rtlCol="0">
            <a:spAutoFit/>
          </a:bodyPr>
          <a:lstStyle/>
          <a:p>
            <a:pPr marL="12700">
              <a:lnSpc>
                <a:spcPct val="100000"/>
              </a:lnSpc>
            </a:pPr>
            <a:r>
              <a:rPr sz="1800" b="1" dirty="0">
                <a:solidFill>
                  <a:srgbClr val="00338D"/>
                </a:solidFill>
                <a:latin typeface="Arial"/>
                <a:cs typeface="Arial"/>
              </a:rPr>
              <a:t>Principio di </a:t>
            </a:r>
            <a:r>
              <a:rPr sz="1800" b="1" spc="-10" dirty="0">
                <a:solidFill>
                  <a:srgbClr val="00338D"/>
                </a:solidFill>
                <a:latin typeface="Arial"/>
                <a:cs typeface="Arial"/>
              </a:rPr>
              <a:t>revisione </a:t>
            </a:r>
            <a:r>
              <a:rPr sz="1800" b="1" dirty="0">
                <a:solidFill>
                  <a:srgbClr val="00338D"/>
                </a:solidFill>
                <a:latin typeface="Arial"/>
                <a:cs typeface="Arial"/>
              </a:rPr>
              <a:t>ISA Italia</a:t>
            </a:r>
            <a:r>
              <a:rPr sz="1800" b="1" spc="-80" dirty="0">
                <a:solidFill>
                  <a:srgbClr val="00338D"/>
                </a:solidFill>
                <a:latin typeface="Arial"/>
                <a:cs typeface="Arial"/>
              </a:rPr>
              <a:t> </a:t>
            </a:r>
            <a:r>
              <a:rPr sz="1800" b="1" spc="-5" dirty="0">
                <a:solidFill>
                  <a:srgbClr val="00338D"/>
                </a:solidFill>
                <a:latin typeface="Arial"/>
                <a:cs typeface="Arial"/>
              </a:rPr>
              <a:t>230</a:t>
            </a:r>
            <a:endParaRPr sz="1800">
              <a:latin typeface="Arial"/>
              <a:cs typeface="Arial"/>
            </a:endParaRPr>
          </a:p>
        </p:txBody>
      </p:sp>
      <p:sp>
        <p:nvSpPr>
          <p:cNvPr id="7" name="object 7"/>
          <p:cNvSpPr txBox="1"/>
          <p:nvPr/>
        </p:nvSpPr>
        <p:spPr>
          <a:xfrm>
            <a:off x="737412" y="2476627"/>
            <a:ext cx="397510" cy="1372235"/>
          </a:xfrm>
          <a:prstGeom prst="rect">
            <a:avLst/>
          </a:prstGeom>
        </p:spPr>
        <p:txBody>
          <a:bodyPr vert="horz" wrap="square" lIns="0" tIns="0" rIns="0" bIns="0" rtlCol="0">
            <a:spAutoFit/>
          </a:bodyPr>
          <a:lstStyle/>
          <a:p>
            <a:pPr marL="12700">
              <a:lnSpc>
                <a:spcPct val="100000"/>
              </a:lnSpc>
            </a:pPr>
            <a:r>
              <a:rPr sz="8800" b="1" spc="-5" dirty="0">
                <a:solidFill>
                  <a:srgbClr val="C5007D"/>
                </a:solidFill>
                <a:latin typeface="Times New Roman"/>
                <a:cs typeface="Times New Roman"/>
              </a:rPr>
              <a:t>!</a:t>
            </a:r>
            <a:endParaRPr sz="8800">
              <a:latin typeface="Times New Roman"/>
              <a:cs typeface="Times New Roman"/>
            </a:endParaRPr>
          </a:p>
        </p:txBody>
      </p:sp>
      <p:pic>
        <p:nvPicPr>
          <p:cNvPr id="9" name="Immagine 6"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07055" y="103745"/>
            <a:ext cx="1296144" cy="93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39851" y="258445"/>
            <a:ext cx="6575349" cy="628377"/>
          </a:xfrm>
          <a:prstGeom prst="rect">
            <a:avLst/>
          </a:prstGeom>
        </p:spPr>
        <p:txBody>
          <a:bodyPr vert="horz" wrap="square" lIns="0" tIns="0" rIns="0" bIns="0" rtlCol="0">
            <a:spAutoFit/>
          </a:bodyPr>
          <a:lstStyle/>
          <a:p>
            <a:pPr marL="12700">
              <a:lnSpc>
                <a:spcPts val="4895"/>
              </a:lnSpc>
            </a:pPr>
            <a:r>
              <a:rPr sz="4800" b="0" dirty="0">
                <a:latin typeface="KPMG Light"/>
                <a:cs typeface="KPMG Light"/>
              </a:rPr>
              <a:t>Documentazione delle procedure </a:t>
            </a:r>
            <a:r>
              <a:rPr lang="it-IT" sz="4800" b="0" dirty="0" smtClean="0">
                <a:latin typeface="KPMG Light"/>
                <a:cs typeface="KPMG Light"/>
              </a:rPr>
              <a:t> svolte -</a:t>
            </a:r>
            <a:endParaRPr sz="4800" dirty="0">
              <a:latin typeface="KPMG Light"/>
              <a:cs typeface="KPMG Light"/>
            </a:endParaRPr>
          </a:p>
        </p:txBody>
      </p:sp>
      <p:sp>
        <p:nvSpPr>
          <p:cNvPr id="3" name="object 3"/>
          <p:cNvSpPr txBox="1"/>
          <p:nvPr/>
        </p:nvSpPr>
        <p:spPr>
          <a:xfrm>
            <a:off x="739850" y="880237"/>
            <a:ext cx="3908349" cy="589905"/>
          </a:xfrm>
          <a:prstGeom prst="rect">
            <a:avLst/>
          </a:prstGeom>
        </p:spPr>
        <p:txBody>
          <a:bodyPr vert="horz" wrap="square" lIns="0" tIns="0" rIns="0" bIns="0" rtlCol="0">
            <a:spAutoFit/>
          </a:bodyPr>
          <a:lstStyle/>
          <a:p>
            <a:pPr marL="12700">
              <a:lnSpc>
                <a:spcPts val="4610"/>
              </a:lnSpc>
            </a:pPr>
            <a:r>
              <a:rPr lang="it-IT" sz="4800" b="0" dirty="0" smtClean="0">
                <a:solidFill>
                  <a:srgbClr val="00338D"/>
                </a:solidFill>
                <a:latin typeface="KPMG Light"/>
                <a:cs typeface="KPMG Light"/>
              </a:rPr>
              <a:t>Aspetti </a:t>
            </a:r>
            <a:r>
              <a:rPr sz="4800" b="0" dirty="0" err="1" smtClean="0">
                <a:solidFill>
                  <a:srgbClr val="00338D"/>
                </a:solidFill>
                <a:latin typeface="KPMG Light"/>
                <a:cs typeface="KPMG Light"/>
              </a:rPr>
              <a:t>emersi</a:t>
            </a:r>
            <a:endParaRPr sz="4800" dirty="0">
              <a:latin typeface="KPMG Light"/>
              <a:cs typeface="KPMG Light"/>
            </a:endParaRPr>
          </a:p>
        </p:txBody>
      </p:sp>
      <p:sp>
        <p:nvSpPr>
          <p:cNvPr id="4" name="object 4"/>
          <p:cNvSpPr txBox="1"/>
          <p:nvPr/>
        </p:nvSpPr>
        <p:spPr>
          <a:xfrm>
            <a:off x="752855" y="1629155"/>
            <a:ext cx="2283460" cy="829310"/>
          </a:xfrm>
          <a:prstGeom prst="rect">
            <a:avLst/>
          </a:prstGeom>
          <a:solidFill>
            <a:srgbClr val="005EB8"/>
          </a:solidFill>
        </p:spPr>
        <p:txBody>
          <a:bodyPr vert="horz" wrap="square" lIns="0" tIns="165100" rIns="0" bIns="0" rtlCol="0">
            <a:spAutoFit/>
          </a:bodyPr>
          <a:lstStyle/>
          <a:p>
            <a:pPr algn="ctr">
              <a:lnSpc>
                <a:spcPct val="100000"/>
              </a:lnSpc>
              <a:spcBef>
                <a:spcPts val="1300"/>
              </a:spcBef>
            </a:pPr>
            <a:r>
              <a:rPr sz="1600" b="1" spc="-5" dirty="0">
                <a:solidFill>
                  <a:srgbClr val="FFFFFF"/>
                </a:solidFill>
                <a:latin typeface="Arial"/>
                <a:cs typeface="Arial"/>
              </a:rPr>
              <a:t>C.</a:t>
            </a:r>
            <a:r>
              <a:rPr sz="1600" b="1" spc="-140" dirty="0">
                <a:solidFill>
                  <a:srgbClr val="FFFFFF"/>
                </a:solidFill>
                <a:latin typeface="Arial"/>
                <a:cs typeface="Arial"/>
              </a:rPr>
              <a:t> </a:t>
            </a:r>
            <a:r>
              <a:rPr sz="1600" b="1" spc="-10" dirty="0">
                <a:solidFill>
                  <a:srgbClr val="FFFFFF"/>
                </a:solidFill>
                <a:latin typeface="Arial"/>
                <a:cs typeface="Arial"/>
              </a:rPr>
              <a:t>Aspetti</a:t>
            </a:r>
            <a:endParaRPr sz="1600">
              <a:latin typeface="Arial"/>
              <a:cs typeface="Arial"/>
            </a:endParaRPr>
          </a:p>
          <a:p>
            <a:pPr algn="ctr">
              <a:lnSpc>
                <a:spcPct val="100000"/>
              </a:lnSpc>
            </a:pPr>
            <a:r>
              <a:rPr sz="1600" b="1" spc="-5" dirty="0">
                <a:solidFill>
                  <a:srgbClr val="FFFFFF"/>
                </a:solidFill>
                <a:latin typeface="Arial"/>
                <a:cs typeface="Arial"/>
              </a:rPr>
              <a:t>significativi</a:t>
            </a:r>
            <a:r>
              <a:rPr sz="1600" b="1" dirty="0">
                <a:solidFill>
                  <a:srgbClr val="FFFFFF"/>
                </a:solidFill>
                <a:latin typeface="Arial"/>
                <a:cs typeface="Arial"/>
              </a:rPr>
              <a:t> </a:t>
            </a:r>
            <a:r>
              <a:rPr sz="1600" b="1" spc="-5" dirty="0">
                <a:solidFill>
                  <a:srgbClr val="FFFFFF"/>
                </a:solidFill>
                <a:latin typeface="Arial"/>
                <a:cs typeface="Arial"/>
              </a:rPr>
              <a:t>emersi</a:t>
            </a:r>
            <a:endParaRPr sz="1600">
              <a:latin typeface="Arial"/>
              <a:cs typeface="Arial"/>
            </a:endParaRPr>
          </a:p>
        </p:txBody>
      </p:sp>
      <p:sp>
        <p:nvSpPr>
          <p:cNvPr id="5" name="object 5"/>
          <p:cNvSpPr txBox="1"/>
          <p:nvPr/>
        </p:nvSpPr>
        <p:spPr>
          <a:xfrm>
            <a:off x="3159632" y="1624076"/>
            <a:ext cx="4812665" cy="990600"/>
          </a:xfrm>
          <a:prstGeom prst="rect">
            <a:avLst/>
          </a:prstGeom>
        </p:spPr>
        <p:txBody>
          <a:bodyPr vert="horz" wrap="square" lIns="0" tIns="0" rIns="0" bIns="0" rtlCol="0">
            <a:spAutoFit/>
          </a:bodyPr>
          <a:lstStyle/>
          <a:p>
            <a:pPr marL="12700" marR="5080">
              <a:lnSpc>
                <a:spcPct val="100000"/>
              </a:lnSpc>
            </a:pPr>
            <a:r>
              <a:rPr sz="1600" spc="-5" dirty="0">
                <a:solidFill>
                  <a:srgbClr val="00338D"/>
                </a:solidFill>
                <a:latin typeface="Arial"/>
                <a:cs typeface="Arial"/>
              </a:rPr>
              <a:t>La valutazione della significatività di aspetti emersi  nell'ambito della revisione richiede un'analisi obiettiva  degli eventi e delle circostanze. Esempi di aspetti  </a:t>
            </a:r>
            <a:r>
              <a:rPr sz="1600" dirty="0">
                <a:solidFill>
                  <a:srgbClr val="00338D"/>
                </a:solidFill>
                <a:latin typeface="Arial"/>
                <a:cs typeface="Arial"/>
              </a:rPr>
              <a:t>significativi</a:t>
            </a:r>
            <a:r>
              <a:rPr sz="1600" spc="-100" dirty="0">
                <a:solidFill>
                  <a:srgbClr val="00338D"/>
                </a:solidFill>
                <a:latin typeface="Arial"/>
                <a:cs typeface="Arial"/>
              </a:rPr>
              <a:t> </a:t>
            </a:r>
            <a:r>
              <a:rPr sz="1600" spc="-5" dirty="0">
                <a:solidFill>
                  <a:srgbClr val="00338D"/>
                </a:solidFill>
                <a:latin typeface="Arial"/>
                <a:cs typeface="Arial"/>
              </a:rPr>
              <a:t>includono:</a:t>
            </a:r>
            <a:endParaRPr sz="1600" dirty="0">
              <a:latin typeface="Arial"/>
              <a:cs typeface="Arial"/>
            </a:endParaRPr>
          </a:p>
        </p:txBody>
      </p:sp>
      <p:sp>
        <p:nvSpPr>
          <p:cNvPr id="6" name="object 6"/>
          <p:cNvSpPr txBox="1"/>
          <p:nvPr/>
        </p:nvSpPr>
        <p:spPr>
          <a:xfrm>
            <a:off x="743204" y="2647569"/>
            <a:ext cx="7623809" cy="1875155"/>
          </a:xfrm>
          <a:prstGeom prst="rect">
            <a:avLst/>
          </a:prstGeom>
        </p:spPr>
        <p:txBody>
          <a:bodyPr vert="horz" wrap="square" lIns="0" tIns="0" rIns="0" bIns="0" rtlCol="0">
            <a:spAutoFit/>
          </a:bodyPr>
          <a:lstStyle/>
          <a:p>
            <a:pPr marL="299085" indent="-286385">
              <a:lnSpc>
                <a:spcPct val="100000"/>
              </a:lnSpc>
              <a:buChar char="—"/>
              <a:tabLst>
                <a:tab pos="299720" algn="l"/>
              </a:tabLst>
            </a:pPr>
            <a:r>
              <a:rPr sz="1600" spc="-5" dirty="0">
                <a:solidFill>
                  <a:srgbClr val="00338D"/>
                </a:solidFill>
                <a:latin typeface="Arial"/>
                <a:cs typeface="Arial"/>
              </a:rPr>
              <a:t>aspetti che determinano rischi significativi (ISA Italia</a:t>
            </a:r>
            <a:r>
              <a:rPr sz="1600" spc="20" dirty="0">
                <a:solidFill>
                  <a:srgbClr val="00338D"/>
                </a:solidFill>
                <a:latin typeface="Arial"/>
                <a:cs typeface="Arial"/>
              </a:rPr>
              <a:t> </a:t>
            </a:r>
            <a:r>
              <a:rPr sz="1600" spc="-5" dirty="0">
                <a:solidFill>
                  <a:srgbClr val="00338D"/>
                </a:solidFill>
                <a:latin typeface="Arial"/>
                <a:cs typeface="Arial"/>
              </a:rPr>
              <a:t>315)</a:t>
            </a:r>
            <a:endParaRPr sz="1600">
              <a:latin typeface="Arial"/>
              <a:cs typeface="Arial"/>
            </a:endParaRPr>
          </a:p>
          <a:p>
            <a:pPr marL="299085" marR="117475" indent="-286385">
              <a:lnSpc>
                <a:spcPct val="100000"/>
              </a:lnSpc>
              <a:spcBef>
                <a:spcPts val="395"/>
              </a:spcBef>
              <a:buChar char="—"/>
              <a:tabLst>
                <a:tab pos="299720" algn="l"/>
              </a:tabLst>
            </a:pPr>
            <a:r>
              <a:rPr sz="1600" spc="-5" dirty="0">
                <a:solidFill>
                  <a:srgbClr val="00338D"/>
                </a:solidFill>
                <a:latin typeface="Arial"/>
                <a:cs typeface="Arial"/>
              </a:rPr>
              <a:t>risultati di procedure di revisione che indicano che </a:t>
            </a:r>
            <a:r>
              <a:rPr sz="1600" dirty="0">
                <a:solidFill>
                  <a:srgbClr val="00338D"/>
                </a:solidFill>
                <a:latin typeface="Arial"/>
                <a:cs typeface="Arial"/>
              </a:rPr>
              <a:t>il </a:t>
            </a:r>
            <a:r>
              <a:rPr sz="1600" spc="-5" dirty="0">
                <a:solidFill>
                  <a:srgbClr val="00338D"/>
                </a:solidFill>
                <a:latin typeface="Arial"/>
                <a:cs typeface="Arial"/>
              </a:rPr>
              <a:t>bilancio potrebbe essere  significativamente errato o la necessità di rivedere la precedente valutazione dei  rischi di errori significativi e le risposte per fronteggiare tali</a:t>
            </a:r>
            <a:r>
              <a:rPr sz="1600" spc="125" dirty="0">
                <a:solidFill>
                  <a:srgbClr val="00338D"/>
                </a:solidFill>
                <a:latin typeface="Arial"/>
                <a:cs typeface="Arial"/>
              </a:rPr>
              <a:t> </a:t>
            </a:r>
            <a:r>
              <a:rPr sz="1600" spc="-5" dirty="0">
                <a:solidFill>
                  <a:srgbClr val="00338D"/>
                </a:solidFill>
                <a:latin typeface="Arial"/>
                <a:cs typeface="Arial"/>
              </a:rPr>
              <a:t>rischi</a:t>
            </a:r>
            <a:endParaRPr sz="1600">
              <a:latin typeface="Arial"/>
              <a:cs typeface="Arial"/>
            </a:endParaRPr>
          </a:p>
          <a:p>
            <a:pPr marL="299085" marR="5080" indent="-286385">
              <a:lnSpc>
                <a:spcPct val="100000"/>
              </a:lnSpc>
              <a:spcBef>
                <a:spcPts val="395"/>
              </a:spcBef>
              <a:buChar char="—"/>
              <a:tabLst>
                <a:tab pos="299720" algn="l"/>
              </a:tabLst>
            </a:pPr>
            <a:r>
              <a:rPr sz="1600" spc="-5" dirty="0">
                <a:solidFill>
                  <a:srgbClr val="00338D"/>
                </a:solidFill>
                <a:latin typeface="Arial"/>
                <a:cs typeface="Arial"/>
              </a:rPr>
              <a:t>circostanze che determinano significative difficoltà per il revisore nell'applicazione  delle necessarie procedure di</a:t>
            </a:r>
            <a:r>
              <a:rPr sz="1600" spc="5" dirty="0">
                <a:solidFill>
                  <a:srgbClr val="00338D"/>
                </a:solidFill>
                <a:latin typeface="Arial"/>
                <a:cs typeface="Arial"/>
              </a:rPr>
              <a:t> </a:t>
            </a:r>
            <a:r>
              <a:rPr sz="1600" spc="-5" dirty="0">
                <a:solidFill>
                  <a:srgbClr val="00338D"/>
                </a:solidFill>
                <a:latin typeface="Arial"/>
                <a:cs typeface="Arial"/>
              </a:rPr>
              <a:t>revisione</a:t>
            </a:r>
            <a:endParaRPr sz="1600">
              <a:latin typeface="Arial"/>
              <a:cs typeface="Arial"/>
            </a:endParaRPr>
          </a:p>
          <a:p>
            <a:pPr marL="299085" indent="-286385">
              <a:lnSpc>
                <a:spcPct val="100000"/>
              </a:lnSpc>
              <a:spcBef>
                <a:spcPts val="405"/>
              </a:spcBef>
              <a:buChar char="—"/>
              <a:tabLst>
                <a:tab pos="299720" algn="l"/>
              </a:tabLst>
            </a:pPr>
            <a:r>
              <a:rPr sz="1600" spc="-5" dirty="0">
                <a:solidFill>
                  <a:srgbClr val="00338D"/>
                </a:solidFill>
                <a:latin typeface="Arial"/>
                <a:cs typeface="Arial"/>
              </a:rPr>
              <a:t>elementi emersi che potrebbero dar luogo ad un giudizio di revisione</a:t>
            </a:r>
            <a:r>
              <a:rPr sz="1600" spc="110" dirty="0">
                <a:solidFill>
                  <a:srgbClr val="00338D"/>
                </a:solidFill>
                <a:latin typeface="Arial"/>
                <a:cs typeface="Arial"/>
              </a:rPr>
              <a:t> </a:t>
            </a:r>
            <a:r>
              <a:rPr sz="1600" spc="-5" dirty="0">
                <a:solidFill>
                  <a:srgbClr val="00338D"/>
                </a:solidFill>
                <a:latin typeface="Arial"/>
                <a:cs typeface="Arial"/>
              </a:rPr>
              <a:t>con</a:t>
            </a:r>
            <a:endParaRPr sz="1600">
              <a:latin typeface="Arial"/>
              <a:cs typeface="Arial"/>
            </a:endParaRPr>
          </a:p>
        </p:txBody>
      </p:sp>
      <p:sp>
        <p:nvSpPr>
          <p:cNvPr id="7" name="object 7"/>
          <p:cNvSpPr/>
          <p:nvPr/>
        </p:nvSpPr>
        <p:spPr>
          <a:xfrm>
            <a:off x="3114039" y="5324475"/>
            <a:ext cx="3001010" cy="0"/>
          </a:xfrm>
          <a:custGeom>
            <a:avLst/>
            <a:gdLst/>
            <a:ahLst/>
            <a:cxnLst/>
            <a:rect l="l" t="t" r="r" b="b"/>
            <a:pathLst>
              <a:path w="3001010">
                <a:moveTo>
                  <a:pt x="0" y="0"/>
                </a:moveTo>
                <a:lnTo>
                  <a:pt x="3000756" y="0"/>
                </a:lnTo>
              </a:path>
            </a:pathLst>
          </a:custGeom>
          <a:ln w="21336">
            <a:solidFill>
              <a:srgbClr val="460968"/>
            </a:solidFill>
          </a:ln>
        </p:spPr>
        <p:txBody>
          <a:bodyPr wrap="square" lIns="0" tIns="0" rIns="0" bIns="0" rtlCol="0"/>
          <a:lstStyle/>
          <a:p>
            <a:endParaRPr/>
          </a:p>
        </p:txBody>
      </p:sp>
      <p:sp>
        <p:nvSpPr>
          <p:cNvPr id="8" name="object 8"/>
          <p:cNvSpPr txBox="1"/>
          <p:nvPr/>
        </p:nvSpPr>
        <p:spPr>
          <a:xfrm>
            <a:off x="1029716" y="4507229"/>
            <a:ext cx="7249159" cy="842644"/>
          </a:xfrm>
          <a:prstGeom prst="rect">
            <a:avLst/>
          </a:prstGeom>
        </p:spPr>
        <p:txBody>
          <a:bodyPr vert="horz" wrap="square" lIns="0" tIns="0" rIns="0" bIns="0" rtlCol="0">
            <a:spAutoFit/>
          </a:bodyPr>
          <a:lstStyle/>
          <a:p>
            <a:pPr marL="12700">
              <a:lnSpc>
                <a:spcPct val="100000"/>
              </a:lnSpc>
            </a:pPr>
            <a:r>
              <a:rPr sz="1600" spc="-5" dirty="0">
                <a:solidFill>
                  <a:srgbClr val="00338D"/>
                </a:solidFill>
                <a:latin typeface="Arial"/>
                <a:cs typeface="Arial"/>
              </a:rPr>
              <a:t>modifica.</a:t>
            </a:r>
            <a:endParaRPr sz="1600" dirty="0">
              <a:latin typeface="Arial"/>
              <a:cs typeface="Arial"/>
            </a:endParaRPr>
          </a:p>
          <a:p>
            <a:pPr marL="222250" marR="5080">
              <a:lnSpc>
                <a:spcPct val="100000"/>
              </a:lnSpc>
              <a:spcBef>
                <a:spcPts val="750"/>
              </a:spcBef>
            </a:pPr>
            <a:r>
              <a:rPr sz="1600" spc="-10" dirty="0">
                <a:solidFill>
                  <a:srgbClr val="460968"/>
                </a:solidFill>
                <a:latin typeface="Arial"/>
                <a:cs typeface="Arial"/>
              </a:rPr>
              <a:t>Un fattore importante per determinare </a:t>
            </a:r>
            <a:r>
              <a:rPr sz="1600" spc="-5" dirty="0">
                <a:solidFill>
                  <a:srgbClr val="460968"/>
                </a:solidFill>
                <a:latin typeface="Arial"/>
                <a:cs typeface="Arial"/>
              </a:rPr>
              <a:t>la </a:t>
            </a:r>
            <a:r>
              <a:rPr sz="1600" spc="-10" dirty="0">
                <a:solidFill>
                  <a:srgbClr val="460968"/>
                </a:solidFill>
                <a:latin typeface="Arial"/>
                <a:cs typeface="Arial"/>
              </a:rPr>
              <a:t>forma, </a:t>
            </a:r>
            <a:r>
              <a:rPr sz="1600" spc="-5" dirty="0">
                <a:solidFill>
                  <a:srgbClr val="460968"/>
                </a:solidFill>
                <a:latin typeface="Arial"/>
                <a:cs typeface="Arial"/>
              </a:rPr>
              <a:t>il </a:t>
            </a:r>
            <a:r>
              <a:rPr sz="1600" spc="-10" dirty="0">
                <a:solidFill>
                  <a:srgbClr val="460968"/>
                </a:solidFill>
                <a:latin typeface="Arial"/>
                <a:cs typeface="Arial"/>
              </a:rPr>
              <a:t>contenuto </a:t>
            </a:r>
            <a:r>
              <a:rPr sz="1600" spc="-5" dirty="0">
                <a:solidFill>
                  <a:srgbClr val="460968"/>
                </a:solidFill>
                <a:latin typeface="Arial"/>
                <a:cs typeface="Arial"/>
              </a:rPr>
              <a:t>e l'ampiezza della  documentazione è </a:t>
            </a:r>
            <a:r>
              <a:rPr sz="1600" dirty="0">
                <a:solidFill>
                  <a:srgbClr val="460968"/>
                </a:solidFill>
                <a:latin typeface="Arial"/>
                <a:cs typeface="Arial"/>
              </a:rPr>
              <a:t>il </a:t>
            </a:r>
            <a:r>
              <a:rPr sz="1600" b="1" i="1" spc="-5" dirty="0">
                <a:solidFill>
                  <a:srgbClr val="460968"/>
                </a:solidFill>
                <a:latin typeface="Arial"/>
                <a:cs typeface="Arial"/>
              </a:rPr>
              <a:t>grado di giudizio professionale </a:t>
            </a:r>
            <a:r>
              <a:rPr sz="1600" spc="-5" dirty="0">
                <a:solidFill>
                  <a:srgbClr val="460968"/>
                </a:solidFill>
                <a:latin typeface="Arial"/>
                <a:cs typeface="Arial"/>
              </a:rPr>
              <a:t>esercitato</a:t>
            </a:r>
            <a:r>
              <a:rPr sz="1600" spc="175" dirty="0">
                <a:solidFill>
                  <a:srgbClr val="460968"/>
                </a:solidFill>
                <a:latin typeface="Arial"/>
                <a:cs typeface="Arial"/>
              </a:rPr>
              <a:t> </a:t>
            </a:r>
            <a:r>
              <a:rPr sz="1600" spc="-5" dirty="0">
                <a:solidFill>
                  <a:srgbClr val="460968"/>
                </a:solidFill>
                <a:latin typeface="Arial"/>
                <a:cs typeface="Arial"/>
              </a:rPr>
              <a:t>nello</a:t>
            </a:r>
            <a:endParaRPr sz="1600" dirty="0">
              <a:latin typeface="Arial"/>
              <a:cs typeface="Arial"/>
            </a:endParaRPr>
          </a:p>
        </p:txBody>
      </p:sp>
      <p:sp>
        <p:nvSpPr>
          <p:cNvPr id="14" name="object 14"/>
          <p:cNvSpPr txBox="1"/>
          <p:nvPr/>
        </p:nvSpPr>
        <p:spPr>
          <a:xfrm>
            <a:off x="8227314" y="6367773"/>
            <a:ext cx="191770" cy="167005"/>
          </a:xfrm>
          <a:prstGeom prst="rect">
            <a:avLst/>
          </a:prstGeom>
        </p:spPr>
        <p:txBody>
          <a:bodyPr vert="horz" wrap="square" lIns="0" tIns="0" rIns="0" bIns="0" rtlCol="0">
            <a:spAutoFit/>
          </a:bodyPr>
          <a:lstStyle/>
          <a:p>
            <a:pPr marL="25400">
              <a:lnSpc>
                <a:spcPct val="100000"/>
              </a:lnSpc>
            </a:pPr>
            <a:r>
              <a:rPr sz="1000" spc="-5" dirty="0">
                <a:solidFill>
                  <a:srgbClr val="00338D"/>
                </a:solidFill>
                <a:latin typeface="Arial"/>
                <a:cs typeface="Arial"/>
              </a:rPr>
              <a:t>6</a:t>
            </a:r>
            <a:endParaRPr sz="1000">
              <a:latin typeface="Arial"/>
              <a:cs typeface="Arial"/>
            </a:endParaRPr>
          </a:p>
        </p:txBody>
      </p:sp>
      <p:sp>
        <p:nvSpPr>
          <p:cNvPr id="9" name="object 9"/>
          <p:cNvSpPr txBox="1"/>
          <p:nvPr/>
        </p:nvSpPr>
        <p:spPr>
          <a:xfrm>
            <a:off x="1239418" y="5334380"/>
            <a:ext cx="7111365" cy="746760"/>
          </a:xfrm>
          <a:prstGeom prst="rect">
            <a:avLst/>
          </a:prstGeom>
        </p:spPr>
        <p:txBody>
          <a:bodyPr vert="horz" wrap="square" lIns="0" tIns="0" rIns="0" bIns="0" rtlCol="0">
            <a:spAutoFit/>
          </a:bodyPr>
          <a:lstStyle/>
          <a:p>
            <a:pPr marL="12700" marR="5080">
              <a:lnSpc>
                <a:spcPct val="100000"/>
              </a:lnSpc>
            </a:pPr>
            <a:r>
              <a:rPr sz="1600" spc="-5" dirty="0">
                <a:solidFill>
                  <a:srgbClr val="460968"/>
                </a:solidFill>
                <a:latin typeface="Arial"/>
                <a:cs typeface="Arial"/>
              </a:rPr>
              <a:t>svolgimento del lavoro di revisione e nella valutazione dei risultati raggiunti che  risulta essere utile a spiegare le conclusioni del revisore e a rafforzare la  qualità del</a:t>
            </a:r>
            <a:r>
              <a:rPr sz="1600" spc="-50" dirty="0">
                <a:solidFill>
                  <a:srgbClr val="460968"/>
                </a:solidFill>
                <a:latin typeface="Arial"/>
                <a:cs typeface="Arial"/>
              </a:rPr>
              <a:t> </a:t>
            </a:r>
            <a:r>
              <a:rPr sz="1600" spc="-5" dirty="0">
                <a:solidFill>
                  <a:srgbClr val="460968"/>
                </a:solidFill>
                <a:latin typeface="Arial"/>
                <a:cs typeface="Arial"/>
              </a:rPr>
              <a:t>giudizio.</a:t>
            </a:r>
            <a:endParaRPr sz="1600" dirty="0">
              <a:latin typeface="Arial"/>
              <a:cs typeface="Arial"/>
            </a:endParaRPr>
          </a:p>
        </p:txBody>
      </p:sp>
      <p:sp>
        <p:nvSpPr>
          <p:cNvPr id="10" name="object 10"/>
          <p:cNvSpPr txBox="1"/>
          <p:nvPr/>
        </p:nvSpPr>
        <p:spPr>
          <a:xfrm>
            <a:off x="747166" y="135382"/>
            <a:ext cx="3802379" cy="290195"/>
          </a:xfrm>
          <a:prstGeom prst="rect">
            <a:avLst/>
          </a:prstGeom>
        </p:spPr>
        <p:txBody>
          <a:bodyPr vert="horz" wrap="square" lIns="0" tIns="0" rIns="0" bIns="0" rtlCol="0">
            <a:spAutoFit/>
          </a:bodyPr>
          <a:lstStyle/>
          <a:p>
            <a:pPr marL="12700">
              <a:lnSpc>
                <a:spcPct val="100000"/>
              </a:lnSpc>
            </a:pPr>
            <a:r>
              <a:rPr sz="1800" b="1" dirty="0">
                <a:solidFill>
                  <a:srgbClr val="00338D"/>
                </a:solidFill>
                <a:latin typeface="Arial"/>
                <a:cs typeface="Arial"/>
              </a:rPr>
              <a:t>Principio di </a:t>
            </a:r>
            <a:r>
              <a:rPr sz="1800" b="1" spc="-10" dirty="0">
                <a:solidFill>
                  <a:srgbClr val="00338D"/>
                </a:solidFill>
                <a:latin typeface="Arial"/>
                <a:cs typeface="Arial"/>
              </a:rPr>
              <a:t>revisione </a:t>
            </a:r>
            <a:r>
              <a:rPr sz="1800" b="1" dirty="0">
                <a:solidFill>
                  <a:srgbClr val="00338D"/>
                </a:solidFill>
                <a:latin typeface="Arial"/>
                <a:cs typeface="Arial"/>
              </a:rPr>
              <a:t>ISA Italia</a:t>
            </a:r>
            <a:r>
              <a:rPr sz="1800" b="1" spc="-80" dirty="0">
                <a:solidFill>
                  <a:srgbClr val="00338D"/>
                </a:solidFill>
                <a:latin typeface="Arial"/>
                <a:cs typeface="Arial"/>
              </a:rPr>
              <a:t> </a:t>
            </a:r>
            <a:r>
              <a:rPr sz="1800" b="1" spc="-5" dirty="0">
                <a:solidFill>
                  <a:srgbClr val="00338D"/>
                </a:solidFill>
                <a:latin typeface="Arial"/>
                <a:cs typeface="Arial"/>
              </a:rPr>
              <a:t>230</a:t>
            </a:r>
            <a:endParaRPr sz="1800">
              <a:latin typeface="Arial"/>
              <a:cs typeface="Arial"/>
            </a:endParaRPr>
          </a:p>
        </p:txBody>
      </p:sp>
      <p:sp>
        <p:nvSpPr>
          <p:cNvPr id="11" name="object 11"/>
          <p:cNvSpPr txBox="1"/>
          <p:nvPr/>
        </p:nvSpPr>
        <p:spPr>
          <a:xfrm>
            <a:off x="650240" y="4558385"/>
            <a:ext cx="397510" cy="1372235"/>
          </a:xfrm>
          <a:prstGeom prst="rect">
            <a:avLst/>
          </a:prstGeom>
        </p:spPr>
        <p:txBody>
          <a:bodyPr vert="horz" wrap="square" lIns="0" tIns="0" rIns="0" bIns="0" rtlCol="0">
            <a:spAutoFit/>
          </a:bodyPr>
          <a:lstStyle/>
          <a:p>
            <a:pPr marL="12700">
              <a:lnSpc>
                <a:spcPct val="100000"/>
              </a:lnSpc>
            </a:pPr>
            <a:r>
              <a:rPr sz="8800" b="1" spc="-5" dirty="0">
                <a:solidFill>
                  <a:srgbClr val="C5007D"/>
                </a:solidFill>
                <a:latin typeface="Times New Roman"/>
                <a:cs typeface="Times New Roman"/>
              </a:rPr>
              <a:t>!</a:t>
            </a:r>
            <a:endParaRPr sz="8800">
              <a:latin typeface="Times New Roman"/>
              <a:cs typeface="Times New Roman"/>
            </a:endParaRPr>
          </a:p>
        </p:txBody>
      </p:sp>
      <p:pic>
        <p:nvPicPr>
          <p:cNvPr id="13" name="Immagine 6"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18941" y="201423"/>
            <a:ext cx="1296144" cy="93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39851" y="258445"/>
            <a:ext cx="7514590" cy="622300"/>
          </a:xfrm>
          <a:prstGeom prst="rect">
            <a:avLst/>
          </a:prstGeom>
        </p:spPr>
        <p:txBody>
          <a:bodyPr vert="horz" wrap="square" lIns="0" tIns="0" rIns="0" bIns="0" rtlCol="0">
            <a:spAutoFit/>
          </a:bodyPr>
          <a:lstStyle/>
          <a:p>
            <a:pPr marL="12700">
              <a:lnSpc>
                <a:spcPts val="4895"/>
              </a:lnSpc>
            </a:pPr>
            <a:r>
              <a:rPr sz="4800" b="0" dirty="0">
                <a:latin typeface="KPMG Light"/>
                <a:cs typeface="KPMG Light"/>
              </a:rPr>
              <a:t>Documentazione delle procedure </a:t>
            </a:r>
            <a:r>
              <a:rPr sz="4800" b="0" dirty="0" err="1">
                <a:latin typeface="KPMG Light"/>
                <a:cs typeface="KPMG Light"/>
              </a:rPr>
              <a:t>svolte</a:t>
            </a:r>
            <a:r>
              <a:rPr sz="4800" b="0" dirty="0">
                <a:latin typeface="KPMG Light"/>
                <a:cs typeface="KPMG Light"/>
              </a:rPr>
              <a:t> </a:t>
            </a:r>
            <a:r>
              <a:rPr sz="4800" b="0" dirty="0" smtClean="0">
                <a:latin typeface="KPMG Light"/>
                <a:cs typeface="KPMG Light"/>
              </a:rPr>
              <a:t>-</a:t>
            </a:r>
            <a:endParaRPr sz="4800" dirty="0">
              <a:latin typeface="KPMG Light"/>
              <a:cs typeface="KPMG Light"/>
            </a:endParaRPr>
          </a:p>
        </p:txBody>
      </p:sp>
      <p:sp>
        <p:nvSpPr>
          <p:cNvPr id="3" name="object 3"/>
          <p:cNvSpPr/>
          <p:nvPr/>
        </p:nvSpPr>
        <p:spPr>
          <a:xfrm>
            <a:off x="669036" y="2176272"/>
            <a:ext cx="611505" cy="397510"/>
          </a:xfrm>
          <a:custGeom>
            <a:avLst/>
            <a:gdLst/>
            <a:ahLst/>
            <a:cxnLst/>
            <a:rect l="l" t="t" r="r" b="b"/>
            <a:pathLst>
              <a:path w="611505" h="397510">
                <a:moveTo>
                  <a:pt x="0" y="0"/>
                </a:moveTo>
                <a:lnTo>
                  <a:pt x="0" y="146303"/>
                </a:lnTo>
                <a:lnTo>
                  <a:pt x="4673" y="168965"/>
                </a:lnTo>
                <a:lnTo>
                  <a:pt x="40560" y="211900"/>
                </a:lnTo>
                <a:lnTo>
                  <a:pt x="108510" y="250381"/>
                </a:lnTo>
                <a:lnTo>
                  <a:pt x="153261" y="267475"/>
                </a:lnTo>
                <a:lnTo>
                  <a:pt x="204531" y="282884"/>
                </a:lnTo>
                <a:lnTo>
                  <a:pt x="261821" y="296416"/>
                </a:lnTo>
                <a:lnTo>
                  <a:pt x="324631" y="307881"/>
                </a:lnTo>
                <a:lnTo>
                  <a:pt x="392464" y="317089"/>
                </a:lnTo>
                <a:lnTo>
                  <a:pt x="464820" y="323850"/>
                </a:lnTo>
                <a:lnTo>
                  <a:pt x="464820" y="397001"/>
                </a:lnTo>
                <a:lnTo>
                  <a:pt x="611124" y="256031"/>
                </a:lnTo>
                <a:lnTo>
                  <a:pt x="535398" y="177545"/>
                </a:lnTo>
                <a:lnTo>
                  <a:pt x="464820" y="177545"/>
                </a:lnTo>
                <a:lnTo>
                  <a:pt x="392464" y="170785"/>
                </a:lnTo>
                <a:lnTo>
                  <a:pt x="324631" y="161577"/>
                </a:lnTo>
                <a:lnTo>
                  <a:pt x="261821" y="150112"/>
                </a:lnTo>
                <a:lnTo>
                  <a:pt x="204531" y="136580"/>
                </a:lnTo>
                <a:lnTo>
                  <a:pt x="153261" y="121171"/>
                </a:lnTo>
                <a:lnTo>
                  <a:pt x="108510" y="104077"/>
                </a:lnTo>
                <a:lnTo>
                  <a:pt x="70777" y="85489"/>
                </a:lnTo>
                <a:lnTo>
                  <a:pt x="18359" y="44590"/>
                </a:lnTo>
                <a:lnTo>
                  <a:pt x="4673" y="22661"/>
                </a:lnTo>
                <a:lnTo>
                  <a:pt x="0" y="0"/>
                </a:lnTo>
                <a:close/>
              </a:path>
              <a:path w="611505" h="397510">
                <a:moveTo>
                  <a:pt x="464820" y="104393"/>
                </a:moveTo>
                <a:lnTo>
                  <a:pt x="464820" y="177545"/>
                </a:lnTo>
                <a:lnTo>
                  <a:pt x="535398" y="177545"/>
                </a:lnTo>
                <a:lnTo>
                  <a:pt x="464820" y="104393"/>
                </a:lnTo>
                <a:close/>
              </a:path>
            </a:pathLst>
          </a:custGeom>
          <a:solidFill>
            <a:srgbClr val="00338D"/>
          </a:solidFill>
        </p:spPr>
        <p:txBody>
          <a:bodyPr wrap="square" lIns="0" tIns="0" rIns="0" bIns="0" rtlCol="0"/>
          <a:lstStyle/>
          <a:p>
            <a:endParaRPr/>
          </a:p>
        </p:txBody>
      </p:sp>
      <p:sp>
        <p:nvSpPr>
          <p:cNvPr id="4" name="object 4"/>
          <p:cNvSpPr/>
          <p:nvPr/>
        </p:nvSpPr>
        <p:spPr>
          <a:xfrm>
            <a:off x="669405" y="1993392"/>
            <a:ext cx="610870" cy="256540"/>
          </a:xfrm>
          <a:custGeom>
            <a:avLst/>
            <a:gdLst/>
            <a:ahLst/>
            <a:cxnLst/>
            <a:rect l="l" t="t" r="r" b="b"/>
            <a:pathLst>
              <a:path w="610869" h="256539">
                <a:moveTo>
                  <a:pt x="610754" y="0"/>
                </a:moveTo>
                <a:lnTo>
                  <a:pt x="560429" y="621"/>
                </a:lnTo>
                <a:lnTo>
                  <a:pt x="510571" y="2474"/>
                </a:lnTo>
                <a:lnTo>
                  <a:pt x="461431" y="5541"/>
                </a:lnTo>
                <a:lnTo>
                  <a:pt x="413258" y="9802"/>
                </a:lnTo>
                <a:lnTo>
                  <a:pt x="366305" y="15240"/>
                </a:lnTo>
                <a:lnTo>
                  <a:pt x="297952" y="25719"/>
                </a:lnTo>
                <a:lnTo>
                  <a:pt x="235859" y="38367"/>
                </a:lnTo>
                <a:lnTo>
                  <a:pt x="180323" y="52957"/>
                </a:lnTo>
                <a:lnTo>
                  <a:pt x="131639" y="69264"/>
                </a:lnTo>
                <a:lnTo>
                  <a:pt x="90104" y="87062"/>
                </a:lnTo>
                <a:lnTo>
                  <a:pt x="56012" y="106126"/>
                </a:lnTo>
                <a:lnTo>
                  <a:pt x="11343" y="147146"/>
                </a:lnTo>
                <a:lnTo>
                  <a:pt x="0" y="190517"/>
                </a:lnTo>
                <a:lnTo>
                  <a:pt x="7564" y="212520"/>
                </a:lnTo>
                <a:lnTo>
                  <a:pt x="24348" y="234433"/>
                </a:lnTo>
                <a:lnTo>
                  <a:pt x="50646" y="256032"/>
                </a:lnTo>
                <a:lnTo>
                  <a:pt x="77446" y="239866"/>
                </a:lnTo>
                <a:lnTo>
                  <a:pt x="109012" y="224752"/>
                </a:lnTo>
                <a:lnTo>
                  <a:pt x="145000" y="210758"/>
                </a:lnTo>
                <a:lnTo>
                  <a:pt x="185061" y="197950"/>
                </a:lnTo>
                <a:lnTo>
                  <a:pt x="228852" y="186396"/>
                </a:lnTo>
                <a:lnTo>
                  <a:pt x="276027" y="176164"/>
                </a:lnTo>
                <a:lnTo>
                  <a:pt x="326238" y="167321"/>
                </a:lnTo>
                <a:lnTo>
                  <a:pt x="379141" y="159935"/>
                </a:lnTo>
                <a:lnTo>
                  <a:pt x="434390" y="154072"/>
                </a:lnTo>
                <a:lnTo>
                  <a:pt x="491639" y="149801"/>
                </a:lnTo>
                <a:lnTo>
                  <a:pt x="550543" y="147189"/>
                </a:lnTo>
                <a:lnTo>
                  <a:pt x="610754" y="146304"/>
                </a:lnTo>
                <a:lnTo>
                  <a:pt x="610754" y="0"/>
                </a:lnTo>
                <a:close/>
              </a:path>
            </a:pathLst>
          </a:custGeom>
          <a:solidFill>
            <a:srgbClr val="002970"/>
          </a:solidFill>
        </p:spPr>
        <p:txBody>
          <a:bodyPr wrap="square" lIns="0" tIns="0" rIns="0" bIns="0" rtlCol="0"/>
          <a:lstStyle/>
          <a:p>
            <a:endParaRPr/>
          </a:p>
        </p:txBody>
      </p:sp>
      <p:sp>
        <p:nvSpPr>
          <p:cNvPr id="5" name="object 5"/>
          <p:cNvSpPr txBox="1"/>
          <p:nvPr/>
        </p:nvSpPr>
        <p:spPr>
          <a:xfrm>
            <a:off x="739851" y="880237"/>
            <a:ext cx="7501890" cy="3449662"/>
          </a:xfrm>
          <a:prstGeom prst="rect">
            <a:avLst/>
          </a:prstGeom>
        </p:spPr>
        <p:txBody>
          <a:bodyPr vert="horz" wrap="square" lIns="0" tIns="0" rIns="0" bIns="0" rtlCol="0">
            <a:spAutoFit/>
          </a:bodyPr>
          <a:lstStyle/>
          <a:p>
            <a:pPr marL="12700">
              <a:lnSpc>
                <a:spcPts val="4895"/>
              </a:lnSpc>
            </a:pPr>
            <a:r>
              <a:rPr lang="it-IT" sz="4800" b="0" dirty="0" smtClean="0">
                <a:solidFill>
                  <a:srgbClr val="00338D"/>
                </a:solidFill>
                <a:latin typeface="KPMG Light"/>
                <a:cs typeface="KPMG Light"/>
              </a:rPr>
              <a:t>Aspetti </a:t>
            </a:r>
            <a:r>
              <a:rPr sz="4800" b="0" dirty="0" err="1" smtClean="0">
                <a:solidFill>
                  <a:srgbClr val="00338D"/>
                </a:solidFill>
                <a:latin typeface="KPMG Light"/>
                <a:cs typeface="KPMG Light"/>
              </a:rPr>
              <a:t>emersi</a:t>
            </a:r>
            <a:endParaRPr sz="4800" dirty="0">
              <a:latin typeface="KPMG Light"/>
              <a:cs typeface="KPMG Light"/>
            </a:endParaRPr>
          </a:p>
          <a:p>
            <a:pPr marL="770255" marR="664210">
              <a:lnSpc>
                <a:spcPct val="100000"/>
              </a:lnSpc>
              <a:spcBef>
                <a:spcPts val="960"/>
              </a:spcBef>
            </a:pPr>
            <a:r>
              <a:rPr sz="1600" spc="-5" dirty="0">
                <a:solidFill>
                  <a:srgbClr val="00338D"/>
                </a:solidFill>
                <a:latin typeface="Arial"/>
                <a:cs typeface="Arial"/>
              </a:rPr>
              <a:t>Alcuni esempi di circostanze in cui è appropriato predisporre la  documentazione sull'esercizio del </a:t>
            </a:r>
            <a:r>
              <a:rPr sz="1600" spc="-5" dirty="0" err="1">
                <a:solidFill>
                  <a:srgbClr val="00338D"/>
                </a:solidFill>
                <a:latin typeface="Arial"/>
                <a:cs typeface="Arial"/>
              </a:rPr>
              <a:t>giudizio</a:t>
            </a:r>
            <a:r>
              <a:rPr sz="1600" spc="-5" dirty="0">
                <a:solidFill>
                  <a:srgbClr val="00338D"/>
                </a:solidFill>
                <a:latin typeface="Arial"/>
                <a:cs typeface="Arial"/>
              </a:rPr>
              <a:t> </a:t>
            </a:r>
            <a:r>
              <a:rPr sz="1600" spc="-5" dirty="0" err="1" smtClean="0">
                <a:solidFill>
                  <a:srgbClr val="00338D"/>
                </a:solidFill>
                <a:latin typeface="Arial"/>
                <a:cs typeface="Arial"/>
              </a:rPr>
              <a:t>professionale</a:t>
            </a:r>
            <a:r>
              <a:rPr sz="1600" spc="30" dirty="0" smtClean="0">
                <a:solidFill>
                  <a:srgbClr val="00338D"/>
                </a:solidFill>
                <a:latin typeface="Arial"/>
                <a:cs typeface="Arial"/>
              </a:rPr>
              <a:t> </a:t>
            </a:r>
            <a:r>
              <a:rPr lang="it-IT" sz="1600" spc="30" dirty="0" smtClean="0">
                <a:solidFill>
                  <a:srgbClr val="00338D"/>
                </a:solidFill>
                <a:latin typeface="Arial"/>
                <a:cs typeface="Arial"/>
              </a:rPr>
              <a:t>in presenza di aspetti e giudizi significativi, </a:t>
            </a:r>
            <a:r>
              <a:rPr sz="1600" spc="-5" dirty="0" err="1" smtClean="0">
                <a:solidFill>
                  <a:srgbClr val="00338D"/>
                </a:solidFill>
                <a:latin typeface="Arial"/>
                <a:cs typeface="Arial"/>
              </a:rPr>
              <a:t>includono</a:t>
            </a:r>
            <a:r>
              <a:rPr sz="1600" spc="-5" dirty="0">
                <a:solidFill>
                  <a:srgbClr val="00338D"/>
                </a:solidFill>
                <a:latin typeface="Arial"/>
                <a:cs typeface="Arial"/>
              </a:rPr>
              <a:t>:</a:t>
            </a:r>
            <a:endParaRPr sz="1600" dirty="0">
              <a:latin typeface="Arial"/>
              <a:cs typeface="Arial"/>
            </a:endParaRPr>
          </a:p>
          <a:p>
            <a:pPr marL="1057275" indent="-287020">
              <a:lnSpc>
                <a:spcPct val="100000"/>
              </a:lnSpc>
              <a:spcBef>
                <a:spcPts val="600"/>
              </a:spcBef>
              <a:buChar char="—"/>
              <a:tabLst>
                <a:tab pos="1057910" algn="l"/>
              </a:tabLst>
            </a:pPr>
            <a:r>
              <a:rPr sz="1600" dirty="0">
                <a:solidFill>
                  <a:srgbClr val="00338D"/>
                </a:solidFill>
                <a:latin typeface="Arial"/>
                <a:cs typeface="Arial"/>
              </a:rPr>
              <a:t>motivazione delle conclusioni </a:t>
            </a:r>
            <a:r>
              <a:rPr sz="1600" spc="-5" dirty="0">
                <a:solidFill>
                  <a:srgbClr val="00338D"/>
                </a:solidFill>
                <a:latin typeface="Arial"/>
                <a:cs typeface="Arial"/>
              </a:rPr>
              <a:t>del revisore quando deve</a:t>
            </a:r>
            <a:r>
              <a:rPr sz="1600" spc="-60" dirty="0">
                <a:solidFill>
                  <a:srgbClr val="00338D"/>
                </a:solidFill>
                <a:latin typeface="Arial"/>
                <a:cs typeface="Arial"/>
              </a:rPr>
              <a:t> </a:t>
            </a:r>
            <a:r>
              <a:rPr sz="1600" spc="-5" dirty="0">
                <a:solidFill>
                  <a:srgbClr val="00338D"/>
                </a:solidFill>
                <a:latin typeface="Arial"/>
                <a:cs typeface="Arial"/>
              </a:rPr>
              <a:t>considerare</a:t>
            </a:r>
            <a:endParaRPr sz="1600" dirty="0">
              <a:latin typeface="Arial"/>
              <a:cs typeface="Arial"/>
            </a:endParaRPr>
          </a:p>
          <a:p>
            <a:pPr marL="1057275">
              <a:lnSpc>
                <a:spcPct val="100000"/>
              </a:lnSpc>
            </a:pPr>
            <a:r>
              <a:rPr sz="1600" spc="-5" dirty="0">
                <a:solidFill>
                  <a:srgbClr val="00338D"/>
                </a:solidFill>
                <a:latin typeface="Arial"/>
                <a:cs typeface="Arial"/>
              </a:rPr>
              <a:t>alcune informazioni e questa considerazione è</a:t>
            </a:r>
            <a:r>
              <a:rPr sz="1600" spc="65" dirty="0">
                <a:solidFill>
                  <a:srgbClr val="00338D"/>
                </a:solidFill>
                <a:latin typeface="Arial"/>
                <a:cs typeface="Arial"/>
              </a:rPr>
              <a:t> </a:t>
            </a:r>
            <a:r>
              <a:rPr sz="1600" spc="-5" dirty="0" err="1" smtClean="0">
                <a:solidFill>
                  <a:srgbClr val="00338D"/>
                </a:solidFill>
                <a:latin typeface="Arial"/>
                <a:cs typeface="Arial"/>
              </a:rPr>
              <a:t>significativa</a:t>
            </a:r>
            <a:r>
              <a:rPr lang="it-IT" sz="1600" spc="-5" dirty="0" smtClean="0">
                <a:solidFill>
                  <a:srgbClr val="00338D"/>
                </a:solidFill>
                <a:latin typeface="Arial"/>
                <a:cs typeface="Arial"/>
              </a:rPr>
              <a:t> nel contesto di un particolare incarico</a:t>
            </a:r>
            <a:endParaRPr sz="1600" dirty="0">
              <a:latin typeface="Arial"/>
              <a:cs typeface="Arial"/>
            </a:endParaRPr>
          </a:p>
          <a:p>
            <a:pPr marL="1057275" marR="274955" indent="-287020">
              <a:lnSpc>
                <a:spcPct val="100000"/>
              </a:lnSpc>
              <a:spcBef>
                <a:spcPts val="595"/>
              </a:spcBef>
              <a:buChar char="—"/>
              <a:tabLst>
                <a:tab pos="1057910" algn="l"/>
              </a:tabLst>
            </a:pPr>
            <a:r>
              <a:rPr sz="1600" spc="-5" dirty="0">
                <a:solidFill>
                  <a:srgbClr val="00338D"/>
                </a:solidFill>
                <a:latin typeface="Arial"/>
                <a:cs typeface="Arial"/>
              </a:rPr>
              <a:t>elementi a supporto delle </a:t>
            </a:r>
            <a:r>
              <a:rPr sz="1600" spc="-5" dirty="0" err="1">
                <a:solidFill>
                  <a:srgbClr val="00338D"/>
                </a:solidFill>
                <a:latin typeface="Arial"/>
                <a:cs typeface="Arial"/>
              </a:rPr>
              <a:t>conclusioni</a:t>
            </a:r>
            <a:r>
              <a:rPr sz="1600" spc="-5" dirty="0">
                <a:solidFill>
                  <a:srgbClr val="00338D"/>
                </a:solidFill>
                <a:latin typeface="Arial"/>
                <a:cs typeface="Arial"/>
              </a:rPr>
              <a:t> </a:t>
            </a:r>
            <a:r>
              <a:rPr lang="it-IT" sz="1600" spc="-5" dirty="0" smtClean="0">
                <a:solidFill>
                  <a:srgbClr val="00338D"/>
                </a:solidFill>
                <a:latin typeface="Arial"/>
                <a:cs typeface="Arial"/>
              </a:rPr>
              <a:t>del revisore sulla ragionevolezza delle aree che hanno richiesto valutazioni soggettive</a:t>
            </a:r>
            <a:endParaRPr sz="1600" dirty="0">
              <a:latin typeface="Arial"/>
              <a:cs typeface="Arial"/>
            </a:endParaRPr>
          </a:p>
          <a:p>
            <a:pPr marL="1057275" marR="5080" indent="-287020">
              <a:lnSpc>
                <a:spcPct val="100000"/>
              </a:lnSpc>
              <a:spcBef>
                <a:spcPts val="595"/>
              </a:spcBef>
              <a:buChar char="—"/>
              <a:tabLst>
                <a:tab pos="1057910" algn="l"/>
              </a:tabLst>
            </a:pPr>
            <a:r>
              <a:rPr sz="1600" spc="-5" dirty="0">
                <a:solidFill>
                  <a:srgbClr val="00338D"/>
                </a:solidFill>
                <a:latin typeface="Arial"/>
                <a:cs typeface="Arial"/>
              </a:rPr>
              <a:t>elementi a supporto delle conclusioni sull'autenticità di un documento,  quando il revisore abbia ritenuto esservi un dubbio sulla sua</a:t>
            </a:r>
            <a:r>
              <a:rPr sz="1600" spc="125" dirty="0">
                <a:solidFill>
                  <a:srgbClr val="00338D"/>
                </a:solidFill>
                <a:latin typeface="Arial"/>
                <a:cs typeface="Arial"/>
              </a:rPr>
              <a:t> </a:t>
            </a:r>
            <a:r>
              <a:rPr sz="1600" spc="-5" dirty="0">
                <a:solidFill>
                  <a:srgbClr val="00338D"/>
                </a:solidFill>
                <a:latin typeface="Arial"/>
                <a:cs typeface="Arial"/>
              </a:rPr>
              <a:t>autenticità.</a:t>
            </a:r>
            <a:endParaRPr sz="1600" dirty="0">
              <a:latin typeface="Arial"/>
              <a:cs typeface="Arial"/>
            </a:endParaRPr>
          </a:p>
        </p:txBody>
      </p:sp>
      <p:sp>
        <p:nvSpPr>
          <p:cNvPr id="11" name="object 11"/>
          <p:cNvSpPr txBox="1"/>
          <p:nvPr/>
        </p:nvSpPr>
        <p:spPr>
          <a:xfrm>
            <a:off x="8227314" y="6367773"/>
            <a:ext cx="191770" cy="167005"/>
          </a:xfrm>
          <a:prstGeom prst="rect">
            <a:avLst/>
          </a:prstGeom>
        </p:spPr>
        <p:txBody>
          <a:bodyPr vert="horz" wrap="square" lIns="0" tIns="0" rIns="0" bIns="0" rtlCol="0">
            <a:spAutoFit/>
          </a:bodyPr>
          <a:lstStyle/>
          <a:p>
            <a:pPr marL="25400">
              <a:lnSpc>
                <a:spcPct val="100000"/>
              </a:lnSpc>
            </a:pPr>
            <a:r>
              <a:rPr sz="1000" spc="-5" dirty="0">
                <a:solidFill>
                  <a:srgbClr val="00338D"/>
                </a:solidFill>
                <a:latin typeface="Arial"/>
                <a:cs typeface="Arial"/>
              </a:rPr>
              <a:t>7</a:t>
            </a:r>
            <a:endParaRPr sz="1000">
              <a:latin typeface="Arial"/>
              <a:cs typeface="Arial"/>
            </a:endParaRPr>
          </a:p>
        </p:txBody>
      </p:sp>
      <p:sp>
        <p:nvSpPr>
          <p:cNvPr id="6" name="object 6"/>
          <p:cNvSpPr txBox="1"/>
          <p:nvPr/>
        </p:nvSpPr>
        <p:spPr>
          <a:xfrm>
            <a:off x="1209293" y="4532273"/>
            <a:ext cx="6107430" cy="1661993"/>
          </a:xfrm>
          <a:prstGeom prst="rect">
            <a:avLst/>
          </a:prstGeom>
        </p:spPr>
        <p:txBody>
          <a:bodyPr vert="horz" wrap="square" lIns="0" tIns="0" rIns="0" bIns="0" rtlCol="0">
            <a:spAutoFit/>
          </a:bodyPr>
          <a:lstStyle/>
          <a:p>
            <a:pPr marL="12700" marR="5080">
              <a:lnSpc>
                <a:spcPct val="100000"/>
              </a:lnSpc>
            </a:pPr>
            <a:r>
              <a:rPr sz="1800" spc="-5" dirty="0">
                <a:solidFill>
                  <a:srgbClr val="460968"/>
                </a:solidFill>
                <a:latin typeface="Arial"/>
                <a:cs typeface="Arial"/>
              </a:rPr>
              <a:t>Utile per il revisore nel tener in considerazione gli aspetti più  significativi può essere la predisposizione di un </a:t>
            </a:r>
            <a:r>
              <a:rPr sz="1800" b="1" spc="-5" dirty="0">
                <a:solidFill>
                  <a:srgbClr val="460968"/>
                </a:solidFill>
                <a:latin typeface="Arial"/>
                <a:cs typeface="Arial"/>
              </a:rPr>
              <a:t>Memo  </a:t>
            </a:r>
            <a:r>
              <a:rPr sz="1800" b="1" spc="-5" dirty="0" err="1" smtClean="0">
                <a:solidFill>
                  <a:srgbClr val="460968"/>
                </a:solidFill>
                <a:latin typeface="Arial"/>
                <a:cs typeface="Arial"/>
              </a:rPr>
              <a:t>conclusivo</a:t>
            </a:r>
            <a:r>
              <a:rPr lang="it-IT" sz="1800" b="1" spc="-5" dirty="0" smtClean="0">
                <a:solidFill>
                  <a:srgbClr val="460968"/>
                </a:solidFill>
                <a:latin typeface="Arial"/>
                <a:cs typeface="Arial"/>
              </a:rPr>
              <a:t> </a:t>
            </a:r>
            <a:r>
              <a:rPr lang="it-IT" sz="1800" spc="-5" dirty="0" smtClean="0">
                <a:solidFill>
                  <a:srgbClr val="460968"/>
                </a:solidFill>
                <a:latin typeface="Arial"/>
                <a:cs typeface="Arial"/>
              </a:rPr>
              <a:t>con la descrizione degli aspetti significativi identificati durante la revisione e del modo in cui sono stati fronteggiati, o con il rinvio ad altra documentazione di revisione che fornisca tali informazioni. </a:t>
            </a:r>
            <a:endParaRPr sz="1800" dirty="0">
              <a:latin typeface="Arial"/>
              <a:cs typeface="Arial"/>
            </a:endParaRPr>
          </a:p>
        </p:txBody>
      </p:sp>
      <p:sp>
        <p:nvSpPr>
          <p:cNvPr id="7" name="object 7"/>
          <p:cNvSpPr txBox="1"/>
          <p:nvPr/>
        </p:nvSpPr>
        <p:spPr>
          <a:xfrm>
            <a:off x="747166" y="135382"/>
            <a:ext cx="3802379" cy="290195"/>
          </a:xfrm>
          <a:prstGeom prst="rect">
            <a:avLst/>
          </a:prstGeom>
        </p:spPr>
        <p:txBody>
          <a:bodyPr vert="horz" wrap="square" lIns="0" tIns="0" rIns="0" bIns="0" rtlCol="0">
            <a:spAutoFit/>
          </a:bodyPr>
          <a:lstStyle/>
          <a:p>
            <a:pPr marL="12700">
              <a:lnSpc>
                <a:spcPct val="100000"/>
              </a:lnSpc>
            </a:pPr>
            <a:r>
              <a:rPr sz="1800" b="1" dirty="0">
                <a:solidFill>
                  <a:srgbClr val="00338D"/>
                </a:solidFill>
                <a:latin typeface="Arial"/>
                <a:cs typeface="Arial"/>
              </a:rPr>
              <a:t>Principio di </a:t>
            </a:r>
            <a:r>
              <a:rPr sz="1800" b="1" spc="-10" dirty="0">
                <a:solidFill>
                  <a:srgbClr val="00338D"/>
                </a:solidFill>
                <a:latin typeface="Arial"/>
                <a:cs typeface="Arial"/>
              </a:rPr>
              <a:t>revisione </a:t>
            </a:r>
            <a:r>
              <a:rPr sz="1800" b="1" dirty="0">
                <a:solidFill>
                  <a:srgbClr val="00338D"/>
                </a:solidFill>
                <a:latin typeface="Arial"/>
                <a:cs typeface="Arial"/>
              </a:rPr>
              <a:t>ISA Italia</a:t>
            </a:r>
            <a:r>
              <a:rPr sz="1800" b="1" spc="-80" dirty="0">
                <a:solidFill>
                  <a:srgbClr val="00338D"/>
                </a:solidFill>
                <a:latin typeface="Arial"/>
                <a:cs typeface="Arial"/>
              </a:rPr>
              <a:t> </a:t>
            </a:r>
            <a:r>
              <a:rPr sz="1800" b="1" spc="-5" dirty="0">
                <a:solidFill>
                  <a:srgbClr val="00338D"/>
                </a:solidFill>
                <a:latin typeface="Arial"/>
                <a:cs typeface="Arial"/>
              </a:rPr>
              <a:t>230</a:t>
            </a:r>
            <a:endParaRPr sz="1800">
              <a:latin typeface="Arial"/>
              <a:cs typeface="Arial"/>
            </a:endParaRPr>
          </a:p>
        </p:txBody>
      </p:sp>
      <p:sp>
        <p:nvSpPr>
          <p:cNvPr id="8" name="object 8"/>
          <p:cNvSpPr txBox="1"/>
          <p:nvPr/>
        </p:nvSpPr>
        <p:spPr>
          <a:xfrm>
            <a:off x="720801" y="4301324"/>
            <a:ext cx="397510" cy="1372235"/>
          </a:xfrm>
          <a:prstGeom prst="rect">
            <a:avLst/>
          </a:prstGeom>
        </p:spPr>
        <p:txBody>
          <a:bodyPr vert="horz" wrap="square" lIns="0" tIns="0" rIns="0" bIns="0" rtlCol="0">
            <a:spAutoFit/>
          </a:bodyPr>
          <a:lstStyle/>
          <a:p>
            <a:pPr marL="12700">
              <a:lnSpc>
                <a:spcPct val="100000"/>
              </a:lnSpc>
            </a:pPr>
            <a:r>
              <a:rPr sz="8800" b="1" spc="-5" dirty="0">
                <a:solidFill>
                  <a:srgbClr val="C5007D"/>
                </a:solidFill>
                <a:latin typeface="Times New Roman"/>
                <a:cs typeface="Times New Roman"/>
              </a:rPr>
              <a:t>!</a:t>
            </a:r>
            <a:endParaRPr sz="8800" dirty="0">
              <a:latin typeface="Times New Roman"/>
              <a:cs typeface="Times New Roman"/>
            </a:endParaRPr>
          </a:p>
        </p:txBody>
      </p:sp>
      <p:pic>
        <p:nvPicPr>
          <p:cNvPr id="10" name="Immagine 6"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5127" y="187311"/>
            <a:ext cx="1296144" cy="93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338D"/>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2115</TotalTime>
  <Words>3904</Words>
  <Application>Microsoft Office PowerPoint</Application>
  <PresentationFormat>Presentazione su schermo (4:3)</PresentationFormat>
  <Paragraphs>313</Paragraphs>
  <Slides>29</Slides>
  <Notes>2</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29</vt:i4>
      </vt:variant>
    </vt:vector>
  </HeadingPairs>
  <TitlesOfParts>
    <vt:vector size="35" baseType="lpstr">
      <vt:lpstr>Arial</vt:lpstr>
      <vt:lpstr>Calibri</vt:lpstr>
      <vt:lpstr>KPMG Light</vt:lpstr>
      <vt:lpstr>Times New Roman</vt:lpstr>
      <vt:lpstr>Trebuchet MS</vt:lpstr>
      <vt:lpstr>Office Theme</vt:lpstr>
      <vt:lpstr>Presentazione standard di PowerPoint</vt:lpstr>
      <vt:lpstr>Oggetto e finalità</vt:lpstr>
      <vt:lpstr>Principio di revisione ISA Italia 230</vt:lpstr>
      <vt:lpstr>Principio di revisione ISA Italia 230</vt:lpstr>
      <vt:lpstr>Principio di revisione ISA Italia 230</vt:lpstr>
      <vt:lpstr>Principio di revisione ISA Italia 230</vt:lpstr>
      <vt:lpstr>Documentazione delle procedure svolte -</vt:lpstr>
      <vt:lpstr>Documentazione delle procedure  svolte -</vt:lpstr>
      <vt:lpstr>Documentazione delle procedure svolte -</vt:lpstr>
      <vt:lpstr>Documentazione delle procedure svolte - </vt:lpstr>
      <vt:lpstr>Documentazione delle procedure svolte - </vt:lpstr>
      <vt:lpstr>Documentazione delle procedure svolte - </vt:lpstr>
      <vt:lpstr>Principio di revisione ISA Italia 230</vt:lpstr>
      <vt:lpstr>Principio di revisione ISA Italia 230 Documentazione delle procedure svolte -</vt:lpstr>
      <vt:lpstr>Aspetti che emergono successivamente - </vt:lpstr>
      <vt:lpstr>Raccolta della documentazione della </vt:lpstr>
      <vt:lpstr>Raccolta della documentazione della</vt:lpstr>
      <vt:lpstr>Principio di revisione ISA Italia 230 Novità e Localizzazione</vt:lpstr>
      <vt:lpstr>Principio di revisione ISA Italia 230 Esempi di regole specifiche sulla documentazione della revisione contenute in altri principi di revisione</vt:lpstr>
      <vt:lpstr>Principio di revisione ISA Italia 230 Esempi di regole specifiche sulla documentazione della revisione contenute in altri principi di revisione</vt:lpstr>
      <vt:lpstr>Principio di revisione ISA Italia 230 Esempi di regole specifiche sulla documentazione della revisione contenute in altri principi di revisione</vt:lpstr>
      <vt:lpstr>Principio di revisione ISA Italia 230 Esempi di regole specifiche sulla documentazione della revisione contenute in altri principi di revisione</vt:lpstr>
      <vt:lpstr>Principio di revisione ISA Italia 230 Esempi di regole specifiche sulla documentazione della revisione contenute in altri principi di revisione</vt:lpstr>
      <vt:lpstr>Principio di revisione ISA Italia 230 Esempi di regole specifiche sulla documentazione della revisione contenute in altri principi di revisione</vt:lpstr>
      <vt:lpstr>Principio di revisione ISA Italia 230 Esempi di regole specifiche sulla documentazione della revisione contenute in altri principi di revisione</vt:lpstr>
      <vt:lpstr>Principio di revisione ISA Italia 230 Esempi di regole specifiche sulla documentazione della revisione contenute in altri principi di revisione</vt:lpstr>
      <vt:lpstr>Principio di revisione ISA Italia 230 Esempi di regole specifiche sulla documentazione della revisione contenute in altri principi di revisione</vt:lpstr>
      <vt:lpstr>Principio di revisione ISA Italia 230 Esempi di regole specifiche sulla documentazione della revisione contenute in altri principi di revisione</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Screen template</dc:title>
  <dc:creator>KPMG</dc:creator>
  <cp:lastModifiedBy>Apolito Salvatore</cp:lastModifiedBy>
  <cp:revision>38</cp:revision>
  <cp:lastPrinted>2018-11-05T15:01:35Z</cp:lastPrinted>
  <dcterms:created xsi:type="dcterms:W3CDTF">2018-10-17T14:30:08Z</dcterms:created>
  <dcterms:modified xsi:type="dcterms:W3CDTF">2018-11-08T08:08:03Z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2018-05-03T00:00:00Z</vt:filetime>
  </property>
  <property fmtid="{D5CDD505-2E9C-101B-9397-08002B2CF9AE}" pid="3" name="Creator">
    <vt:lpwstr>Microsoft® PowerPoint® 2013</vt:lpwstr>
  </property>
  <property fmtid="{D5CDD505-2E9C-101B-9397-08002B2CF9AE}" pid="4" name="LastSaved">
    <vt:filetime>2018-10-17T00:00:00Z</vt:filetime>
  </property>
</Properties>
</file>