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9"/>
  </p:notesMasterIdLst>
  <p:sldIdLst>
    <p:sldId id="379" r:id="rId2"/>
    <p:sldId id="404" r:id="rId3"/>
    <p:sldId id="456" r:id="rId4"/>
    <p:sldId id="428" r:id="rId5"/>
    <p:sldId id="458" r:id="rId6"/>
    <p:sldId id="459" r:id="rId7"/>
    <p:sldId id="460" r:id="rId8"/>
    <p:sldId id="461" r:id="rId9"/>
    <p:sldId id="479" r:id="rId10"/>
    <p:sldId id="480" r:id="rId11"/>
    <p:sldId id="463" r:id="rId12"/>
    <p:sldId id="468" r:id="rId13"/>
    <p:sldId id="462" r:id="rId14"/>
    <p:sldId id="465" r:id="rId15"/>
    <p:sldId id="481" r:id="rId16"/>
    <p:sldId id="466" r:id="rId17"/>
    <p:sldId id="467" r:id="rId18"/>
    <p:sldId id="469" r:id="rId19"/>
    <p:sldId id="470" r:id="rId20"/>
    <p:sldId id="472" r:id="rId21"/>
    <p:sldId id="473" r:id="rId22"/>
    <p:sldId id="474" r:id="rId23"/>
    <p:sldId id="475" r:id="rId24"/>
    <p:sldId id="476" r:id="rId25"/>
    <p:sldId id="477" r:id="rId26"/>
    <p:sldId id="478" r:id="rId27"/>
    <p:sldId id="426" r:id="rId28"/>
  </p:sldIdLst>
  <p:sldSz cx="9144000" cy="6858000" type="screen4x3"/>
  <p:notesSz cx="6797675" cy="9926638"/>
  <p:defaultTextStyle>
    <a:defPPr>
      <a:defRPr lang="it-IT"/>
    </a:defPPr>
    <a:lvl1pPr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32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32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32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32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63" autoAdjust="0"/>
    <p:restoredTop sz="94684" autoAdjust="0"/>
  </p:normalViewPr>
  <p:slideViewPr>
    <p:cSldViewPr>
      <p:cViewPr varScale="1">
        <p:scale>
          <a:sx n="98" d="100"/>
          <a:sy n="98" d="100"/>
        </p:scale>
        <p:origin x="282" y="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FontTx/>
              <a:buNone/>
              <a:defRPr sz="1200">
                <a:cs typeface="+mn-cs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200">
                <a:cs typeface="+mn-cs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2288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2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 smtClean="0"/>
              <a:t>Fare clic per modificare gli stili del testo dello schema</a:t>
            </a:r>
          </a:p>
          <a:p>
            <a:pPr lvl="1"/>
            <a:r>
              <a:rPr lang="it-IT" noProof="0" smtClean="0"/>
              <a:t>Secondo livello</a:t>
            </a:r>
          </a:p>
          <a:p>
            <a:pPr lvl="2"/>
            <a:r>
              <a:rPr lang="it-IT" noProof="0" smtClean="0"/>
              <a:t>Terzo livello</a:t>
            </a:r>
          </a:p>
          <a:p>
            <a:pPr lvl="3"/>
            <a:r>
              <a:rPr lang="it-IT" noProof="0" smtClean="0"/>
              <a:t>Quarto livello</a:t>
            </a:r>
          </a:p>
          <a:p>
            <a:pPr lvl="4"/>
            <a:r>
              <a:rPr lang="it-IT" noProof="0" smtClean="0"/>
              <a:t>Quinto livello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FontTx/>
              <a:buNone/>
              <a:defRPr sz="1200">
                <a:cs typeface="+mn-cs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200">
                <a:cs typeface="+mn-cs"/>
              </a:defRPr>
            </a:lvl1pPr>
          </a:lstStyle>
          <a:p>
            <a:pPr>
              <a:defRPr/>
            </a:pPr>
            <a:fld id="{9D3BB057-E4CF-419C-B9F3-BCB59DDA0A8B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8471949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dirty="0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</a:t>
            </a:fld>
            <a:endParaRPr lang="it-IT" altLang="it-IT" dirty="0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dirty="0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13377404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10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23850158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11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88605118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12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293708661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13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59339796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14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75857938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15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739256695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16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4169806737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17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02348867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18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163423523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19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87911676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2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2102090986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20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52093371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21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1797212610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22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2274127884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23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678255123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24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2115613101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25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787772753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26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459008829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27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79020068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3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21200670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4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78182694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5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179742599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6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422237491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7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203951677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8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198625768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Segnaposto immagine diapositiva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23907" name="Segnaposto note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it-IT" altLang="it-IT" smtClean="0"/>
          </a:p>
        </p:txBody>
      </p:sp>
      <p:sp>
        <p:nvSpPr>
          <p:cNvPr id="118788" name="Segnaposto numero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D9D60D75-722A-4312-B1E3-B3146C9457B0}" type="slidenum">
              <a:rPr lang="it-IT" altLang="it-IT" smtClean="0"/>
              <a:pPr>
                <a:defRPr/>
              </a:pPr>
              <a:t>9</a:t>
            </a:fld>
            <a:endParaRPr lang="it-IT" altLang="it-IT" smtClean="0"/>
          </a:p>
        </p:txBody>
      </p:sp>
      <p:sp>
        <p:nvSpPr>
          <p:cNvPr id="118789" name="Segnaposto intestazione 4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it-IT" altLang="it-IT" smtClean="0"/>
              <a:t>Ordine dei dottori</a:t>
            </a:r>
          </a:p>
        </p:txBody>
      </p:sp>
    </p:spTree>
    <p:extLst>
      <p:ext uri="{BB962C8B-B14F-4D97-AF65-F5344CB8AC3E}">
        <p14:creationId xmlns:p14="http://schemas.microsoft.com/office/powerpoint/2010/main" val="38231907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67701B-2D26-49F4-88A2-3B7C4AE5D67E}" type="datetime3">
              <a:rPr lang="it-IT" smtClean="0"/>
              <a:t>nov. ’18</a:t>
            </a:fld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02A839-6A68-45D6-81BF-88D671D8B66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756521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F53946-FC8C-40DD-ADC6-14D3AE0C5B9F}" type="datetime3">
              <a:rPr lang="it-IT" smtClean="0"/>
              <a:t>nov. ’18</a:t>
            </a:fld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17E386-0A51-41C7-906E-BE42A3469CB5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844802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0D95DC-6AA6-4E2D-9DE2-1C290A38510C}" type="datetime3">
              <a:rPr lang="it-IT" smtClean="0"/>
              <a:t>nov. ’18</a:t>
            </a:fld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9817DE-F2D0-4460-9D89-CFB295C0F5AE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560542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olo, diagramma o organigram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SmartArt 2"/>
          <p:cNvSpPr>
            <a:spLocks noGrp="1"/>
          </p:cNvSpPr>
          <p:nvPr>
            <p:ph type="dgm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it-IT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109DA4-D42B-4A7B-866E-3EF591F864B6}" type="datetime3">
              <a:rPr lang="it-IT" smtClean="0"/>
              <a:t>nov. ’18</a:t>
            </a:fld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733979-4E24-4CE3-A9B3-1EE725DDD801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88578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olo e tabell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abella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it-IT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16A00CE-DD9A-407F-A396-7A0CA79CFE27}" type="datetime3">
              <a:rPr lang="it-IT" smtClean="0"/>
              <a:t>nov. ’18</a:t>
            </a:fld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8ACDABB-8D8D-430B-A5A5-F0B09644532F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083957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973306-B832-421D-9775-1E49811A174D}" type="datetime3">
              <a:rPr lang="it-IT" smtClean="0"/>
              <a:t>nov. ’18</a:t>
            </a:fld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E75FCE-3B80-4242-9654-36CCB52898A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888740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0370EB-6F56-4011-A584-1DEF37DFEEB4}" type="datetime3">
              <a:rPr lang="it-IT" smtClean="0"/>
              <a:t>nov. ’18</a:t>
            </a:fld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DF8CFE1-406B-403D-AC62-15DB545480A4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299184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FD1D18-FF7E-47DE-858D-4BEBD9B8488B}" type="datetime3">
              <a:rPr lang="it-IT" smtClean="0"/>
              <a:t>nov. ’18</a:t>
            </a:fld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703947-DC93-40BA-8BF8-7B1DE4ADAF96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211499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891428-4036-413D-B751-911E534E15F5}" type="datetime3">
              <a:rPr lang="it-IT" smtClean="0"/>
              <a:t>nov. ’18</a:t>
            </a:fld>
            <a:endParaRPr lang="it-IT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A767E1D-0F33-41C5-93D5-FF7F65C26963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8710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C56C78-E5AD-4964-9536-5DA39F71E935}" type="datetime3">
              <a:rPr lang="it-IT" smtClean="0"/>
              <a:t>nov. ’18</a:t>
            </a:fld>
            <a:endParaRPr lang="it-IT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839867-982B-45D0-93E6-09B444DE2C9D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29197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F13C57-1961-4EEC-8EC9-752DC3145B80}" type="datetime3">
              <a:rPr lang="it-IT" smtClean="0"/>
              <a:t>nov. ’18</a:t>
            </a:fld>
            <a:endParaRPr lang="it-IT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3B7027-A5E0-43C4-AB42-8141CB1C54A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973492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A365B9-BE1A-4E4F-B3FA-9CD3BD378BA0}" type="datetime3">
              <a:rPr lang="it-IT" smtClean="0"/>
              <a:t>nov. ’18</a:t>
            </a:fld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270A7A-B5AA-412D-8EE2-9270E9D3D65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907595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 smtClean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735976-D85D-4B2B-8C76-1C48C67E1E68}" type="datetime3">
              <a:rPr lang="it-IT" smtClean="0"/>
              <a:t>nov. ’18</a:t>
            </a:fld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562154-5EB1-4A05-9FC6-80E4462D49B0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670247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lo stile del titolo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 smtClean="0"/>
              <a:t>Fare clic per modificare gli stili del testo dello schema</a:t>
            </a:r>
          </a:p>
          <a:p>
            <a:pPr lvl="1"/>
            <a:r>
              <a:rPr lang="it-IT" altLang="it-IT" smtClean="0"/>
              <a:t>Secondo livello</a:t>
            </a:r>
          </a:p>
          <a:p>
            <a:pPr lvl="2"/>
            <a:r>
              <a:rPr lang="it-IT" altLang="it-IT" smtClean="0"/>
              <a:t>Terzo livello</a:t>
            </a:r>
          </a:p>
          <a:p>
            <a:pPr lvl="3"/>
            <a:r>
              <a:rPr lang="it-IT" altLang="it-IT" smtClean="0"/>
              <a:t>Quarto livello</a:t>
            </a:r>
          </a:p>
          <a:p>
            <a:pPr lvl="4"/>
            <a:r>
              <a:rPr lang="it-IT" altLang="it-IT" smtClean="0"/>
              <a:t>Quinto livello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FontTx/>
              <a:buNone/>
              <a:defRPr sz="1400">
                <a:cs typeface="+mn-cs"/>
              </a:defRPr>
            </a:lvl1pPr>
          </a:lstStyle>
          <a:p>
            <a:pPr>
              <a:defRPr/>
            </a:pPr>
            <a:fld id="{AFC90B83-F8AA-4D0A-9105-E2F9609526F6}" type="datetime3">
              <a:rPr lang="it-IT" smtClean="0"/>
              <a:t>nov. ’18</a:t>
            </a:fld>
            <a:endParaRPr lang="it-IT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0"/>
              </a:spcBef>
              <a:buFontTx/>
              <a:buNone/>
              <a:defRPr sz="1400">
                <a:cs typeface="+mn-cs"/>
              </a:defRPr>
            </a:lvl1pPr>
          </a:lstStyle>
          <a:p>
            <a:pPr>
              <a:defRPr/>
            </a:pPr>
            <a:r>
              <a:rPr lang="it-IT"/>
              <a:t>70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400">
                <a:cs typeface="+mn-cs"/>
              </a:defRPr>
            </a:lvl1pPr>
          </a:lstStyle>
          <a:p>
            <a:pPr>
              <a:defRPr/>
            </a:pPr>
            <a:fld id="{CD73D879-8F28-41A1-B56C-00EAD2187319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odcec.napoli.it/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</a:t>
            </a:fld>
            <a:endParaRPr lang="it-IT" altLang="it-IT" dirty="0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50825" y="1484313"/>
            <a:ext cx="8572500" cy="4032250"/>
          </a:xfrm>
        </p:spPr>
        <p:txBody>
          <a:bodyPr/>
          <a:lstStyle/>
          <a:p>
            <a:endParaRPr lang="it-IT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it-IT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Principio </a:t>
            </a:r>
            <a:r>
              <a:rPr lang="it-IT" sz="2800" dirty="0">
                <a:latin typeface="Arial" panose="020B0604020202020204" pitchFamily="34" charset="0"/>
                <a:cs typeface="Arial" panose="020B0604020202020204" pitchFamily="34" charset="0"/>
              </a:rPr>
              <a:t>di revisione internazionale ISA ITALIA 5</a:t>
            </a:r>
            <a:r>
              <a:rPr lang="it-IT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50</a:t>
            </a:r>
          </a:p>
          <a:p>
            <a:endParaRPr lang="it-IT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it-IT" sz="2800" b="1" i="1" dirty="0" smtClean="0">
                <a:latin typeface="Arial" panose="020B0604020202020204" pitchFamily="34" charset="0"/>
                <a:cs typeface="Arial" panose="020B0604020202020204" pitchFamily="34" charset="0"/>
              </a:rPr>
              <a:t>PARTI </a:t>
            </a:r>
            <a:r>
              <a:rPr lang="it-IT" sz="2800" b="1" i="1" dirty="0" smtClean="0">
                <a:latin typeface="Arial" panose="020B0604020202020204" pitchFamily="34" charset="0"/>
                <a:cs typeface="Arial" panose="020B0604020202020204" pitchFamily="34" charset="0"/>
              </a:rPr>
              <a:t>CORRELATE</a:t>
            </a:r>
          </a:p>
          <a:p>
            <a:endParaRPr lang="it-IT" sz="2800" b="1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it-IT" sz="2800" b="1" i="1" dirty="0" smtClean="0">
                <a:latin typeface="Arial" panose="020B0604020202020204" pitchFamily="34" charset="0"/>
                <a:cs typeface="Arial" panose="020B0604020202020204" pitchFamily="34" charset="0"/>
              </a:rPr>
              <a:t>Docente: Martina della Mura</a:t>
            </a:r>
          </a:p>
          <a:p>
            <a:endParaRPr lang="it-IT" sz="2800" b="1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it-IT" sz="2800" b="1" i="1" dirty="0" smtClean="0">
                <a:latin typeface="Arial" panose="020B0604020202020204" pitchFamily="34" charset="0"/>
                <a:cs typeface="Arial" panose="020B0604020202020204" pitchFamily="34" charset="0"/>
              </a:rPr>
              <a:t>Napoli, 8 novembre 2018</a:t>
            </a:r>
            <a:endParaRPr lang="it-IT" sz="1800" b="1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it-IT" sz="1800" dirty="0">
              <a:latin typeface="Trebuchet MS" panose="020B0603020202020204" pitchFamily="34" charset="0"/>
            </a:endParaRPr>
          </a:p>
          <a:p>
            <a:endParaRPr lang="it-IT" sz="2800" dirty="0">
              <a:latin typeface="Trebuchet MS" panose="020B0603020202020204" pitchFamily="34" charset="0"/>
            </a:endParaRPr>
          </a:p>
          <a:p>
            <a:pPr algn="l" eaLnBrk="1" hangingPunct="1">
              <a:defRPr/>
            </a:pPr>
            <a:endParaRPr lang="it-IT" altLang="it-IT" sz="2800" b="1" dirty="0" smtClean="0">
              <a:latin typeface="Trebuchet MS" panose="020B0603020202020204" pitchFamily="34" charset="0"/>
            </a:endParaRPr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95936" y="409575"/>
            <a:ext cx="1022151" cy="82817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Rectangle 2"/>
          <p:cNvSpPr>
            <a:spLocks noChangeArrowheads="1"/>
          </p:cNvSpPr>
          <p:nvPr/>
        </p:nvSpPr>
        <p:spPr bwMode="auto">
          <a:xfrm>
            <a:off x="683568" y="220663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it-IT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10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35304" y="1189038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800" b="1" dirty="0" smtClean="0">
                <a:latin typeface="Trebuchet MS" panose="020B0603020202020204" pitchFamily="34" charset="0"/>
              </a:rPr>
              <a:t>Parte Correlata:</a:t>
            </a:r>
            <a:endParaRPr lang="it-IT" altLang="it-IT" sz="2800" b="1" dirty="0">
              <a:latin typeface="Trebuchet MS" panose="020B0603020202020204" pitchFamily="34" charset="0"/>
            </a:endParaRPr>
          </a:p>
          <a:p>
            <a:pPr algn="l" eaLnBrk="1" hangingPunct="1">
              <a:defRPr/>
            </a:pPr>
            <a:r>
              <a:rPr lang="it-IT" altLang="it-IT" sz="1600" dirty="0"/>
              <a:t> </a:t>
            </a: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L’esistenza </a:t>
            </a:r>
            <a:r>
              <a:rPr lang="it-IT" altLang="it-IT" sz="1600" dirty="0"/>
              <a:t>dei seguenti rapporti </a:t>
            </a:r>
            <a:r>
              <a:rPr lang="it-IT" altLang="it-IT" sz="1600" dirty="0" smtClean="0"/>
              <a:t>può </a:t>
            </a:r>
            <a:r>
              <a:rPr lang="it-IT" altLang="it-IT" sz="1600" dirty="0"/>
              <a:t>indicare la presenza di controllo </a:t>
            </a:r>
            <a:r>
              <a:rPr lang="it-IT" altLang="it-IT" sz="1600" dirty="0" smtClean="0"/>
              <a:t>o di influenza </a:t>
            </a:r>
            <a:r>
              <a:rPr lang="it-IT" altLang="it-IT" sz="1600" dirty="0"/>
              <a:t>notevole</a:t>
            </a:r>
            <a:r>
              <a:rPr lang="it-IT" altLang="it-IT" sz="1600" dirty="0" smtClean="0"/>
              <a:t>:</a:t>
            </a:r>
          </a:p>
          <a:p>
            <a:pPr algn="l" eaLnBrk="1" hangingPunct="1"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a) partecipazioni </a:t>
            </a:r>
            <a:r>
              <a:rPr lang="it-IT" altLang="it-IT" sz="1600" dirty="0"/>
              <a:t>dirette o indirette nel capitale ovvero altri interessi </a:t>
            </a:r>
            <a:r>
              <a:rPr lang="it-IT" altLang="it-IT" sz="1600" dirty="0" smtClean="0"/>
              <a:t>finanziari </a:t>
            </a:r>
            <a:r>
              <a:rPr lang="it-IT" altLang="it-IT" sz="1600" dirty="0"/>
              <a:t>nell’impresa</a:t>
            </a:r>
            <a:r>
              <a:rPr lang="it-IT" altLang="it-IT" sz="1600" dirty="0" smtClean="0"/>
              <a:t>;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b) </a:t>
            </a:r>
            <a:r>
              <a:rPr lang="it-IT" altLang="it-IT" sz="1600" dirty="0"/>
              <a:t>partecipazioni dirette o indirette o altri interessi </a:t>
            </a:r>
            <a:r>
              <a:rPr lang="it-IT" altLang="it-IT" sz="1600" dirty="0" smtClean="0"/>
              <a:t>finanziari </a:t>
            </a:r>
            <a:r>
              <a:rPr lang="it-IT" altLang="it-IT" sz="1600" dirty="0"/>
              <a:t>dell’impresa in altre imprese</a:t>
            </a:r>
            <a:r>
              <a:rPr lang="it-IT" altLang="it-IT" sz="1600" dirty="0" smtClean="0"/>
              <a:t>;</a:t>
            </a:r>
          </a:p>
          <a:p>
            <a:pPr algn="l" eaLnBrk="1" hangingPunct="1"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c</a:t>
            </a:r>
            <a:r>
              <a:rPr lang="it-IT" altLang="it-IT" sz="1600" dirty="0"/>
              <a:t>) partecipazione agli organi responsabili delle </a:t>
            </a:r>
            <a:r>
              <a:rPr lang="it-IT" altLang="it-IT" sz="1600" dirty="0" smtClean="0"/>
              <a:t>attività </a:t>
            </a:r>
            <a:r>
              <a:rPr lang="it-IT" altLang="it-IT" sz="1600" dirty="0"/>
              <a:t>di governance </a:t>
            </a:r>
            <a:r>
              <a:rPr lang="it-IT" altLang="it-IT" sz="1600" dirty="0" smtClean="0"/>
              <a:t>o </a:t>
            </a:r>
            <a:r>
              <a:rPr lang="it-IT" altLang="it-IT" sz="1600" dirty="0"/>
              <a:t>alla dirigenza </a:t>
            </a:r>
            <a:r>
              <a:rPr lang="it-IT" altLang="it-IT" sz="1600" dirty="0" smtClean="0"/>
              <a:t>con    responsabilità strategiche </a:t>
            </a:r>
            <a:r>
              <a:rPr lang="it-IT" altLang="it-IT" sz="1600" dirty="0"/>
              <a:t>(ossia quei membri della direzione che hanno </a:t>
            </a:r>
            <a:r>
              <a:rPr lang="it-IT" altLang="it-IT" sz="1600" dirty="0" smtClean="0"/>
              <a:t>l’autorità </a:t>
            </a:r>
            <a:r>
              <a:rPr lang="it-IT" altLang="it-IT" sz="1600" dirty="0"/>
              <a:t>e la </a:t>
            </a:r>
            <a:r>
              <a:rPr lang="it-IT" altLang="it-IT" sz="1600" dirty="0" smtClean="0"/>
              <a:t>responsabilità </a:t>
            </a:r>
            <a:r>
              <a:rPr lang="it-IT" altLang="it-IT" sz="1600" dirty="0"/>
              <a:t>per la </a:t>
            </a:r>
            <a:r>
              <a:rPr lang="it-IT" altLang="it-IT" sz="1600" dirty="0" smtClean="0"/>
              <a:t>pianificazione</a:t>
            </a:r>
            <a:r>
              <a:rPr lang="it-IT" altLang="it-IT" sz="1600" dirty="0"/>
              <a:t>, la </a:t>
            </a:r>
            <a:r>
              <a:rPr lang="it-IT" altLang="it-IT" sz="1600" dirty="0" smtClean="0"/>
              <a:t>direzione e </a:t>
            </a:r>
            <a:r>
              <a:rPr lang="it-IT" altLang="it-IT" sz="1600" dirty="0"/>
              <a:t>il controllo delle </a:t>
            </a:r>
            <a:r>
              <a:rPr lang="it-IT" altLang="it-IT" sz="1600" dirty="0" smtClean="0"/>
              <a:t>attività </a:t>
            </a:r>
            <a:r>
              <a:rPr lang="it-IT" altLang="it-IT" sz="1600" dirty="0"/>
              <a:t>dell’impresa</a:t>
            </a:r>
            <a:r>
              <a:rPr lang="it-IT" altLang="it-IT" sz="1600" dirty="0" smtClean="0"/>
              <a:t>);</a:t>
            </a:r>
          </a:p>
          <a:p>
            <a:pPr algn="l" eaLnBrk="1" hangingPunct="1">
              <a:defRPr/>
            </a:pPr>
            <a:endParaRPr lang="it-IT" altLang="it-IT" sz="1600" dirty="0"/>
          </a:p>
          <a:p>
            <a:pPr algn="l" eaLnBrk="1" hangingPunct="1">
              <a:defRPr/>
            </a:pPr>
            <a:r>
              <a:rPr lang="it-IT" altLang="it-IT" sz="1600" dirty="0"/>
              <a:t>d) essere stretti familiari con una delle persone di cui al </a:t>
            </a:r>
            <a:r>
              <a:rPr lang="it-IT" altLang="it-IT" sz="1600" dirty="0" err="1"/>
              <a:t>sottoparagrafo</a:t>
            </a:r>
            <a:r>
              <a:rPr lang="it-IT" altLang="it-IT" sz="1600" dirty="0"/>
              <a:t> c</a:t>
            </a:r>
            <a:r>
              <a:rPr lang="it-IT" altLang="it-IT" sz="1600" dirty="0" smtClean="0"/>
              <a:t>);</a:t>
            </a:r>
          </a:p>
          <a:p>
            <a:pPr algn="l" eaLnBrk="1" hangingPunct="1">
              <a:defRPr/>
            </a:pPr>
            <a:endParaRPr lang="it-IT" altLang="it-IT" sz="1600" dirty="0"/>
          </a:p>
          <a:p>
            <a:pPr algn="l" eaLnBrk="1" hangingPunct="1">
              <a:defRPr/>
            </a:pPr>
            <a:r>
              <a:rPr lang="it-IT" altLang="it-IT" sz="1600" dirty="0"/>
              <a:t>e) rapporti di affari </a:t>
            </a:r>
            <a:r>
              <a:rPr lang="it-IT" altLang="it-IT" sz="1600" dirty="0" smtClean="0"/>
              <a:t>significativi </a:t>
            </a:r>
            <a:r>
              <a:rPr lang="it-IT" altLang="it-IT" sz="1600" dirty="0"/>
              <a:t>in essere con una delle persone di cui al </a:t>
            </a:r>
            <a:r>
              <a:rPr lang="it-IT" altLang="it-IT" sz="1600" dirty="0" err="1"/>
              <a:t>sottoparagrafo</a:t>
            </a:r>
            <a:r>
              <a:rPr lang="it-IT" altLang="it-IT" sz="1600" dirty="0"/>
              <a:t> c).</a:t>
            </a:r>
            <a:endParaRPr lang="it-IT" altLang="it-IT" sz="1600" dirty="0" smtClean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 smtClean="0"/>
              <a:t>2/2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3244096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11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>
                <a:latin typeface="Arial (body)"/>
              </a:rPr>
              <a:t>Procedure di valutazione del rischio e </a:t>
            </a:r>
            <a:r>
              <a:rPr lang="it-IT" altLang="it-IT" sz="2400" b="1" dirty="0" smtClean="0">
                <a:latin typeface="Arial (body)"/>
              </a:rPr>
              <a:t>attività </a:t>
            </a:r>
            <a:r>
              <a:rPr lang="it-IT" altLang="it-IT" sz="2400" b="1" dirty="0">
                <a:latin typeface="Arial (body)"/>
              </a:rPr>
              <a:t>correlate:</a:t>
            </a:r>
          </a:p>
          <a:p>
            <a:pPr algn="l" eaLnBrk="1" hangingPunct="1"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Nell’ambito </a:t>
            </a:r>
            <a:r>
              <a:rPr lang="it-IT" altLang="it-IT" sz="1600" dirty="0"/>
              <a:t>delle procedure di valutazione del rischio e delle </a:t>
            </a:r>
            <a:r>
              <a:rPr lang="it-IT" altLang="it-IT" sz="1600" dirty="0" smtClean="0"/>
              <a:t>attività </a:t>
            </a:r>
            <a:r>
              <a:rPr lang="it-IT" altLang="it-IT" sz="1600" dirty="0"/>
              <a:t>correlate da svolgere nel corso </a:t>
            </a:r>
            <a:r>
              <a:rPr lang="it-IT" altLang="it-IT" sz="1600" dirty="0" smtClean="0"/>
              <a:t>della revisione contabile stabilite </a:t>
            </a:r>
            <a:r>
              <a:rPr lang="it-IT" altLang="it-IT" sz="1600" dirty="0"/>
              <a:t>dai principi di </a:t>
            </a:r>
            <a:r>
              <a:rPr lang="it-IT" altLang="it-IT" sz="1600" dirty="0" smtClean="0"/>
              <a:t>revisione interazionali </a:t>
            </a:r>
            <a:r>
              <a:rPr lang="it-IT" altLang="it-IT" sz="1600" dirty="0"/>
              <a:t>(ISA Italia) n. 315 e n. 240, il </a:t>
            </a:r>
            <a:r>
              <a:rPr lang="it-IT" altLang="it-IT" sz="1600" dirty="0" smtClean="0"/>
              <a:t>revisore deve svolgere </a:t>
            </a:r>
            <a:r>
              <a:rPr lang="it-IT" altLang="it-IT" sz="1600" dirty="0"/>
              <a:t>le procedure di </a:t>
            </a:r>
            <a:r>
              <a:rPr lang="it-IT" altLang="it-IT" sz="1600" dirty="0" smtClean="0"/>
              <a:t>revisione </a:t>
            </a:r>
            <a:r>
              <a:rPr lang="it-IT" altLang="it-IT" sz="1600" dirty="0"/>
              <a:t>e le </a:t>
            </a:r>
            <a:r>
              <a:rPr lang="it-IT" altLang="it-IT" sz="1600" dirty="0" smtClean="0"/>
              <a:t>attività </a:t>
            </a:r>
            <a:r>
              <a:rPr lang="it-IT" altLang="it-IT" sz="1600" dirty="0"/>
              <a:t>correlate </a:t>
            </a:r>
            <a:r>
              <a:rPr lang="it-IT" altLang="it-IT" sz="1600" dirty="0" smtClean="0"/>
              <a:t>per </a:t>
            </a:r>
            <a:r>
              <a:rPr lang="it-IT" altLang="it-IT" sz="1600" b="1" u="sng" dirty="0" smtClean="0"/>
              <a:t>acquisire </a:t>
            </a:r>
            <a:r>
              <a:rPr lang="it-IT" altLang="it-IT" sz="1600" b="1" u="sng" dirty="0"/>
              <a:t>informazioni rilevanti</a:t>
            </a:r>
            <a:r>
              <a:rPr lang="it-IT" altLang="it-IT" sz="1600" dirty="0"/>
              <a:t> </a:t>
            </a:r>
            <a:r>
              <a:rPr lang="it-IT" altLang="it-IT" sz="1600" dirty="0" smtClean="0"/>
              <a:t>ai fini dell’identificazione </a:t>
            </a:r>
            <a:r>
              <a:rPr lang="it-IT" altLang="it-IT" sz="1600" dirty="0"/>
              <a:t>dei rischi di errori </a:t>
            </a:r>
            <a:r>
              <a:rPr lang="it-IT" altLang="it-IT" sz="1600" dirty="0" smtClean="0"/>
              <a:t>significativi associati </a:t>
            </a:r>
            <a:r>
              <a:rPr lang="it-IT" altLang="it-IT" sz="1600" dirty="0"/>
              <a:t>ai rapporti e alle </a:t>
            </a:r>
            <a:r>
              <a:rPr lang="it-IT" altLang="it-IT" sz="1600" dirty="0" smtClean="0"/>
              <a:t>operazioni </a:t>
            </a:r>
            <a:r>
              <a:rPr lang="it-IT" altLang="it-IT" sz="1600" dirty="0"/>
              <a:t>con parti </a:t>
            </a:r>
            <a:r>
              <a:rPr lang="it-IT" altLang="it-IT" sz="1600" dirty="0" smtClean="0"/>
              <a:t>correlate. In particolare deve:</a:t>
            </a:r>
          </a:p>
          <a:p>
            <a:pPr algn="l" eaLnBrk="1" hangingPunct="1">
              <a:defRPr/>
            </a:pPr>
            <a:endParaRPr lang="it-IT" altLang="it-IT" sz="1600" dirty="0"/>
          </a:p>
          <a:p>
            <a:pPr marL="342900" indent="-342900" algn="l" eaLnBrk="1" hangingPunct="1">
              <a:buFont typeface="+mj-lt"/>
              <a:buAutoNum type="arabicPeriod"/>
              <a:defRPr/>
            </a:pPr>
            <a:r>
              <a:rPr lang="it-IT" altLang="it-IT" sz="1600" dirty="0" smtClean="0"/>
              <a:t>Comprendere i </a:t>
            </a:r>
            <a:r>
              <a:rPr lang="it-IT" altLang="it-IT" sz="1600" dirty="0"/>
              <a:t>rapporti e </a:t>
            </a:r>
            <a:r>
              <a:rPr lang="it-IT" altLang="it-IT" sz="1600" dirty="0" smtClean="0"/>
              <a:t>le </a:t>
            </a:r>
            <a:r>
              <a:rPr lang="it-IT" altLang="it-IT" sz="1600" dirty="0"/>
              <a:t>operazioni </a:t>
            </a:r>
            <a:r>
              <a:rPr lang="it-IT" altLang="it-IT" sz="1600" dirty="0" smtClean="0"/>
              <a:t>dell’impresa </a:t>
            </a:r>
            <a:r>
              <a:rPr lang="it-IT" altLang="it-IT" sz="1600" dirty="0"/>
              <a:t>con le parti </a:t>
            </a:r>
            <a:r>
              <a:rPr lang="it-IT" altLang="it-IT" sz="1600" dirty="0" smtClean="0"/>
              <a:t>correlate</a:t>
            </a:r>
          </a:p>
          <a:p>
            <a:pPr marL="342900" indent="-342900" algn="l" eaLnBrk="1" hangingPunct="1">
              <a:buFont typeface="+mj-lt"/>
              <a:buAutoNum type="arabicPeriod"/>
              <a:defRPr/>
            </a:pPr>
            <a:r>
              <a:rPr lang="it-IT" altLang="it-IT" sz="1600" dirty="0"/>
              <a:t>Prestare attenzione alle informazioni sulle parti correlate in sede di riesame delle registrazioni </a:t>
            </a:r>
            <a:r>
              <a:rPr lang="it-IT" altLang="it-IT" sz="1600" dirty="0" smtClean="0"/>
              <a:t>o </a:t>
            </a:r>
            <a:r>
              <a:rPr lang="it-IT" altLang="it-IT" sz="1600" dirty="0"/>
              <a:t>dei </a:t>
            </a:r>
            <a:r>
              <a:rPr lang="it-IT" altLang="it-IT" sz="1600" dirty="0" smtClean="0"/>
              <a:t>documenti</a:t>
            </a:r>
          </a:p>
          <a:p>
            <a:pPr marL="342900" indent="-342900" algn="l" eaLnBrk="1" hangingPunct="1">
              <a:buFont typeface="+mj-lt"/>
              <a:buAutoNum type="arabicPeriod"/>
              <a:defRPr/>
            </a:pPr>
            <a:r>
              <a:rPr lang="it-IT" altLang="it-IT" sz="1600" dirty="0" smtClean="0"/>
              <a:t>Condividere le informazioni </a:t>
            </a:r>
            <a:r>
              <a:rPr lang="it-IT" altLang="it-IT" sz="1600" dirty="0"/>
              <a:t>sulle parti correlate con </a:t>
            </a:r>
            <a:r>
              <a:rPr lang="it-IT" altLang="it-IT" sz="1600" dirty="0" smtClean="0"/>
              <a:t>il </a:t>
            </a:r>
            <a:r>
              <a:rPr lang="it-IT" altLang="it-IT" sz="1600" dirty="0"/>
              <a:t>team di </a:t>
            </a:r>
            <a:r>
              <a:rPr lang="it-IT" altLang="it-IT" sz="1600" dirty="0" smtClean="0"/>
              <a:t>revisione</a:t>
            </a:r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84388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12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/>
              <a:t>Comprendere i rapporti e le operazioni dell’impresa con le parti </a:t>
            </a:r>
            <a:r>
              <a:rPr lang="it-IT" altLang="it-IT" sz="2400" b="1" dirty="0" smtClean="0"/>
              <a:t>correlate</a:t>
            </a:r>
            <a:r>
              <a:rPr lang="it-IT" altLang="it-IT" sz="2400" b="1" dirty="0" smtClean="0">
                <a:latin typeface="Trebuchet MS" panose="020B0603020202020204" pitchFamily="34" charset="0"/>
              </a:rPr>
              <a:t>:</a:t>
            </a:r>
          </a:p>
          <a:p>
            <a:pPr algn="l" eaLnBrk="1" hangingPunct="1">
              <a:defRPr/>
            </a:pPr>
            <a:endParaRPr lang="it-IT" altLang="it-IT" sz="1600" b="1" dirty="0">
              <a:latin typeface="Trebuchet MS" panose="020B0603020202020204" pitchFamily="34" charset="0"/>
            </a:endParaRPr>
          </a:p>
          <a:p>
            <a:pPr algn="l" eaLnBrk="1" hangingPunct="1">
              <a:defRPr/>
            </a:pPr>
            <a:endParaRPr lang="it-IT" altLang="it-IT" sz="1600" dirty="0" smtClean="0"/>
          </a:p>
          <a:p>
            <a:pPr algn="l"/>
            <a:r>
              <a:rPr lang="it-IT" sz="1800" dirty="0"/>
              <a:t>Il revisore deve svolgere </a:t>
            </a:r>
            <a:r>
              <a:rPr lang="it-IT" sz="1800" b="1" u="sng" dirty="0"/>
              <a:t>indagini presso la direzione</a:t>
            </a:r>
            <a:r>
              <a:rPr lang="it-IT" sz="1800" dirty="0"/>
              <a:t> riguardo:</a:t>
            </a:r>
          </a:p>
          <a:p>
            <a:pPr marL="342900" lvl="0" indent="-342900" algn="l">
              <a:buFont typeface="+mj-lt"/>
              <a:buAutoNum type="alphaLcParenR"/>
            </a:pPr>
            <a:r>
              <a:rPr lang="it-IT" sz="1800" dirty="0"/>
              <a:t>l’identità delle parti correlate dell’impresa, inclusi i cambiamenti rispetto al periodo amministrativo precedente;</a:t>
            </a:r>
          </a:p>
          <a:p>
            <a:pPr marL="342900" lvl="0" indent="-342900" algn="l">
              <a:buFont typeface="+mj-lt"/>
              <a:buAutoNum type="alphaLcParenR"/>
            </a:pPr>
            <a:r>
              <a:rPr lang="it-IT" sz="1800" dirty="0" smtClean="0"/>
              <a:t>la </a:t>
            </a:r>
            <a:r>
              <a:rPr lang="it-IT" sz="1800" dirty="0"/>
              <a:t>natura dei rapporti tra l’impresa e tali parti correlate;</a:t>
            </a:r>
          </a:p>
          <a:p>
            <a:pPr marL="342900" lvl="0" indent="-342900" algn="l">
              <a:buFont typeface="+mj-lt"/>
              <a:buAutoNum type="alphaLcParenR"/>
            </a:pPr>
            <a:r>
              <a:rPr lang="it-IT" sz="1800" dirty="0"/>
              <a:t>la tipologia e le </a:t>
            </a:r>
            <a:r>
              <a:rPr lang="it-IT" sz="1800" dirty="0" smtClean="0"/>
              <a:t>finalità </a:t>
            </a:r>
            <a:r>
              <a:rPr lang="it-IT" sz="1800" dirty="0"/>
              <a:t>delle operazioni che l’impresa ha eventualmente posto in essere con tali </a:t>
            </a:r>
            <a:r>
              <a:rPr lang="it-IT" sz="1800" dirty="0" smtClean="0"/>
              <a:t>parti correlate durante </a:t>
            </a:r>
            <a:r>
              <a:rPr lang="it-IT" sz="1800" dirty="0"/>
              <a:t>il periodo </a:t>
            </a:r>
            <a:r>
              <a:rPr lang="it-IT" sz="1800" dirty="0" smtClean="0"/>
              <a:t>amministrativo.</a:t>
            </a:r>
          </a:p>
          <a:p>
            <a:pPr lvl="0" algn="l"/>
            <a:endParaRPr lang="it-IT" altLang="it-IT" sz="1800" dirty="0" smtClean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 smtClean="0"/>
              <a:t>1/2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22787370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13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/>
              <a:t>Comprendere i rapporti e le operazioni dell’impresa con le parti </a:t>
            </a:r>
            <a:r>
              <a:rPr lang="it-IT" altLang="it-IT" sz="2400" b="1" dirty="0" smtClean="0"/>
              <a:t>correlate</a:t>
            </a:r>
            <a:r>
              <a:rPr lang="it-IT" altLang="it-IT" sz="2400" b="1" dirty="0" smtClean="0">
                <a:latin typeface="Trebuchet MS" panose="020B0603020202020204" pitchFamily="34" charset="0"/>
              </a:rPr>
              <a:t>:</a:t>
            </a:r>
            <a:endParaRPr lang="it-IT" altLang="it-IT" sz="2400" b="1" dirty="0">
              <a:latin typeface="Trebuchet MS" panose="020B0603020202020204" pitchFamily="34" charset="0"/>
            </a:endParaRPr>
          </a:p>
          <a:p>
            <a:pPr lvl="0" algn="l"/>
            <a:endParaRPr lang="it-IT" altLang="it-IT" sz="1600" dirty="0" smtClean="0"/>
          </a:p>
          <a:p>
            <a:pPr lvl="0" algn="l"/>
            <a:r>
              <a:rPr lang="it-IT" altLang="it-IT" sz="1600" dirty="0" smtClean="0"/>
              <a:t>Il revisore </a:t>
            </a:r>
            <a:r>
              <a:rPr lang="it-IT" altLang="it-IT" sz="1600" dirty="0"/>
              <a:t>deve svolgere indagini presso la direzione e altri soggetti all’interno dell’impresa, e svolgere </a:t>
            </a:r>
            <a:r>
              <a:rPr lang="it-IT" altLang="it-IT" sz="1600" dirty="0" smtClean="0"/>
              <a:t>altre procedure </a:t>
            </a:r>
            <a:r>
              <a:rPr lang="it-IT" altLang="it-IT" sz="1600" dirty="0"/>
              <a:t>di valutazione del rischio considerate appropriate, al </a:t>
            </a:r>
            <a:r>
              <a:rPr lang="it-IT" altLang="it-IT" sz="1600" dirty="0" smtClean="0"/>
              <a:t>fine </a:t>
            </a:r>
            <a:r>
              <a:rPr lang="it-IT" altLang="it-IT" sz="1600" dirty="0"/>
              <a:t>di acquisire </a:t>
            </a:r>
            <a:r>
              <a:rPr lang="it-IT" altLang="it-IT" sz="1600" b="1" u="sng" dirty="0"/>
              <a:t>una comprensione dei controlli</a:t>
            </a:r>
            <a:r>
              <a:rPr lang="it-IT" altLang="it-IT" sz="1600" dirty="0"/>
              <a:t>, </a:t>
            </a:r>
            <a:r>
              <a:rPr lang="it-IT" altLang="it-IT" sz="1600" dirty="0" smtClean="0"/>
              <a:t>ove presenti</a:t>
            </a:r>
            <a:r>
              <a:rPr lang="it-IT" altLang="it-IT" sz="1600" dirty="0"/>
              <a:t>, che la direzione ha istituito al </a:t>
            </a:r>
            <a:r>
              <a:rPr lang="it-IT" altLang="it-IT" sz="1600" dirty="0" smtClean="0"/>
              <a:t>fine di:</a:t>
            </a:r>
          </a:p>
          <a:p>
            <a:pPr lvl="0" algn="l"/>
            <a:endParaRPr lang="it-IT" altLang="it-IT" sz="1600" dirty="0" smtClean="0"/>
          </a:p>
          <a:p>
            <a:pPr marL="342900" lvl="0" indent="-342900" algn="l">
              <a:buFont typeface="+mj-lt"/>
              <a:buAutoNum type="alphaLcParenR"/>
            </a:pPr>
            <a:r>
              <a:rPr lang="it-IT" altLang="it-IT" sz="1600" dirty="0" smtClean="0"/>
              <a:t>identificare</a:t>
            </a:r>
            <a:r>
              <a:rPr lang="it-IT" altLang="it-IT" sz="1600" dirty="0"/>
              <a:t>, contabilizzare e presentare in bilancio i rapporti e le operazioni con parti correlate in </a:t>
            </a:r>
            <a:r>
              <a:rPr lang="it-IT" altLang="it-IT" sz="1600" dirty="0" smtClean="0"/>
              <a:t>conformità al quadro </a:t>
            </a:r>
            <a:r>
              <a:rPr lang="it-IT" altLang="it-IT" sz="1600" dirty="0"/>
              <a:t>normativo sull’informazione </a:t>
            </a:r>
            <a:r>
              <a:rPr lang="it-IT" altLang="it-IT" sz="1600" dirty="0" smtClean="0"/>
              <a:t>finanziaria </a:t>
            </a:r>
            <a:r>
              <a:rPr lang="it-IT" altLang="it-IT" sz="1600" dirty="0"/>
              <a:t>applicabile;</a:t>
            </a:r>
          </a:p>
          <a:p>
            <a:pPr marL="342900" lvl="0" indent="-342900" algn="l">
              <a:buFont typeface="+mj-lt"/>
              <a:buAutoNum type="alphaLcParenR"/>
            </a:pPr>
            <a:r>
              <a:rPr lang="it-IT" altLang="it-IT" sz="1600" dirty="0" smtClean="0"/>
              <a:t>autorizzare </a:t>
            </a:r>
            <a:r>
              <a:rPr lang="it-IT" altLang="it-IT" sz="1600" dirty="0"/>
              <a:t>e approvare operazioni e accordi </a:t>
            </a:r>
            <a:r>
              <a:rPr lang="it-IT" altLang="it-IT" sz="1600" dirty="0" smtClean="0"/>
              <a:t>significativi </a:t>
            </a:r>
            <a:r>
              <a:rPr lang="it-IT" altLang="it-IT" sz="1600" dirty="0"/>
              <a:t>con parti correlate; </a:t>
            </a:r>
          </a:p>
          <a:p>
            <a:pPr marL="342900" lvl="0" indent="-342900" algn="l">
              <a:buFont typeface="+mj-lt"/>
              <a:buAutoNum type="alphaLcParenR"/>
            </a:pPr>
            <a:r>
              <a:rPr lang="it-IT" altLang="it-IT" sz="1600" dirty="0" smtClean="0"/>
              <a:t>autorizzare </a:t>
            </a:r>
            <a:r>
              <a:rPr lang="it-IT" altLang="it-IT" sz="1600" dirty="0"/>
              <a:t>e approvare operazioni e accordi </a:t>
            </a:r>
            <a:r>
              <a:rPr lang="it-IT" altLang="it-IT" sz="1600" dirty="0" smtClean="0"/>
              <a:t>significativi </a:t>
            </a:r>
            <a:r>
              <a:rPr lang="it-IT" altLang="it-IT" sz="1600" dirty="0"/>
              <a:t>che esulano dal normale svolgimento </a:t>
            </a:r>
            <a:r>
              <a:rPr lang="it-IT" altLang="it-IT" sz="1600" dirty="0" smtClean="0"/>
              <a:t>dell’attività aziendale</a:t>
            </a:r>
            <a:r>
              <a:rPr lang="it-IT" altLang="it-IT" sz="1600" dirty="0"/>
              <a:t>.</a:t>
            </a:r>
            <a:endParaRPr lang="it-IT" altLang="it-IT" sz="1600" dirty="0" smtClean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 smtClean="0"/>
              <a:t>2/2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1536627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14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 smtClean="0"/>
              <a:t>Prestare attenzione alle informazioni sulle parti correlate in sede di riesame delle registrazioni o dei documenti:</a:t>
            </a:r>
          </a:p>
          <a:p>
            <a:pPr algn="l" eaLnBrk="1" hangingPunct="1"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Nel </a:t>
            </a:r>
            <a:r>
              <a:rPr lang="it-IT" altLang="it-IT" sz="1600" dirty="0"/>
              <a:t>corso della </a:t>
            </a:r>
            <a:r>
              <a:rPr lang="it-IT" altLang="it-IT" sz="1600" dirty="0" smtClean="0"/>
              <a:t>revisione </a:t>
            </a:r>
            <a:r>
              <a:rPr lang="it-IT" altLang="it-IT" sz="1600" dirty="0"/>
              <a:t>contabile, il </a:t>
            </a:r>
            <a:r>
              <a:rPr lang="it-IT" altLang="it-IT" sz="1600" dirty="0" smtClean="0"/>
              <a:t>revisore </a:t>
            </a:r>
            <a:r>
              <a:rPr lang="it-IT" altLang="it-IT" sz="1600" dirty="0"/>
              <a:t>deve prestare attenzione, in sede di i</a:t>
            </a:r>
            <a:r>
              <a:rPr lang="it-IT" altLang="it-IT" sz="1600" b="1" u="sng" dirty="0"/>
              <a:t>spezione di </a:t>
            </a:r>
            <a:r>
              <a:rPr lang="it-IT" altLang="it-IT" sz="1600" b="1" u="sng" dirty="0" smtClean="0"/>
              <a:t>registrazioni, documenti</a:t>
            </a:r>
            <a:r>
              <a:rPr lang="it-IT" altLang="it-IT" sz="1600" b="1" u="sng" dirty="0"/>
              <a:t>, agli accordi </a:t>
            </a:r>
            <a:r>
              <a:rPr lang="it-IT" altLang="it-IT" sz="1600" b="1" u="sng" dirty="0" smtClean="0"/>
              <a:t>o ad </a:t>
            </a:r>
            <a:r>
              <a:rPr lang="it-IT" altLang="it-IT" sz="1600" b="1" u="sng" dirty="0"/>
              <a:t>altre informazioni </a:t>
            </a:r>
            <a:r>
              <a:rPr lang="it-IT" altLang="it-IT" sz="1600" dirty="0"/>
              <a:t>che possono indicare l’esistenza di rapporti o operazioni con </a:t>
            </a:r>
            <a:r>
              <a:rPr lang="it-IT" altLang="it-IT" sz="1600" dirty="0" smtClean="0"/>
              <a:t>parti correlate </a:t>
            </a:r>
            <a:r>
              <a:rPr lang="it-IT" altLang="it-IT" sz="1600" dirty="0"/>
              <a:t>che la direzione non abbia precedentemente </a:t>
            </a:r>
            <a:r>
              <a:rPr lang="it-IT" altLang="it-IT" sz="1600" dirty="0" smtClean="0"/>
              <a:t>identificato </a:t>
            </a:r>
            <a:r>
              <a:rPr lang="it-IT" altLang="it-IT" sz="1600" dirty="0"/>
              <a:t>o portato a conoscenza del </a:t>
            </a:r>
            <a:r>
              <a:rPr lang="it-IT" altLang="it-IT" sz="1600" dirty="0" smtClean="0"/>
              <a:t>revisore. </a:t>
            </a:r>
          </a:p>
          <a:p>
            <a:pPr algn="l" eaLnBrk="1" hangingPunct="1">
              <a:defRPr/>
            </a:pPr>
            <a:endParaRPr lang="it-IT" altLang="it-IT" sz="1600" dirty="0"/>
          </a:p>
          <a:p>
            <a:pPr algn="l" eaLnBrk="1" hangingPunct="1">
              <a:defRPr/>
            </a:pPr>
            <a:r>
              <a:rPr lang="it-IT" altLang="it-IT" sz="1600" dirty="0" smtClean="0"/>
              <a:t>In </a:t>
            </a:r>
            <a:r>
              <a:rPr lang="it-IT" altLang="it-IT" sz="1600" dirty="0"/>
              <a:t>particolare, il </a:t>
            </a:r>
            <a:r>
              <a:rPr lang="it-IT" altLang="it-IT" sz="1600" dirty="0" smtClean="0"/>
              <a:t>revisore </a:t>
            </a:r>
            <a:r>
              <a:rPr lang="it-IT" altLang="it-IT" sz="1600" dirty="0"/>
              <a:t>deve ispezionare </a:t>
            </a:r>
          </a:p>
          <a:p>
            <a:pPr marL="342900" indent="-342900" algn="l" eaLnBrk="1" hangingPunct="1">
              <a:buAutoNum type="alphaLcParenR"/>
              <a:defRPr/>
            </a:pPr>
            <a:r>
              <a:rPr lang="it-IT" altLang="it-IT" sz="1600" dirty="0" smtClean="0"/>
              <a:t>le </a:t>
            </a:r>
            <a:r>
              <a:rPr lang="it-IT" altLang="it-IT" sz="1600" dirty="0"/>
              <a:t>conferme da parte di banche e dei legali acquisite nel corso delle procedure di </a:t>
            </a:r>
            <a:r>
              <a:rPr lang="it-IT" altLang="it-IT" sz="1600" dirty="0" smtClean="0"/>
              <a:t>revisione;</a:t>
            </a:r>
          </a:p>
          <a:p>
            <a:pPr marL="342900" indent="-342900" algn="l" eaLnBrk="1" hangingPunct="1">
              <a:buAutoNum type="alphaLcParenR"/>
              <a:defRPr/>
            </a:pPr>
            <a:r>
              <a:rPr lang="it-IT" altLang="it-IT" sz="1600" dirty="0" smtClean="0"/>
              <a:t>i </a:t>
            </a:r>
            <a:r>
              <a:rPr lang="it-IT" altLang="it-IT" sz="1600" dirty="0"/>
              <a:t>verbali delle </a:t>
            </a:r>
            <a:r>
              <a:rPr lang="it-IT" altLang="it-IT" sz="1600" dirty="0" smtClean="0"/>
              <a:t>assemblee </a:t>
            </a:r>
            <a:r>
              <a:rPr lang="it-IT" altLang="it-IT" sz="1600" dirty="0"/>
              <a:t>dei soci e delle riunioni dei responsabili delle </a:t>
            </a:r>
            <a:r>
              <a:rPr lang="it-IT" altLang="it-IT" sz="1600" dirty="0" smtClean="0"/>
              <a:t>attività di governance;</a:t>
            </a:r>
          </a:p>
          <a:p>
            <a:pPr marL="342900" indent="-342900" algn="l" eaLnBrk="1" hangingPunct="1">
              <a:buAutoNum type="alphaLcParenR"/>
              <a:defRPr/>
            </a:pPr>
            <a:r>
              <a:rPr lang="it-IT" altLang="it-IT" sz="1600" dirty="0" smtClean="0"/>
              <a:t>le altre registrazioni o i documenti che il revisore consideri necessari nelle circostanze dell’impresa.</a:t>
            </a: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039641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15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 smtClean="0"/>
              <a:t>Condivisione delle informazioni sulle parti correlate con il team di revisione:</a:t>
            </a:r>
          </a:p>
          <a:p>
            <a:pPr algn="l" eaLnBrk="1" hangingPunct="1">
              <a:defRPr/>
            </a:pPr>
            <a:endParaRPr lang="it-IT" altLang="it-IT" sz="1600" b="1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Il revisore </a:t>
            </a:r>
            <a:r>
              <a:rPr lang="it-IT" altLang="it-IT" sz="1600" dirty="0"/>
              <a:t>deve </a:t>
            </a:r>
            <a:r>
              <a:rPr lang="it-IT" altLang="it-IT" sz="1600" u="sng" dirty="0"/>
              <a:t>condividere</a:t>
            </a:r>
            <a:r>
              <a:rPr lang="it-IT" altLang="it-IT" sz="1600" dirty="0"/>
              <a:t> </a:t>
            </a:r>
            <a:r>
              <a:rPr lang="it-IT" altLang="it-IT" sz="1600" dirty="0" smtClean="0"/>
              <a:t>le </a:t>
            </a:r>
            <a:r>
              <a:rPr lang="it-IT" altLang="it-IT" sz="1600" dirty="0"/>
              <a:t>informazioni acquisite sulle parti correlate dell’impresa con gli altri membri </a:t>
            </a:r>
            <a:r>
              <a:rPr lang="it-IT" altLang="it-IT" sz="1600" dirty="0" smtClean="0"/>
              <a:t>del team </a:t>
            </a:r>
            <a:r>
              <a:rPr lang="it-IT" altLang="it-IT" sz="1600" dirty="0"/>
              <a:t>di </a:t>
            </a:r>
            <a:r>
              <a:rPr lang="it-IT" altLang="it-IT" sz="1600" dirty="0" smtClean="0"/>
              <a:t>revisione, come ad esempio: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endParaRPr lang="it-IT" altLang="it-IT" sz="1600" dirty="0"/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/>
              <a:t>L’entità delle parti correlate dell’impresa;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/>
              <a:t>La natura dei rapporti e delle operazioni con parti correlate;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/>
              <a:t>Rapporti o operazioni significative o complesse con parti correlate che possono richiedere una speciale considerazione nello svolgimento della revisione contabile, in particolare le operazioni in cui la direzione o i responsabili delle attività di </a:t>
            </a:r>
            <a:r>
              <a:rPr lang="it-IT" altLang="it-IT" sz="1600" dirty="0" err="1" smtClean="0"/>
              <a:t>governance</a:t>
            </a:r>
            <a:r>
              <a:rPr lang="it-IT" altLang="it-IT" sz="1600" dirty="0" smtClean="0"/>
              <a:t> sono coinvolti da un punto di vista finanziario.</a:t>
            </a: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597792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16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50824" y="137031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/>
              <a:t>Identificazione e valutazione dei rischi di errori </a:t>
            </a:r>
            <a:r>
              <a:rPr lang="it-IT" altLang="it-IT" sz="2400" b="1" dirty="0" smtClean="0"/>
              <a:t>significativi :</a:t>
            </a:r>
          </a:p>
          <a:p>
            <a:pPr algn="l" eaLnBrk="1" hangingPunct="1">
              <a:defRPr/>
            </a:pPr>
            <a:endParaRPr lang="it-IT" altLang="it-IT" sz="2400" b="1" dirty="0"/>
          </a:p>
          <a:p>
            <a:pPr algn="l"/>
            <a:r>
              <a:rPr lang="it-IT" sz="1800" dirty="0"/>
              <a:t>Nel rispettare le regole del principio di revisione internazionale (ISA Italia) n. 315 per l’identificazione e </a:t>
            </a:r>
            <a:r>
              <a:rPr lang="it-IT" sz="1800" dirty="0" smtClean="0"/>
              <a:t>la valutazione </a:t>
            </a:r>
            <a:r>
              <a:rPr lang="it-IT" sz="1800" dirty="0"/>
              <a:t>dei rischi di errori </a:t>
            </a:r>
            <a:r>
              <a:rPr lang="it-IT" sz="1800" dirty="0" smtClean="0"/>
              <a:t>significativi</a:t>
            </a:r>
            <a:r>
              <a:rPr lang="it-IT" sz="1800" dirty="0"/>
              <a:t>,</a:t>
            </a:r>
            <a:r>
              <a:rPr lang="it-IT" sz="1800" dirty="0" smtClean="0"/>
              <a:t> </a:t>
            </a:r>
            <a:r>
              <a:rPr lang="it-IT" sz="1800" dirty="0"/>
              <a:t>il revisore deve </a:t>
            </a:r>
            <a:r>
              <a:rPr lang="it-IT" sz="1800" b="1" u="sng" dirty="0"/>
              <a:t>identificare e valutare</a:t>
            </a:r>
            <a:r>
              <a:rPr lang="it-IT" sz="1800" dirty="0"/>
              <a:t> i rischi di errori </a:t>
            </a:r>
            <a:r>
              <a:rPr lang="it-IT" sz="1800" dirty="0" smtClean="0"/>
              <a:t>significativi associati </a:t>
            </a:r>
            <a:r>
              <a:rPr lang="it-IT" sz="1800" dirty="0"/>
              <a:t>ai rapporti e alle operazioni con parti correlate e stabilire se tra questi </a:t>
            </a:r>
            <a:r>
              <a:rPr lang="it-IT" sz="1800" dirty="0" smtClean="0"/>
              <a:t>vi </a:t>
            </a:r>
            <a:r>
              <a:rPr lang="it-IT" sz="1800" dirty="0"/>
              <a:t>siano rischi significativi. </a:t>
            </a:r>
            <a:endParaRPr lang="it-IT" sz="1800" dirty="0" smtClean="0"/>
          </a:p>
          <a:p>
            <a:pPr algn="l"/>
            <a:endParaRPr lang="it-IT" sz="1800" dirty="0" smtClean="0"/>
          </a:p>
          <a:p>
            <a:pPr algn="l"/>
            <a:r>
              <a:rPr lang="it-IT" sz="1800" dirty="0" smtClean="0"/>
              <a:t>A </a:t>
            </a:r>
            <a:r>
              <a:rPr lang="it-IT" sz="1800" dirty="0"/>
              <a:t>tal fine, </a:t>
            </a:r>
            <a:r>
              <a:rPr lang="it-IT" sz="1800" dirty="0" smtClean="0"/>
              <a:t>il revisore </a:t>
            </a:r>
            <a:r>
              <a:rPr lang="it-IT" sz="1800" dirty="0"/>
              <a:t>deve considerare le </a:t>
            </a:r>
            <a:r>
              <a:rPr lang="it-IT" sz="1800" b="1" u="sng" dirty="0"/>
              <a:t>operazioni significative</a:t>
            </a:r>
            <a:r>
              <a:rPr lang="it-IT" sz="1800" dirty="0"/>
              <a:t> identificate con parti correlate che </a:t>
            </a:r>
            <a:r>
              <a:rPr lang="it-IT" sz="1800" b="1" u="sng" dirty="0"/>
              <a:t>esulano</a:t>
            </a:r>
            <a:r>
              <a:rPr lang="it-IT" sz="1800" dirty="0"/>
              <a:t> dal </a:t>
            </a:r>
            <a:r>
              <a:rPr lang="it-IT" sz="1800" dirty="0" smtClean="0"/>
              <a:t>normale svolgimento </a:t>
            </a:r>
            <a:r>
              <a:rPr lang="it-IT" sz="1800" dirty="0"/>
              <a:t>dell’attività aziendale come operazioni che danno origine a rischi </a:t>
            </a:r>
            <a:r>
              <a:rPr lang="it-IT" sz="1800" dirty="0" smtClean="0"/>
              <a:t>significativi. </a:t>
            </a:r>
          </a:p>
          <a:p>
            <a:pPr algn="l"/>
            <a:endParaRPr lang="it-IT" sz="1600" dirty="0"/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 smtClean="0"/>
              <a:t>1/2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15804714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17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/>
              <a:t>Identificazione e valutazione dei rischi di errori significativi </a:t>
            </a:r>
            <a:r>
              <a:rPr lang="it-IT" altLang="it-IT" sz="2400" b="1" dirty="0" smtClean="0"/>
              <a:t>:</a:t>
            </a:r>
          </a:p>
          <a:p>
            <a:pPr algn="l" eaLnBrk="1" hangingPunct="1">
              <a:defRPr/>
            </a:pPr>
            <a:endParaRPr lang="it-IT" altLang="it-IT" sz="1600" b="1" dirty="0"/>
          </a:p>
          <a:p>
            <a:pPr algn="just" eaLnBrk="1" hangingPunct="1">
              <a:defRPr/>
            </a:pPr>
            <a:r>
              <a:rPr lang="it-IT" altLang="it-IT" sz="1800" dirty="0"/>
              <a:t>Qualora il </a:t>
            </a:r>
            <a:r>
              <a:rPr lang="it-IT" altLang="it-IT" sz="1800" dirty="0" smtClean="0"/>
              <a:t>revisore</a:t>
            </a:r>
            <a:r>
              <a:rPr lang="it-IT" altLang="it-IT" sz="1800" dirty="0"/>
              <a:t>, nello svolgimento delle procedure di valutazione del rischio e delle </a:t>
            </a:r>
            <a:r>
              <a:rPr lang="it-IT" altLang="it-IT" sz="1800" dirty="0" smtClean="0"/>
              <a:t>attività </a:t>
            </a:r>
            <a:r>
              <a:rPr lang="it-IT" altLang="it-IT" sz="1800" dirty="0"/>
              <a:t>correlate </a:t>
            </a:r>
            <a:r>
              <a:rPr lang="it-IT" altLang="it-IT" sz="1800" dirty="0" smtClean="0"/>
              <a:t>in relazione </a:t>
            </a:r>
            <a:r>
              <a:rPr lang="it-IT" altLang="it-IT" sz="1800" dirty="0"/>
              <a:t>a parti correlate, </a:t>
            </a:r>
            <a:r>
              <a:rPr lang="it-IT" altLang="it-IT" sz="1800" dirty="0" smtClean="0"/>
              <a:t>identifichi </a:t>
            </a:r>
            <a:r>
              <a:rPr lang="it-IT" altLang="it-IT" sz="1800" b="1" i="1" u="sng" dirty="0"/>
              <a:t>fattori di rischio di frode </a:t>
            </a:r>
            <a:r>
              <a:rPr lang="it-IT" altLang="it-IT" sz="1800" dirty="0"/>
              <a:t>(incluse </a:t>
            </a:r>
            <a:r>
              <a:rPr lang="it-IT" altLang="it-IT" sz="1800" dirty="0" smtClean="0"/>
              <a:t>le </a:t>
            </a:r>
            <a:r>
              <a:rPr lang="it-IT" altLang="it-IT" sz="1800" dirty="0"/>
              <a:t>circostanze riguardanti l’esistenza di una </a:t>
            </a:r>
            <a:r>
              <a:rPr lang="it-IT" altLang="it-IT" sz="1800" dirty="0" smtClean="0"/>
              <a:t>parte correlata </a:t>
            </a:r>
            <a:r>
              <a:rPr lang="it-IT" altLang="it-IT" sz="1800" dirty="0"/>
              <a:t>con </a:t>
            </a:r>
            <a:r>
              <a:rPr lang="it-IT" altLang="it-IT" sz="1800" dirty="0" smtClean="0"/>
              <a:t>un’influenza </a:t>
            </a:r>
            <a:r>
              <a:rPr lang="it-IT" altLang="it-IT" sz="1800" dirty="0"/>
              <a:t>dominante), egli deve considerare tali informazioni in sede di </a:t>
            </a:r>
            <a:r>
              <a:rPr lang="it-IT" altLang="it-IT" sz="1800" dirty="0" smtClean="0"/>
              <a:t>identificazione </a:t>
            </a:r>
            <a:r>
              <a:rPr lang="it-IT" altLang="it-IT" sz="1800" dirty="0"/>
              <a:t>e </a:t>
            </a:r>
            <a:r>
              <a:rPr lang="it-IT" altLang="it-IT" sz="1800" dirty="0" smtClean="0"/>
              <a:t>valutazione dei </a:t>
            </a:r>
            <a:r>
              <a:rPr lang="it-IT" altLang="it-IT" sz="1800" dirty="0"/>
              <a:t>rischi di errori </a:t>
            </a:r>
            <a:r>
              <a:rPr lang="it-IT" altLang="it-IT" sz="1800" dirty="0" smtClean="0"/>
              <a:t>significativi </a:t>
            </a:r>
            <a:r>
              <a:rPr lang="it-IT" altLang="it-IT" sz="1800" dirty="0"/>
              <a:t>dovuti a frode in </a:t>
            </a:r>
            <a:r>
              <a:rPr lang="it-IT" altLang="it-IT" sz="1800" dirty="0" smtClean="0"/>
              <a:t>conformità </a:t>
            </a:r>
            <a:r>
              <a:rPr lang="it-IT" altLang="it-IT" sz="1800" dirty="0"/>
              <a:t>al principio di </a:t>
            </a:r>
            <a:r>
              <a:rPr lang="it-IT" altLang="it-IT" sz="1800" dirty="0" smtClean="0"/>
              <a:t>revisione </a:t>
            </a:r>
            <a:r>
              <a:rPr lang="it-IT" altLang="it-IT" sz="1800" dirty="0"/>
              <a:t>internazionale (ISA Italia) </a:t>
            </a:r>
            <a:r>
              <a:rPr lang="it-IT" altLang="it-IT" sz="1800" dirty="0" smtClean="0"/>
              <a:t>n.240</a:t>
            </a:r>
            <a:r>
              <a:rPr lang="it-IT" altLang="it-IT" sz="1800" dirty="0"/>
              <a:t>.</a:t>
            </a:r>
          </a:p>
          <a:p>
            <a:pPr algn="l" eaLnBrk="1" hangingPunct="1">
              <a:defRPr/>
            </a:pPr>
            <a:endParaRPr lang="it-IT" altLang="it-IT" sz="2400" b="1" dirty="0" smtClean="0"/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/>
              <a:t>2</a:t>
            </a:r>
            <a:r>
              <a:rPr lang="it-IT" sz="2000" dirty="0" smtClean="0"/>
              <a:t>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18057868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18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/>
              <a:t>Risposte di revisione ai rischi di errori </a:t>
            </a:r>
            <a:r>
              <a:rPr lang="it-IT" altLang="it-IT" sz="2400" b="1" dirty="0" smtClean="0"/>
              <a:t>significativi </a:t>
            </a:r>
            <a:r>
              <a:rPr lang="it-IT" altLang="it-IT" sz="2400" b="1" dirty="0"/>
              <a:t>associati a rapporti e operazioni con parti </a:t>
            </a:r>
            <a:r>
              <a:rPr lang="it-IT" altLang="it-IT" sz="2400" b="1" dirty="0" smtClean="0"/>
              <a:t>correlate :</a:t>
            </a:r>
          </a:p>
          <a:p>
            <a:pPr algn="l" eaLnBrk="1" hangingPunct="1">
              <a:defRPr/>
            </a:pPr>
            <a:endParaRPr lang="it-IT" altLang="it-IT" sz="1000" b="1" dirty="0"/>
          </a:p>
          <a:p>
            <a:pPr algn="l" eaLnBrk="1" hangingPunct="1">
              <a:defRPr/>
            </a:pPr>
            <a:r>
              <a:rPr lang="it-IT" altLang="it-IT" sz="1600" dirty="0"/>
              <a:t>Nell’ambito delle regole del principio di revisione internazionale (ISA Italia) n. 330 riguardanti </a:t>
            </a:r>
            <a:r>
              <a:rPr lang="it-IT" altLang="it-IT" sz="1600" dirty="0" smtClean="0"/>
              <a:t>le </a:t>
            </a:r>
            <a:r>
              <a:rPr lang="it-IT" altLang="it-IT" sz="1600" b="1" u="sng" dirty="0"/>
              <a:t>risposte </a:t>
            </a:r>
            <a:r>
              <a:rPr lang="it-IT" altLang="it-IT" sz="1600" b="1" u="sng" dirty="0" smtClean="0"/>
              <a:t>del revisore </a:t>
            </a:r>
            <a:r>
              <a:rPr lang="it-IT" altLang="it-IT" sz="1600" dirty="0"/>
              <a:t>ai rischi </a:t>
            </a:r>
            <a:r>
              <a:rPr lang="it-IT" altLang="it-IT" sz="1600" dirty="0" smtClean="0"/>
              <a:t>identificati </a:t>
            </a:r>
            <a:r>
              <a:rPr lang="it-IT" altLang="it-IT" sz="1600" dirty="0"/>
              <a:t>e </a:t>
            </a:r>
            <a:r>
              <a:rPr lang="it-IT" altLang="it-IT" sz="1600" dirty="0" smtClean="0"/>
              <a:t>valutati, </a:t>
            </a:r>
            <a:r>
              <a:rPr lang="it-IT" altLang="it-IT" sz="1600" dirty="0"/>
              <a:t>il </a:t>
            </a:r>
            <a:r>
              <a:rPr lang="it-IT" altLang="it-IT" sz="1600" dirty="0" smtClean="0"/>
              <a:t>revisore definisce </a:t>
            </a:r>
            <a:r>
              <a:rPr lang="it-IT" altLang="it-IT" sz="1600" dirty="0"/>
              <a:t>e svolge procedure di revisione conseguenti per </a:t>
            </a:r>
            <a:r>
              <a:rPr lang="it-IT" altLang="it-IT" sz="1600" dirty="0" smtClean="0"/>
              <a:t>acquisire elementi probativi sufficienti </a:t>
            </a:r>
            <a:r>
              <a:rPr lang="it-IT" altLang="it-IT" sz="1600" dirty="0"/>
              <a:t>ed appropriati sui rischi </a:t>
            </a:r>
            <a:r>
              <a:rPr lang="it-IT" altLang="it-IT" sz="1600" dirty="0" smtClean="0"/>
              <a:t>identificati </a:t>
            </a:r>
            <a:r>
              <a:rPr lang="it-IT" altLang="it-IT" sz="1600" dirty="0"/>
              <a:t>e valutati di errori </a:t>
            </a:r>
            <a:r>
              <a:rPr lang="it-IT" altLang="it-IT" sz="1600" dirty="0" smtClean="0"/>
              <a:t>significativi </a:t>
            </a:r>
            <a:r>
              <a:rPr lang="it-IT" altLang="it-IT" sz="1600" dirty="0"/>
              <a:t>associati a rapporti </a:t>
            </a:r>
            <a:r>
              <a:rPr lang="it-IT" altLang="it-IT" sz="1600" dirty="0" smtClean="0"/>
              <a:t>e operazioni </a:t>
            </a:r>
            <a:r>
              <a:rPr lang="it-IT" altLang="it-IT" sz="1600" dirty="0"/>
              <a:t>con parti correlate</a:t>
            </a:r>
            <a:r>
              <a:rPr lang="it-IT" altLang="it-IT" sz="1600" dirty="0" smtClean="0"/>
              <a:t>.</a:t>
            </a:r>
          </a:p>
          <a:p>
            <a:pPr algn="l" eaLnBrk="1" hangingPunct="1">
              <a:defRPr/>
            </a:pPr>
            <a:r>
              <a:rPr lang="it-IT" altLang="it-IT" sz="1600" dirty="0" smtClean="0"/>
              <a:t>Tali procedure di revisione devono includere:</a:t>
            </a:r>
          </a:p>
          <a:p>
            <a:pPr algn="l" eaLnBrk="1" hangingPunct="1">
              <a:defRPr/>
            </a:pPr>
            <a:endParaRPr lang="it-IT" altLang="it-IT" sz="1600" dirty="0"/>
          </a:p>
          <a:p>
            <a:pPr marL="342900" indent="-342900" algn="l" eaLnBrk="1" hangingPunct="1">
              <a:buAutoNum type="arabicParenR"/>
              <a:defRPr/>
            </a:pPr>
            <a:r>
              <a:rPr lang="it-IT" altLang="it-IT" sz="1600" dirty="0" smtClean="0"/>
              <a:t>Identificazione </a:t>
            </a:r>
            <a:r>
              <a:rPr lang="it-IT" altLang="it-IT" sz="1600" dirty="0"/>
              <a:t>di parti correlate </a:t>
            </a:r>
            <a:r>
              <a:rPr lang="it-IT" altLang="it-IT" sz="1600" dirty="0" smtClean="0"/>
              <a:t>o </a:t>
            </a:r>
            <a:r>
              <a:rPr lang="it-IT" altLang="it-IT" sz="1600" dirty="0"/>
              <a:t>di </a:t>
            </a:r>
            <a:r>
              <a:rPr lang="it-IT" altLang="it-IT" sz="1600" dirty="0" smtClean="0"/>
              <a:t>operazioni significative </a:t>
            </a:r>
            <a:r>
              <a:rPr lang="it-IT" altLang="it-IT" sz="1600" dirty="0"/>
              <a:t>con parti correlate precedentemente </a:t>
            </a:r>
            <a:r>
              <a:rPr lang="it-IT" altLang="it-IT" sz="1600" dirty="0" smtClean="0"/>
              <a:t>non identificate non </a:t>
            </a:r>
            <a:r>
              <a:rPr lang="it-IT" altLang="it-IT" sz="1600" dirty="0"/>
              <a:t>portate a conoscenza del </a:t>
            </a:r>
            <a:r>
              <a:rPr lang="it-IT" altLang="it-IT" sz="1600" dirty="0" smtClean="0"/>
              <a:t>revisore </a:t>
            </a:r>
          </a:p>
          <a:p>
            <a:pPr marL="342900" indent="-342900" algn="l" eaLnBrk="1" hangingPunct="1">
              <a:buAutoNum type="arabicParenR"/>
              <a:defRPr/>
            </a:pPr>
            <a:r>
              <a:rPr lang="it-IT" altLang="it-IT" sz="1600" dirty="0" smtClean="0"/>
              <a:t>Operazioni significative identificate con </a:t>
            </a:r>
            <a:r>
              <a:rPr lang="it-IT" altLang="it-IT" sz="1600" dirty="0"/>
              <a:t>parti correlate </a:t>
            </a:r>
            <a:r>
              <a:rPr lang="it-IT" altLang="it-IT" sz="1600" dirty="0" smtClean="0"/>
              <a:t>che </a:t>
            </a:r>
            <a:r>
              <a:rPr lang="it-IT" altLang="it-IT" sz="1600" dirty="0"/>
              <a:t>esulano dalla normale </a:t>
            </a:r>
            <a:r>
              <a:rPr lang="it-IT" altLang="it-IT" sz="1600" dirty="0" smtClean="0"/>
              <a:t>attività aziendale</a:t>
            </a:r>
          </a:p>
          <a:p>
            <a:pPr marL="342900" indent="-342900" algn="l" eaLnBrk="1" hangingPunct="1">
              <a:buAutoNum type="arabicParenR"/>
              <a:defRPr/>
            </a:pPr>
            <a:r>
              <a:rPr lang="it-IT" altLang="it-IT" sz="1600" dirty="0"/>
              <a:t>Asserzioni in merito </a:t>
            </a:r>
            <a:r>
              <a:rPr lang="it-IT" altLang="it-IT" sz="1600" dirty="0" smtClean="0"/>
              <a:t>al fatto che le operazioni </a:t>
            </a:r>
            <a:r>
              <a:rPr lang="it-IT" altLang="it-IT" sz="1600" dirty="0"/>
              <a:t>con parti correlate sono state </a:t>
            </a:r>
            <a:r>
              <a:rPr lang="it-IT" altLang="it-IT" sz="1600" dirty="0" smtClean="0"/>
              <a:t>effettuate </a:t>
            </a:r>
            <a:r>
              <a:rPr lang="it-IT" altLang="it-IT" sz="1600" dirty="0"/>
              <a:t>a </a:t>
            </a:r>
            <a:r>
              <a:rPr lang="it-IT" altLang="it-IT" sz="1600" dirty="0" smtClean="0"/>
              <a:t>condizioni </a:t>
            </a:r>
            <a:r>
              <a:rPr lang="it-IT" altLang="it-IT" sz="1600" dirty="0"/>
              <a:t>equivalenti </a:t>
            </a:r>
            <a:r>
              <a:rPr lang="it-IT" altLang="it-IT" sz="1600" dirty="0" smtClean="0"/>
              <a:t>a normali condizioni di </a:t>
            </a:r>
            <a:r>
              <a:rPr lang="it-IT" altLang="it-IT" sz="1600" dirty="0"/>
              <a:t>mercato</a:t>
            </a: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6608175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19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 smtClean="0"/>
              <a:t>Identificazione </a:t>
            </a:r>
            <a:r>
              <a:rPr lang="it-IT" altLang="it-IT" sz="2400" b="1" dirty="0"/>
              <a:t>di parti correlate o di operazioni significative con parti correlate precedentemente non identificate non portate a conoscenza del revisore </a:t>
            </a:r>
            <a:endParaRPr lang="it-IT" altLang="it-IT" sz="2400" b="1" dirty="0" smtClean="0"/>
          </a:p>
          <a:p>
            <a:pPr algn="l" eaLnBrk="1" hangingPunct="1">
              <a:defRPr/>
            </a:pPr>
            <a:endParaRPr lang="it-IT" altLang="it-IT" sz="100" b="1" dirty="0"/>
          </a:p>
          <a:p>
            <a:pPr algn="l" eaLnBrk="1" hangingPunct="1"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Qualora </a:t>
            </a:r>
            <a:r>
              <a:rPr lang="it-IT" altLang="it-IT" sz="1600" dirty="0"/>
              <a:t>il </a:t>
            </a:r>
            <a:r>
              <a:rPr lang="it-IT" altLang="it-IT" sz="1600" dirty="0" smtClean="0"/>
              <a:t>revisore identifichi: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600" dirty="0" smtClean="0"/>
              <a:t>accordi </a:t>
            </a:r>
            <a:r>
              <a:rPr lang="it-IT" altLang="it-IT" sz="1600" dirty="0"/>
              <a:t>o informazioni che possano indicare l’esistenza di rapporti o </a:t>
            </a:r>
            <a:r>
              <a:rPr lang="it-IT" altLang="it-IT" sz="1600" dirty="0" smtClean="0"/>
              <a:t>operazioni con </a:t>
            </a:r>
            <a:r>
              <a:rPr lang="it-IT" altLang="it-IT" sz="1600" dirty="0"/>
              <a:t>parti correlate che la direzione non ha precedentemente </a:t>
            </a:r>
            <a:r>
              <a:rPr lang="it-IT" altLang="it-IT" sz="1600" dirty="0" smtClean="0"/>
              <a:t>identificato </a:t>
            </a:r>
            <a:r>
              <a:rPr lang="it-IT" altLang="it-IT" sz="1600" dirty="0"/>
              <a:t>o portato a conoscenza del </a:t>
            </a:r>
            <a:r>
              <a:rPr lang="it-IT" altLang="it-IT" sz="1600" dirty="0" smtClean="0"/>
              <a:t>revisore stesso egli deve </a:t>
            </a:r>
            <a:r>
              <a:rPr lang="it-IT" altLang="it-IT" sz="1600" dirty="0"/>
              <a:t>stabilire se le circostanze sottostanti confermano l’esistenza di tali rapporti o </a:t>
            </a:r>
            <a:r>
              <a:rPr lang="it-IT" altLang="it-IT" sz="1600" dirty="0" smtClean="0"/>
              <a:t>operazioni;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600" dirty="0" smtClean="0"/>
              <a:t>parti </a:t>
            </a:r>
            <a:r>
              <a:rPr lang="it-IT" altLang="it-IT" sz="1600" dirty="0"/>
              <a:t>correlate ovvero operazioni </a:t>
            </a:r>
            <a:r>
              <a:rPr lang="it-IT" altLang="it-IT" sz="1600" dirty="0" smtClean="0"/>
              <a:t>significative </a:t>
            </a:r>
            <a:r>
              <a:rPr lang="it-IT" altLang="it-IT" sz="1600" dirty="0"/>
              <a:t>con parti correlate che la </a:t>
            </a:r>
            <a:r>
              <a:rPr lang="it-IT" altLang="it-IT" sz="1600" dirty="0" smtClean="0"/>
              <a:t>direzione non </a:t>
            </a:r>
            <a:r>
              <a:rPr lang="it-IT" altLang="it-IT" sz="1600" dirty="0"/>
              <a:t>ha precedentemente </a:t>
            </a:r>
            <a:r>
              <a:rPr lang="it-IT" altLang="it-IT" sz="1600" dirty="0" smtClean="0"/>
              <a:t>identificato </a:t>
            </a:r>
            <a:r>
              <a:rPr lang="it-IT" altLang="it-IT" sz="1600" dirty="0"/>
              <a:t>o portato a conoscenza del </a:t>
            </a:r>
            <a:r>
              <a:rPr lang="it-IT" altLang="it-IT" sz="1600" dirty="0" smtClean="0"/>
              <a:t>revisore </a:t>
            </a:r>
            <a:r>
              <a:rPr lang="it-IT" altLang="it-IT" sz="1600" dirty="0"/>
              <a:t>stesso, </a:t>
            </a:r>
            <a:endParaRPr lang="it-IT" altLang="it-IT" sz="1600" dirty="0" smtClean="0"/>
          </a:p>
          <a:p>
            <a:pPr algn="l" eaLnBrk="1" hangingPunct="1">
              <a:defRPr/>
            </a:pPr>
            <a:endParaRPr lang="it-IT" altLang="it-IT" sz="1600" b="1" u="sng" dirty="0" smtClean="0"/>
          </a:p>
          <a:p>
            <a:pPr algn="l" eaLnBrk="1" hangingPunct="1">
              <a:defRPr/>
            </a:pPr>
            <a:r>
              <a:rPr lang="it-IT" altLang="it-IT" sz="1600" b="1" u="sng" dirty="0" smtClean="0"/>
              <a:t>egli deve</a:t>
            </a:r>
            <a:r>
              <a:rPr lang="it-IT" altLang="it-IT" sz="1600" dirty="0" smtClean="0"/>
              <a:t>: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/>
              <a:t>comunicare prontamente le relative informazioni agli altri membri del team di revisione; laddove il quadro normativo sull’informazione finanziaria applicabile stabilisca disposizioni in merito alle parti correlate;</a:t>
            </a:r>
          </a:p>
          <a:p>
            <a:pPr algn="l" eaLnBrk="1" hangingPunct="1"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endParaRPr lang="it-IT" altLang="it-IT" sz="1600" b="1" dirty="0"/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 smtClean="0"/>
              <a:t>1/2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581196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2</a:t>
            </a:fld>
            <a:endParaRPr lang="it-IT" altLang="it-IT" dirty="0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50825" y="1484313"/>
            <a:ext cx="8572500" cy="4032250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800" b="1" dirty="0" smtClean="0">
                <a:latin typeface="Arial(body)"/>
              </a:rPr>
              <a:t>Oggetto:</a:t>
            </a:r>
          </a:p>
          <a:p>
            <a:pPr algn="l"/>
            <a:r>
              <a:rPr lang="it-IT" sz="1600" dirty="0"/>
              <a:t>Il presente principio di revisione tratta delle responsabilità del revisore relativamente ai rapporti e alle operazioni con parti correlate nella revisione contabile del bilancio. </a:t>
            </a:r>
            <a:endParaRPr lang="it-IT" sz="1600" dirty="0" smtClean="0"/>
          </a:p>
          <a:p>
            <a:pPr algn="l"/>
            <a:endParaRPr lang="it-IT" sz="1600" dirty="0"/>
          </a:p>
          <a:p>
            <a:pPr algn="l"/>
            <a:r>
              <a:rPr lang="it-IT" sz="1600" dirty="0" smtClean="0"/>
              <a:t>In </a:t>
            </a:r>
            <a:r>
              <a:rPr lang="it-IT" sz="1600" dirty="0"/>
              <a:t>particolare, approfondisce le modalità con cui i principi di revisione internazionali (ISA Italia</a:t>
            </a:r>
            <a:r>
              <a:rPr lang="it-IT" sz="1600" dirty="0" smtClean="0"/>
              <a:t>)</a:t>
            </a:r>
          </a:p>
          <a:p>
            <a:pPr algn="l"/>
            <a:r>
              <a:rPr lang="it-IT" sz="1600" dirty="0" smtClean="0"/>
              <a:t>n</a:t>
            </a:r>
            <a:r>
              <a:rPr lang="it-IT" sz="1600" dirty="0"/>
              <a:t>. </a:t>
            </a:r>
            <a:r>
              <a:rPr lang="it-IT" sz="1600" b="1" dirty="0">
                <a:solidFill>
                  <a:srgbClr val="FF0000"/>
                </a:solidFill>
              </a:rPr>
              <a:t>315</a:t>
            </a:r>
            <a:r>
              <a:rPr lang="it-IT" sz="1600" dirty="0"/>
              <a:t> </a:t>
            </a:r>
            <a:r>
              <a:rPr lang="it-IT" sz="1600" dirty="0" smtClean="0"/>
              <a:t>- </a:t>
            </a:r>
            <a:r>
              <a:rPr lang="it-IT" sz="1600" i="1" dirty="0" smtClean="0"/>
              <a:t>L’identificazione e la valutazione dei rischi di errori significativi mediante la comprensione dell’impresa e del contesto in cui opera</a:t>
            </a:r>
            <a:r>
              <a:rPr lang="it-IT" sz="1600" dirty="0" smtClean="0"/>
              <a:t>, </a:t>
            </a:r>
          </a:p>
          <a:p>
            <a:pPr algn="l"/>
            <a:r>
              <a:rPr lang="it-IT" sz="1600" dirty="0" smtClean="0"/>
              <a:t>n</a:t>
            </a:r>
            <a:r>
              <a:rPr lang="it-IT" sz="1600" dirty="0"/>
              <a:t>. </a:t>
            </a:r>
            <a:r>
              <a:rPr lang="it-IT" sz="1600" b="1" dirty="0">
                <a:solidFill>
                  <a:srgbClr val="FF0000"/>
                </a:solidFill>
              </a:rPr>
              <a:t>330</a:t>
            </a:r>
            <a:r>
              <a:rPr lang="it-IT" sz="1600" dirty="0"/>
              <a:t> </a:t>
            </a:r>
            <a:r>
              <a:rPr lang="it-IT" sz="1600" dirty="0" smtClean="0"/>
              <a:t>- </a:t>
            </a:r>
            <a:r>
              <a:rPr lang="it-IT" sz="1600" i="1" dirty="0" smtClean="0"/>
              <a:t>Le risposte del revisore ai rischi identificati e valutati </a:t>
            </a:r>
            <a:r>
              <a:rPr lang="it-IT" sz="1600" dirty="0"/>
              <a:t>e </a:t>
            </a:r>
            <a:endParaRPr lang="it-IT" sz="1600" dirty="0" smtClean="0"/>
          </a:p>
          <a:p>
            <a:pPr algn="l"/>
            <a:r>
              <a:rPr lang="it-IT" sz="1600" dirty="0" smtClean="0"/>
              <a:t>n</a:t>
            </a:r>
            <a:r>
              <a:rPr lang="it-IT" sz="1600" dirty="0"/>
              <a:t>. </a:t>
            </a:r>
            <a:r>
              <a:rPr lang="it-IT" sz="1600" b="1" dirty="0">
                <a:solidFill>
                  <a:srgbClr val="FF0000"/>
                </a:solidFill>
              </a:rPr>
              <a:t>240</a:t>
            </a:r>
            <a:r>
              <a:rPr lang="it-IT" sz="1600" dirty="0"/>
              <a:t> </a:t>
            </a:r>
            <a:r>
              <a:rPr lang="it-IT" sz="1600" dirty="0" smtClean="0"/>
              <a:t>- </a:t>
            </a:r>
            <a:r>
              <a:rPr lang="it-IT" sz="1600" i="1" dirty="0" smtClean="0"/>
              <a:t>Le </a:t>
            </a:r>
            <a:r>
              <a:rPr lang="it-IT" sz="1600" i="1" dirty="0" err="1" smtClean="0"/>
              <a:t>responsabilita’</a:t>
            </a:r>
            <a:r>
              <a:rPr lang="it-IT" sz="1600" i="1" dirty="0" smtClean="0"/>
              <a:t> del revisore relativamente alle frodi nella revisione contabile del bilancio</a:t>
            </a:r>
            <a:endParaRPr lang="it-IT" sz="1600" dirty="0" smtClean="0"/>
          </a:p>
          <a:p>
            <a:pPr algn="l"/>
            <a:r>
              <a:rPr lang="it-IT" sz="1600" dirty="0" smtClean="0"/>
              <a:t>si </a:t>
            </a:r>
            <a:r>
              <a:rPr lang="it-IT" sz="1600" dirty="0"/>
              <a:t>applicano con riferimento ai rischi di errori significativi associati ai rapporti e alle operazioni con parti correlate</a:t>
            </a:r>
            <a:r>
              <a:rPr lang="it-IT" sz="1600" dirty="0" smtClean="0"/>
              <a:t>.</a:t>
            </a:r>
            <a:endParaRPr lang="it-IT" sz="1600" b="1" u="sng" dirty="0" smtClean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5835422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20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 smtClean="0"/>
              <a:t>Identificazione </a:t>
            </a:r>
            <a:r>
              <a:rPr lang="it-IT" altLang="it-IT" sz="2400" b="1" dirty="0"/>
              <a:t>di parti correlate o di operazioni significative con parti correlate precedentemente non identificate non portate a conoscenza del revisore </a:t>
            </a:r>
            <a:endParaRPr lang="it-IT" altLang="it-IT" sz="2400" b="1" dirty="0" smtClean="0"/>
          </a:p>
          <a:p>
            <a:pPr algn="l" eaLnBrk="1" hangingPunct="1">
              <a:defRPr/>
            </a:pPr>
            <a:endParaRPr lang="it-IT" altLang="it-IT" sz="1000" b="1" dirty="0"/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/>
              <a:t>richiedere </a:t>
            </a:r>
            <a:r>
              <a:rPr lang="it-IT" altLang="it-IT" sz="1600" dirty="0"/>
              <a:t>alla direzione di identificare tutte le operazioni con tali parti correlate recentemente identificate ai fini di una ulteriore valutazione da parte del revisore;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/>
              <a:t>svolgere indagini sul motivo per cui i controlli dell’impresa sui rapporti e sulle operazioni con parti correlate non hanno consentito l’identificazione o l’evidenziazione dei rapporti e delle operazioni con tali parti correlate</a:t>
            </a:r>
            <a:r>
              <a:rPr lang="it-IT" altLang="it-IT" sz="1600" dirty="0" smtClean="0"/>
              <a:t>;</a:t>
            </a:r>
          </a:p>
          <a:p>
            <a:pPr marL="342900" indent="-34290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/>
              <a:t>svolgere </a:t>
            </a:r>
            <a:r>
              <a:rPr lang="it-IT" altLang="it-IT" sz="1600" dirty="0"/>
              <a:t>appropriate procedure di </a:t>
            </a:r>
            <a:r>
              <a:rPr lang="it-IT" altLang="it-IT" sz="1600" dirty="0" smtClean="0"/>
              <a:t>validità </a:t>
            </a:r>
            <a:r>
              <a:rPr lang="it-IT" altLang="it-IT" sz="1600" dirty="0"/>
              <a:t>con </a:t>
            </a:r>
            <a:r>
              <a:rPr lang="it-IT" altLang="it-IT" sz="1600" dirty="0" smtClean="0"/>
              <a:t>riferimento </a:t>
            </a:r>
            <a:r>
              <a:rPr lang="it-IT" altLang="it-IT" sz="1600" dirty="0"/>
              <a:t>a tali parti correlate </a:t>
            </a:r>
            <a:r>
              <a:rPr lang="it-IT" altLang="it-IT" sz="1600" dirty="0" smtClean="0"/>
              <a:t>recentemente identificate o ad operazioni significative </a:t>
            </a:r>
            <a:r>
              <a:rPr lang="it-IT" altLang="it-IT" sz="1600" dirty="0"/>
              <a:t>realizzate con </a:t>
            </a:r>
            <a:r>
              <a:rPr lang="it-IT" altLang="it-IT" sz="1600" dirty="0" smtClean="0"/>
              <a:t>le stesse;</a:t>
            </a:r>
          </a:p>
          <a:p>
            <a:pPr marL="342900" indent="-34290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/>
              <a:t>riconsiderare </a:t>
            </a:r>
            <a:r>
              <a:rPr lang="it-IT" altLang="it-IT" sz="1600" dirty="0"/>
              <a:t>il rischio che possano esistere altre parti correlate o altre operazioni </a:t>
            </a:r>
            <a:r>
              <a:rPr lang="it-IT" altLang="it-IT" sz="1600" dirty="0" smtClean="0"/>
              <a:t>significative </a:t>
            </a:r>
            <a:r>
              <a:rPr lang="it-IT" altLang="it-IT" sz="1600" dirty="0"/>
              <a:t>con </a:t>
            </a:r>
            <a:r>
              <a:rPr lang="it-IT" altLang="it-IT" sz="1600" dirty="0" smtClean="0"/>
              <a:t>parti correlate </a:t>
            </a:r>
            <a:r>
              <a:rPr lang="it-IT" altLang="it-IT" sz="1600" dirty="0"/>
              <a:t>che la direzione non ha precedentemente </a:t>
            </a:r>
            <a:r>
              <a:rPr lang="it-IT" altLang="it-IT" sz="1600" dirty="0" smtClean="0"/>
              <a:t>identificato </a:t>
            </a:r>
            <a:r>
              <a:rPr lang="it-IT" altLang="it-IT" sz="1600" dirty="0"/>
              <a:t>o portato a conoscenza del </a:t>
            </a:r>
            <a:r>
              <a:rPr lang="it-IT" altLang="it-IT" sz="1600" dirty="0" smtClean="0"/>
              <a:t>revisore </a:t>
            </a:r>
            <a:r>
              <a:rPr lang="it-IT" altLang="it-IT" sz="1600" dirty="0"/>
              <a:t>stesso, e </a:t>
            </a:r>
            <a:r>
              <a:rPr lang="it-IT" altLang="it-IT" sz="1600" dirty="0" smtClean="0"/>
              <a:t>svolgere ulteriori </a:t>
            </a:r>
            <a:r>
              <a:rPr lang="it-IT" altLang="it-IT" sz="1600" dirty="0"/>
              <a:t>procedure di </a:t>
            </a:r>
            <a:r>
              <a:rPr lang="it-IT" altLang="it-IT" sz="1600" dirty="0" smtClean="0"/>
              <a:t>revisione</a:t>
            </a:r>
            <a:r>
              <a:rPr lang="it-IT" altLang="it-IT" sz="1600" dirty="0"/>
              <a:t>, secondo quanto ritenuto </a:t>
            </a:r>
            <a:r>
              <a:rPr lang="it-IT" altLang="it-IT" sz="1600" dirty="0" smtClean="0"/>
              <a:t>necessario;</a:t>
            </a:r>
          </a:p>
          <a:p>
            <a:pPr marL="342900" indent="-34290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/>
              <a:t>s</a:t>
            </a:r>
            <a:r>
              <a:rPr lang="it-IT" altLang="it-IT" sz="1600" dirty="0" smtClean="0"/>
              <a:t>e </a:t>
            </a:r>
            <a:r>
              <a:rPr lang="it-IT" altLang="it-IT" sz="1600" dirty="0"/>
              <a:t>la mancata evidenziazione da parte della direzione appare intenzionale (e quindi indicativa di un rischio </a:t>
            </a:r>
            <a:r>
              <a:rPr lang="it-IT" altLang="it-IT" sz="1600" dirty="0" smtClean="0"/>
              <a:t>di errore significativo </a:t>
            </a:r>
            <a:r>
              <a:rPr lang="it-IT" altLang="it-IT" sz="1600" dirty="0"/>
              <a:t>dovuto a frode), </a:t>
            </a:r>
            <a:r>
              <a:rPr lang="it-IT" altLang="it-IT" sz="1600" dirty="0" smtClean="0"/>
              <a:t>valutare </a:t>
            </a:r>
            <a:r>
              <a:rPr lang="it-IT" altLang="it-IT" sz="1600" dirty="0"/>
              <a:t>le implicazioni sulla </a:t>
            </a:r>
            <a:r>
              <a:rPr lang="it-IT" altLang="it-IT" sz="1600" dirty="0" smtClean="0"/>
              <a:t>revisione contabile.</a:t>
            </a:r>
            <a:endParaRPr lang="it-IT" altLang="it-IT" sz="1600" dirty="0"/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/>
              <a:t>2</a:t>
            </a:r>
            <a:r>
              <a:rPr lang="it-IT" sz="2000" dirty="0" smtClean="0"/>
              <a:t>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12496429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21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63361"/>
            <a:ext cx="8443912" cy="5089975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 smtClean="0"/>
              <a:t>Operazioni significative identificate </a:t>
            </a:r>
            <a:r>
              <a:rPr lang="it-IT" altLang="it-IT" sz="2400" b="1" dirty="0"/>
              <a:t>con parti </a:t>
            </a:r>
            <a:r>
              <a:rPr lang="it-IT" altLang="it-IT" sz="2400" b="1" dirty="0" smtClean="0"/>
              <a:t>correlate che </a:t>
            </a:r>
            <a:r>
              <a:rPr lang="it-IT" altLang="it-IT" sz="2400" b="1" dirty="0"/>
              <a:t>esulano dalla normale </a:t>
            </a:r>
            <a:r>
              <a:rPr lang="it-IT" altLang="it-IT" sz="2400" b="1" dirty="0" smtClean="0"/>
              <a:t>attività aziendale:</a:t>
            </a:r>
          </a:p>
          <a:p>
            <a:pPr algn="l" eaLnBrk="1" hangingPunct="1">
              <a:defRPr/>
            </a:pPr>
            <a:endParaRPr lang="it-IT" altLang="it-IT" sz="1000" b="1" dirty="0"/>
          </a:p>
          <a:p>
            <a:pPr algn="l" eaLnBrk="1" hangingPunct="1">
              <a:defRPr/>
            </a:pPr>
            <a:r>
              <a:rPr lang="it-IT" altLang="it-IT" sz="1600" dirty="0"/>
              <a:t>Con riferimento ad operazioni </a:t>
            </a:r>
            <a:r>
              <a:rPr lang="it-IT" altLang="it-IT" sz="1600" dirty="0" smtClean="0"/>
              <a:t>significative identificate </a:t>
            </a:r>
            <a:r>
              <a:rPr lang="it-IT" altLang="it-IT" sz="1600" dirty="0"/>
              <a:t>con parti correlate che esulano dalla normale </a:t>
            </a:r>
            <a:r>
              <a:rPr lang="it-IT" altLang="it-IT" sz="1600" dirty="0" smtClean="0"/>
              <a:t>attività aziendale</a:t>
            </a:r>
            <a:r>
              <a:rPr lang="it-IT" altLang="it-IT" sz="1600" dirty="0"/>
              <a:t>, il </a:t>
            </a:r>
            <a:r>
              <a:rPr lang="it-IT" altLang="it-IT" sz="1600" dirty="0" smtClean="0"/>
              <a:t>revisore </a:t>
            </a:r>
            <a:r>
              <a:rPr lang="it-IT" altLang="it-IT" sz="1600" dirty="0"/>
              <a:t>deve: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600" u="sng" dirty="0" smtClean="0"/>
              <a:t>ispezionare </a:t>
            </a:r>
            <a:r>
              <a:rPr lang="it-IT" altLang="it-IT" sz="1600" u="sng" dirty="0"/>
              <a:t>i contratti o gli accordi sottostanti</a:t>
            </a:r>
            <a:r>
              <a:rPr lang="it-IT" altLang="it-IT" sz="1600" dirty="0"/>
              <a:t>, ove presenti, e valutare </a:t>
            </a:r>
            <a:r>
              <a:rPr lang="it-IT" altLang="it-IT" sz="1600" dirty="0" smtClean="0"/>
              <a:t>se:</a:t>
            </a:r>
          </a:p>
          <a:p>
            <a:pPr marL="800100" lvl="1" indent="-342900" algn="l" eaLnBrk="1" hangingPunct="1">
              <a:buFont typeface="+mj-lt"/>
              <a:buAutoNum type="romanLcPeriod"/>
              <a:defRPr/>
            </a:pPr>
            <a:r>
              <a:rPr lang="it-IT" altLang="it-IT" sz="1600" dirty="0" smtClean="0"/>
              <a:t>la </a:t>
            </a:r>
            <a:r>
              <a:rPr lang="it-IT" altLang="it-IT" sz="1600" dirty="0"/>
              <a:t>logica economica sottostante a tali operazioni (o la sua assenza) indica che </a:t>
            </a:r>
            <a:r>
              <a:rPr lang="it-IT" altLang="it-IT" sz="1600" dirty="0" smtClean="0"/>
              <a:t>le </a:t>
            </a:r>
            <a:r>
              <a:rPr lang="it-IT" altLang="it-IT" sz="1600" dirty="0"/>
              <a:t>operazioni sono state poste </a:t>
            </a:r>
            <a:r>
              <a:rPr lang="it-IT" altLang="it-IT" sz="1600" dirty="0" smtClean="0"/>
              <a:t>in essere </a:t>
            </a:r>
            <a:r>
              <a:rPr lang="it-IT" altLang="it-IT" sz="1600" dirty="0"/>
              <a:t>per realizzare una falsa informativa </a:t>
            </a:r>
            <a:r>
              <a:rPr lang="it-IT" altLang="it-IT" sz="1600" dirty="0" smtClean="0"/>
              <a:t>finanziaria </a:t>
            </a:r>
            <a:r>
              <a:rPr lang="it-IT" altLang="it-IT" sz="1600" dirty="0"/>
              <a:t>o</a:t>
            </a:r>
            <a:r>
              <a:rPr lang="it-IT" altLang="it-IT" sz="1600" dirty="0" smtClean="0"/>
              <a:t> </a:t>
            </a:r>
            <a:r>
              <a:rPr lang="it-IT" altLang="it-IT" sz="1600" dirty="0"/>
              <a:t>per occultare appropriazioni illecite di </a:t>
            </a:r>
            <a:r>
              <a:rPr lang="it-IT" altLang="it-IT" sz="1600" dirty="0" smtClean="0"/>
              <a:t>attività dell’impresa;</a:t>
            </a:r>
          </a:p>
          <a:p>
            <a:pPr marL="800100" lvl="1" indent="-342900" algn="l" eaLnBrk="1" hangingPunct="1">
              <a:buFont typeface="+mj-lt"/>
              <a:buAutoNum type="romanLcPeriod"/>
              <a:defRPr/>
            </a:pPr>
            <a:r>
              <a:rPr lang="it-IT" altLang="it-IT" sz="1600" dirty="0" smtClean="0"/>
              <a:t>i </a:t>
            </a:r>
            <a:r>
              <a:rPr lang="it-IT" altLang="it-IT" sz="1600" dirty="0"/>
              <a:t>termini delle operazioni sono coerenti con </a:t>
            </a:r>
            <a:r>
              <a:rPr lang="it-IT" altLang="it-IT" sz="1600" dirty="0" smtClean="0"/>
              <a:t>le </a:t>
            </a:r>
            <a:r>
              <a:rPr lang="it-IT" altLang="it-IT" sz="1600" dirty="0"/>
              <a:t>spiegazioni fornite dalla </a:t>
            </a:r>
            <a:r>
              <a:rPr lang="it-IT" altLang="it-IT" sz="1600" dirty="0" smtClean="0"/>
              <a:t>direzione;</a:t>
            </a:r>
          </a:p>
          <a:p>
            <a:pPr marL="800100" lvl="1" indent="-342900" algn="l" eaLnBrk="1" hangingPunct="1">
              <a:buFont typeface="+mj-lt"/>
              <a:buAutoNum type="romanLcPeriod"/>
              <a:defRPr/>
            </a:pPr>
            <a:r>
              <a:rPr lang="it-IT" altLang="it-IT" sz="1600" dirty="0" smtClean="0"/>
              <a:t>le </a:t>
            </a:r>
            <a:r>
              <a:rPr lang="it-IT" altLang="it-IT" sz="1600" dirty="0"/>
              <a:t>operazioni sono state appropriatamente contabilizzate e presentate in bilancio in </a:t>
            </a:r>
            <a:r>
              <a:rPr lang="it-IT" altLang="it-IT" sz="1600" dirty="0" smtClean="0"/>
              <a:t>conformità </a:t>
            </a:r>
            <a:r>
              <a:rPr lang="it-IT" altLang="it-IT" sz="1600" dirty="0"/>
              <a:t>al </a:t>
            </a:r>
            <a:r>
              <a:rPr lang="it-IT" altLang="it-IT" sz="1600" dirty="0" smtClean="0"/>
              <a:t>quadro normativo </a:t>
            </a:r>
            <a:r>
              <a:rPr lang="it-IT" altLang="it-IT" sz="1600" dirty="0"/>
              <a:t>sull’informazione </a:t>
            </a:r>
            <a:r>
              <a:rPr lang="it-IT" altLang="it-IT" sz="1600" dirty="0" smtClean="0"/>
              <a:t>finanziaria applicabile;</a:t>
            </a:r>
          </a:p>
          <a:p>
            <a:pPr marL="800100" lvl="1" indent="-342900" algn="l" eaLnBrk="1" hangingPunct="1">
              <a:buFont typeface="+mj-lt"/>
              <a:buAutoNum type="romanLcPeriod"/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b)     </a:t>
            </a:r>
            <a:r>
              <a:rPr lang="it-IT" altLang="it-IT" sz="1600" u="sng" dirty="0" smtClean="0"/>
              <a:t>acquisire elementi probativi </a:t>
            </a:r>
            <a:r>
              <a:rPr lang="it-IT" altLang="it-IT" sz="1600" dirty="0" smtClean="0"/>
              <a:t>in merito al fatto se le operazioni sono state appropriatamente autorizzate e approvate</a:t>
            </a:r>
            <a:r>
              <a:rPr lang="it-IT" altLang="it-IT" sz="1600" dirty="0"/>
              <a:t>. </a:t>
            </a:r>
            <a:endParaRPr lang="it-IT" altLang="it-IT" sz="1600" dirty="0" smtClean="0"/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8178004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22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40768"/>
            <a:ext cx="8443912" cy="5089975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/>
              <a:t>Asserzioni in bilancio su operazioni con parti correlate effettuate a condizioni equivalenti a quelle concluse a normali condizioni di mercato:</a:t>
            </a:r>
          </a:p>
          <a:p>
            <a:pPr algn="l" eaLnBrk="1" hangingPunct="1">
              <a:defRPr/>
            </a:pPr>
            <a:endParaRPr lang="it-IT" altLang="it-IT" sz="1100" b="1" dirty="0" smtClean="0"/>
          </a:p>
          <a:p>
            <a:pPr algn="l" eaLnBrk="1" hangingPunct="1">
              <a:defRPr/>
            </a:pPr>
            <a:endParaRPr lang="it-IT" altLang="it-IT" sz="1000" b="1" dirty="0" smtClean="0"/>
          </a:p>
          <a:p>
            <a:pPr algn="l" eaLnBrk="1" hangingPunct="1">
              <a:defRPr/>
            </a:pPr>
            <a:r>
              <a:rPr lang="it-IT" altLang="it-IT" sz="1800" dirty="0"/>
              <a:t>Qualora la direzione abbia espresso una asserzione nel bilancio in merito </a:t>
            </a:r>
            <a:r>
              <a:rPr lang="it-IT" altLang="it-IT" sz="1800" dirty="0" smtClean="0"/>
              <a:t>al </a:t>
            </a:r>
            <a:r>
              <a:rPr lang="it-IT" altLang="it-IT" sz="1800" dirty="0"/>
              <a:t>fatto </a:t>
            </a:r>
            <a:r>
              <a:rPr lang="it-IT" altLang="it-IT" sz="1800" dirty="0" smtClean="0"/>
              <a:t>che </a:t>
            </a:r>
            <a:r>
              <a:rPr lang="it-IT" altLang="it-IT" sz="1800" dirty="0"/>
              <a:t>un’operazione con </a:t>
            </a:r>
            <a:r>
              <a:rPr lang="it-IT" altLang="it-IT" sz="1800" dirty="0" smtClean="0"/>
              <a:t>parti correlate è </a:t>
            </a:r>
            <a:r>
              <a:rPr lang="it-IT" altLang="it-IT" sz="1800" dirty="0"/>
              <a:t>stata effettuata a condizioni equivalenti a quelle prevalenti in una operazione conclusa a normali </a:t>
            </a:r>
            <a:r>
              <a:rPr lang="it-IT" altLang="it-IT" sz="1800" dirty="0" smtClean="0"/>
              <a:t>condizioni di </a:t>
            </a:r>
            <a:r>
              <a:rPr lang="it-IT" altLang="it-IT" sz="1800" dirty="0"/>
              <a:t>mercato, il revisore deve </a:t>
            </a:r>
            <a:r>
              <a:rPr lang="it-IT" altLang="it-IT" sz="1800" b="1" u="sng" dirty="0"/>
              <a:t>acquisire elementi probativi </a:t>
            </a:r>
            <a:r>
              <a:rPr lang="it-IT" altLang="it-IT" sz="1800" b="1" u="sng" dirty="0" smtClean="0"/>
              <a:t>sufficienti</a:t>
            </a:r>
            <a:r>
              <a:rPr lang="it-IT" altLang="it-IT" sz="1800" dirty="0" smtClean="0"/>
              <a:t> </a:t>
            </a:r>
            <a:r>
              <a:rPr lang="it-IT" altLang="it-IT" sz="1800" dirty="0"/>
              <a:t>ed appropriati su tale asserzione. </a:t>
            </a: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1540984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23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40768"/>
            <a:ext cx="8443912" cy="5089975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/>
              <a:t>Valutazione della contabilizzazione e della presentazione in bilancio dei rapporti e delle operazioni con parti correlate identificate:</a:t>
            </a:r>
          </a:p>
          <a:p>
            <a:pPr algn="l" eaLnBrk="1" hangingPunct="1">
              <a:defRPr/>
            </a:pPr>
            <a:endParaRPr lang="it-IT" altLang="it-IT" sz="1100" b="1" dirty="0" smtClean="0"/>
          </a:p>
          <a:p>
            <a:pPr algn="l" eaLnBrk="1" hangingPunct="1">
              <a:defRPr/>
            </a:pPr>
            <a:endParaRPr lang="it-IT" altLang="it-IT" sz="1000" b="1" dirty="0" smtClean="0"/>
          </a:p>
          <a:p>
            <a:pPr algn="l" eaLnBrk="1" hangingPunct="1">
              <a:defRPr/>
            </a:pPr>
            <a:r>
              <a:rPr lang="it-IT" altLang="it-IT" sz="1800" dirty="0"/>
              <a:t>Al </a:t>
            </a:r>
            <a:r>
              <a:rPr lang="it-IT" altLang="it-IT" sz="1800" dirty="0" smtClean="0"/>
              <a:t>fine </a:t>
            </a:r>
            <a:r>
              <a:rPr lang="it-IT" altLang="it-IT" sz="1800" dirty="0"/>
              <a:t>di formarsi un giudizio sul bilancio in </a:t>
            </a:r>
            <a:r>
              <a:rPr lang="it-IT" altLang="it-IT" sz="1800" dirty="0" smtClean="0"/>
              <a:t>conformità </a:t>
            </a:r>
            <a:r>
              <a:rPr lang="it-IT" altLang="it-IT" sz="1800" dirty="0"/>
              <a:t>al principio di revisione internazionale (ISA </a:t>
            </a:r>
            <a:r>
              <a:rPr lang="it-IT" altLang="it-IT" sz="1800" dirty="0" smtClean="0"/>
              <a:t>Italia) n.700, il </a:t>
            </a:r>
            <a:r>
              <a:rPr lang="it-IT" altLang="it-IT" sz="1800" dirty="0"/>
              <a:t>revisore deve valutare</a:t>
            </a:r>
            <a:r>
              <a:rPr lang="it-IT" altLang="it-IT" sz="1800" dirty="0" smtClean="0"/>
              <a:t>: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800" dirty="0" smtClean="0"/>
              <a:t>se </a:t>
            </a:r>
            <a:r>
              <a:rPr lang="it-IT" altLang="it-IT" sz="1800" dirty="0"/>
              <a:t>i rapporti e le operazioni con </a:t>
            </a:r>
            <a:r>
              <a:rPr lang="it-IT" altLang="it-IT" sz="1800" dirty="0" smtClean="0"/>
              <a:t>parti </a:t>
            </a:r>
            <a:r>
              <a:rPr lang="it-IT" altLang="it-IT" sz="1800" dirty="0"/>
              <a:t>correlate </a:t>
            </a:r>
            <a:r>
              <a:rPr lang="it-IT" altLang="it-IT" sz="1800" dirty="0" smtClean="0"/>
              <a:t>identificate </a:t>
            </a:r>
            <a:r>
              <a:rPr lang="it-IT" altLang="it-IT" sz="1800" dirty="0"/>
              <a:t>siano stati appropriatamente contabilizzati </a:t>
            </a:r>
            <a:r>
              <a:rPr lang="it-IT" altLang="it-IT" sz="1800" dirty="0" smtClean="0"/>
              <a:t>e presentati </a:t>
            </a:r>
            <a:r>
              <a:rPr lang="it-IT" altLang="it-IT" sz="1800" dirty="0"/>
              <a:t>in bilancio in </a:t>
            </a:r>
            <a:r>
              <a:rPr lang="it-IT" altLang="it-IT" sz="1800" dirty="0" smtClean="0"/>
              <a:t>conformità </a:t>
            </a:r>
            <a:r>
              <a:rPr lang="it-IT" altLang="it-IT" sz="1800" dirty="0"/>
              <a:t>al quadro normativo sull’informazione </a:t>
            </a:r>
            <a:r>
              <a:rPr lang="it-IT" altLang="it-IT" sz="1800" dirty="0" smtClean="0"/>
              <a:t>finanziaria </a:t>
            </a:r>
            <a:r>
              <a:rPr lang="it-IT" altLang="it-IT" sz="1800" dirty="0"/>
              <a:t>applicabile; </a:t>
            </a:r>
            <a:endParaRPr lang="it-IT" altLang="it-IT" sz="1800" dirty="0" smtClean="0"/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800" dirty="0" smtClean="0"/>
              <a:t>se </a:t>
            </a:r>
            <a:r>
              <a:rPr lang="it-IT" altLang="it-IT" sz="1800" dirty="0"/>
              <a:t>gli effetti dei rapporti e delle operazioni con </a:t>
            </a:r>
            <a:r>
              <a:rPr lang="it-IT" altLang="it-IT" sz="1800" dirty="0" smtClean="0"/>
              <a:t>parti correlate: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endParaRPr lang="it-IT" altLang="it-IT" sz="500" dirty="0" smtClean="0"/>
          </a:p>
          <a:p>
            <a:pPr marL="857250" lvl="1" indent="-400050" algn="l" eaLnBrk="1" hangingPunct="1">
              <a:buAutoNum type="romanLcParenR"/>
              <a:defRPr/>
            </a:pPr>
            <a:r>
              <a:rPr lang="it-IT" altLang="it-IT" sz="1600" dirty="0" smtClean="0"/>
              <a:t>impediscano </a:t>
            </a:r>
            <a:r>
              <a:rPr lang="it-IT" altLang="it-IT" sz="1600" dirty="0"/>
              <a:t>al bilancio di fornire una corretta rappresentazione (in presenza di quadri normativi basati </a:t>
            </a:r>
            <a:r>
              <a:rPr lang="it-IT" altLang="it-IT" sz="1600" dirty="0" smtClean="0"/>
              <a:t>sulla corretta </a:t>
            </a:r>
            <a:r>
              <a:rPr lang="it-IT" altLang="it-IT" sz="1600" dirty="0"/>
              <a:t>rappresentazione); </a:t>
            </a:r>
            <a:r>
              <a:rPr lang="it-IT" altLang="it-IT" sz="1600" dirty="0" smtClean="0"/>
              <a:t>ovvero</a:t>
            </a:r>
          </a:p>
          <a:p>
            <a:pPr marL="857250" lvl="1" indent="-400050" algn="l" eaLnBrk="1" hangingPunct="1">
              <a:buAutoNum type="romanLcParenR"/>
              <a:defRPr/>
            </a:pPr>
            <a:r>
              <a:rPr lang="it-IT" altLang="it-IT" sz="1600" dirty="0" smtClean="0"/>
              <a:t>rendano il bilancio fuorviante (in </a:t>
            </a:r>
            <a:r>
              <a:rPr lang="it-IT" altLang="it-IT" sz="1600" dirty="0"/>
              <a:t>presenza </a:t>
            </a:r>
            <a:r>
              <a:rPr lang="it-IT" altLang="it-IT" sz="1600" dirty="0" smtClean="0"/>
              <a:t>di quadri normativi basati </a:t>
            </a:r>
            <a:r>
              <a:rPr lang="it-IT" altLang="it-IT" sz="1600" dirty="0"/>
              <a:t>sulla </a:t>
            </a:r>
            <a:r>
              <a:rPr lang="it-IT" altLang="it-IT" sz="1600" dirty="0" smtClean="0"/>
              <a:t>conformità).</a:t>
            </a:r>
            <a:endParaRPr lang="it-IT" altLang="it-IT" sz="1600" dirty="0"/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9009568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24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40768"/>
            <a:ext cx="8443912" cy="5089975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/>
              <a:t>Attestazioni scritte:</a:t>
            </a:r>
            <a:endParaRPr lang="it-IT" altLang="it-IT" sz="2400" b="1" dirty="0" smtClean="0"/>
          </a:p>
          <a:p>
            <a:pPr algn="l" eaLnBrk="1" hangingPunct="1">
              <a:defRPr/>
            </a:pPr>
            <a:endParaRPr lang="it-IT" altLang="it-IT" sz="1100" b="1" dirty="0" smtClean="0"/>
          </a:p>
          <a:p>
            <a:pPr algn="l" eaLnBrk="1" hangingPunct="1">
              <a:defRPr/>
            </a:pPr>
            <a:endParaRPr lang="it-IT" altLang="it-IT" sz="1000" b="1" dirty="0" smtClean="0"/>
          </a:p>
          <a:p>
            <a:pPr algn="l" eaLnBrk="1" hangingPunct="1">
              <a:defRPr/>
            </a:pPr>
            <a:r>
              <a:rPr lang="it-IT" altLang="it-IT" sz="1800" dirty="0"/>
              <a:t>Laddove il quadro normativo sull’informazione </a:t>
            </a:r>
            <a:r>
              <a:rPr lang="it-IT" altLang="it-IT" sz="1800" dirty="0" smtClean="0"/>
              <a:t>finanziaria </a:t>
            </a:r>
            <a:r>
              <a:rPr lang="it-IT" altLang="it-IT" sz="1800" dirty="0"/>
              <a:t>applicabile stabilisca disposizioni sulle </a:t>
            </a:r>
            <a:r>
              <a:rPr lang="it-IT" altLang="it-IT" sz="1800" dirty="0" smtClean="0"/>
              <a:t>parti correlate</a:t>
            </a:r>
            <a:r>
              <a:rPr lang="it-IT" altLang="it-IT" sz="1800" dirty="0"/>
              <a:t>, il revisore deve acquisire </a:t>
            </a:r>
            <a:r>
              <a:rPr lang="it-IT" altLang="it-IT" sz="1800" b="1" u="sng" dirty="0"/>
              <a:t>attestazioni scritte</a:t>
            </a:r>
            <a:r>
              <a:rPr lang="it-IT" altLang="it-IT" sz="1800" dirty="0"/>
              <a:t> dalla direzione e, ove appropriato, dai responsabili delle </a:t>
            </a:r>
            <a:r>
              <a:rPr lang="it-IT" altLang="it-IT" sz="1800" dirty="0" smtClean="0"/>
              <a:t>attività di </a:t>
            </a:r>
            <a:r>
              <a:rPr lang="it-IT" altLang="it-IT" sz="1800" dirty="0"/>
              <a:t>governance </a:t>
            </a:r>
            <a:r>
              <a:rPr lang="it-IT" altLang="it-IT" sz="1800" dirty="0" smtClean="0"/>
              <a:t>che:</a:t>
            </a:r>
          </a:p>
          <a:p>
            <a:pPr algn="l" eaLnBrk="1" hangingPunct="1">
              <a:defRPr/>
            </a:pPr>
            <a:endParaRPr lang="it-IT" altLang="it-IT" sz="1800" dirty="0" smtClean="0"/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800" dirty="0" smtClean="0"/>
              <a:t>essi </a:t>
            </a:r>
            <a:r>
              <a:rPr lang="it-IT" altLang="it-IT" sz="1800" dirty="0"/>
              <a:t>hanno portato a conoscenza del revisore </a:t>
            </a:r>
            <a:r>
              <a:rPr lang="it-IT" altLang="it-IT" sz="1800" dirty="0" smtClean="0"/>
              <a:t>l’identità </a:t>
            </a:r>
            <a:r>
              <a:rPr lang="it-IT" altLang="it-IT" sz="1800" dirty="0"/>
              <a:t>delle parti correlate dell’impresa e tutti i rapporti </a:t>
            </a:r>
            <a:r>
              <a:rPr lang="it-IT" altLang="it-IT" sz="1800" dirty="0" smtClean="0"/>
              <a:t>e operazioni </a:t>
            </a:r>
            <a:r>
              <a:rPr lang="it-IT" altLang="it-IT" sz="1800" dirty="0"/>
              <a:t>con </a:t>
            </a:r>
            <a:r>
              <a:rPr lang="it-IT" altLang="it-IT" sz="1800" dirty="0" smtClean="0"/>
              <a:t>parti </a:t>
            </a:r>
            <a:r>
              <a:rPr lang="it-IT" altLang="it-IT" sz="1800" dirty="0"/>
              <a:t>correlate di cui siano a </a:t>
            </a:r>
            <a:r>
              <a:rPr lang="it-IT" altLang="it-IT" sz="1800" dirty="0" smtClean="0"/>
              <a:t>conoscenza;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800" dirty="0" smtClean="0"/>
              <a:t>essi </a:t>
            </a:r>
            <a:r>
              <a:rPr lang="it-IT" altLang="it-IT" sz="1800" dirty="0"/>
              <a:t>hanno </a:t>
            </a:r>
            <a:r>
              <a:rPr lang="it-IT" altLang="it-IT" sz="1800" dirty="0" smtClean="0"/>
              <a:t>appropriatamente </a:t>
            </a:r>
            <a:r>
              <a:rPr lang="it-IT" altLang="it-IT" sz="1800" dirty="0"/>
              <a:t>contabilizzato e presentato in bilancio tali rapporti e operazioni in </a:t>
            </a:r>
            <a:r>
              <a:rPr lang="it-IT" altLang="it-IT" sz="1800" dirty="0" smtClean="0"/>
              <a:t>conformità alle disposizioni </a:t>
            </a:r>
            <a:r>
              <a:rPr lang="it-IT" altLang="it-IT" sz="1800" dirty="0"/>
              <a:t>del quadro </a:t>
            </a:r>
            <a:r>
              <a:rPr lang="it-IT" altLang="it-IT" sz="1800" dirty="0" smtClean="0"/>
              <a:t>normativo</a:t>
            </a:r>
            <a:r>
              <a:rPr lang="it-IT" altLang="it-IT" sz="1800" dirty="0"/>
              <a:t>.</a:t>
            </a: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795647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25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40768"/>
            <a:ext cx="8443912" cy="5089975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/>
              <a:t>Comunicazione con i responsabili delle </a:t>
            </a:r>
            <a:r>
              <a:rPr lang="it-IT" altLang="it-IT" sz="2400" b="1" dirty="0" smtClean="0"/>
              <a:t>attività </a:t>
            </a:r>
            <a:r>
              <a:rPr lang="it-IT" altLang="it-IT" sz="2400" b="1" dirty="0"/>
              <a:t>di governance:</a:t>
            </a:r>
            <a:endParaRPr lang="it-IT" altLang="it-IT" sz="2400" b="1" dirty="0" smtClean="0"/>
          </a:p>
          <a:p>
            <a:pPr algn="l" eaLnBrk="1" hangingPunct="1">
              <a:defRPr/>
            </a:pPr>
            <a:endParaRPr lang="it-IT" altLang="it-IT" sz="1100" b="1" dirty="0" smtClean="0"/>
          </a:p>
          <a:p>
            <a:pPr algn="l" eaLnBrk="1" hangingPunct="1">
              <a:defRPr/>
            </a:pPr>
            <a:endParaRPr lang="it-IT" altLang="it-IT" sz="1800" dirty="0" smtClean="0"/>
          </a:p>
          <a:p>
            <a:pPr algn="l" eaLnBrk="1" hangingPunct="1">
              <a:defRPr/>
            </a:pPr>
            <a:r>
              <a:rPr lang="it-IT" altLang="it-IT" sz="1800" dirty="0" smtClean="0"/>
              <a:t>Tranne il caso </a:t>
            </a:r>
            <a:r>
              <a:rPr lang="it-IT" altLang="it-IT" sz="1800" dirty="0"/>
              <a:t>in cui tutti i responsabili delle </a:t>
            </a:r>
            <a:r>
              <a:rPr lang="it-IT" altLang="it-IT" sz="1800" dirty="0" smtClean="0"/>
              <a:t>attività </a:t>
            </a:r>
            <a:r>
              <a:rPr lang="it-IT" altLang="it-IT" sz="1800" dirty="0"/>
              <a:t>di governance siano coinvolti nella </a:t>
            </a:r>
            <a:r>
              <a:rPr lang="it-IT" altLang="it-IT" sz="1800" dirty="0" smtClean="0"/>
              <a:t>gestione dell’impresa, </a:t>
            </a:r>
            <a:r>
              <a:rPr lang="it-IT" altLang="it-IT" sz="1800" dirty="0"/>
              <a:t>il revisore </a:t>
            </a:r>
            <a:r>
              <a:rPr lang="it-IT" altLang="it-IT" sz="1800" b="1" u="sng" dirty="0"/>
              <a:t>deve comunicare ai responsabili</a:t>
            </a:r>
            <a:r>
              <a:rPr lang="it-IT" altLang="it-IT" sz="1800" dirty="0"/>
              <a:t> delle </a:t>
            </a:r>
            <a:r>
              <a:rPr lang="it-IT" altLang="it-IT" sz="1800" dirty="0" smtClean="0"/>
              <a:t>attività </a:t>
            </a:r>
            <a:r>
              <a:rPr lang="it-IT" altLang="it-IT" sz="1800" dirty="0"/>
              <a:t>di governance gli aspetti </a:t>
            </a:r>
            <a:r>
              <a:rPr lang="it-IT" altLang="it-IT" sz="1800" dirty="0" smtClean="0"/>
              <a:t>significativi emersi durante </a:t>
            </a:r>
            <a:r>
              <a:rPr lang="it-IT" altLang="it-IT" sz="1800" dirty="0"/>
              <a:t>la revisione contabile connessi con le </a:t>
            </a:r>
            <a:r>
              <a:rPr lang="it-IT" altLang="it-IT" sz="1800" dirty="0" smtClean="0"/>
              <a:t>parti </a:t>
            </a:r>
            <a:r>
              <a:rPr lang="it-IT" altLang="it-IT" sz="1800" dirty="0"/>
              <a:t>correlate dell’impresa.</a:t>
            </a:r>
            <a:endParaRPr lang="it-IT" altLang="it-IT" sz="1800" dirty="0" smtClean="0"/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603088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26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42888" y="1340768"/>
            <a:ext cx="8443912" cy="5089975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 smtClean="0"/>
              <a:t>Docume</a:t>
            </a:r>
            <a:r>
              <a:rPr lang="it-IT" altLang="it-IT" sz="2400" b="1" dirty="0"/>
              <a:t>ntazio</a:t>
            </a:r>
            <a:r>
              <a:rPr lang="it-IT" altLang="it-IT" sz="2400" b="1" dirty="0" smtClean="0"/>
              <a:t>ne:</a:t>
            </a:r>
          </a:p>
          <a:p>
            <a:pPr algn="l" eaLnBrk="1" hangingPunct="1">
              <a:defRPr/>
            </a:pPr>
            <a:endParaRPr lang="it-IT" altLang="it-IT" sz="1100" b="1" dirty="0" smtClean="0"/>
          </a:p>
          <a:p>
            <a:pPr algn="l" eaLnBrk="1" hangingPunct="1">
              <a:defRPr/>
            </a:pPr>
            <a:endParaRPr lang="it-IT" altLang="it-IT" sz="1800" dirty="0" smtClean="0"/>
          </a:p>
          <a:p>
            <a:pPr algn="l" eaLnBrk="1" hangingPunct="1">
              <a:defRPr/>
            </a:pPr>
            <a:r>
              <a:rPr lang="it-IT" altLang="it-IT" sz="2000" dirty="0" smtClean="0"/>
              <a:t>Il </a:t>
            </a:r>
            <a:r>
              <a:rPr lang="it-IT" altLang="it-IT" sz="2000" dirty="0"/>
              <a:t>revisore deve includere nella documentazione di revisione </a:t>
            </a:r>
            <a:r>
              <a:rPr lang="it-IT" altLang="it-IT" sz="2000" b="1" u="sng" dirty="0"/>
              <a:t>i nomi delle </a:t>
            </a:r>
            <a:r>
              <a:rPr lang="it-IT" altLang="it-IT" sz="2000" b="1" u="sng" dirty="0" smtClean="0"/>
              <a:t>parti correlate</a:t>
            </a:r>
            <a:r>
              <a:rPr lang="it-IT" altLang="it-IT" sz="2000" dirty="0" smtClean="0"/>
              <a:t> identificate </a:t>
            </a:r>
            <a:r>
              <a:rPr lang="it-IT" altLang="it-IT" sz="2000" dirty="0"/>
              <a:t>e la </a:t>
            </a:r>
            <a:r>
              <a:rPr lang="it-IT" altLang="it-IT" sz="2000" dirty="0" smtClean="0"/>
              <a:t>natura dei </a:t>
            </a:r>
            <a:r>
              <a:rPr lang="it-IT" altLang="it-IT" sz="2000" dirty="0"/>
              <a:t>rapporti con </a:t>
            </a:r>
            <a:r>
              <a:rPr lang="it-IT" altLang="it-IT" sz="2000" dirty="0" smtClean="0"/>
              <a:t>parti correlate (ISA Italia n.230)</a:t>
            </a: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874785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27</a:t>
            </a:fld>
            <a:endParaRPr lang="it-IT" altLang="it-IT" smtClean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Rectangle 2"/>
          <p:cNvSpPr/>
          <p:nvPr/>
        </p:nvSpPr>
        <p:spPr>
          <a:xfrm>
            <a:off x="513293" y="1556792"/>
            <a:ext cx="804756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t-IT" sz="2000" dirty="0" smtClean="0">
                <a:latin typeface="Trebuchet MS" panose="020B0603020202020204" pitchFamily="34" charset="0"/>
              </a:rPr>
              <a:t>                             </a:t>
            </a:r>
          </a:p>
          <a:p>
            <a:pPr>
              <a:lnSpc>
                <a:spcPct val="150000"/>
              </a:lnSpc>
            </a:pPr>
            <a:endParaRPr lang="it-IT" sz="2000" dirty="0">
              <a:latin typeface="Trebuchet MS" panose="020B0603020202020204" pitchFamily="34" charset="0"/>
            </a:endParaRPr>
          </a:p>
          <a:p>
            <a:pPr>
              <a:lnSpc>
                <a:spcPct val="150000"/>
              </a:lnSpc>
            </a:pPr>
            <a:endParaRPr lang="it-IT" sz="2000" dirty="0" smtClean="0">
              <a:latin typeface="Trebuchet MS" panose="020B0603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it-IT" sz="2000" dirty="0" smtClean="0">
                <a:latin typeface="Trebuchet MS" panose="020B0603020202020204" pitchFamily="34" charset="0"/>
              </a:rPr>
              <a:t>                         </a:t>
            </a:r>
            <a:r>
              <a:rPr lang="it-IT" sz="2000" dirty="0">
                <a:latin typeface="Trebuchet MS" panose="020B0603020202020204" pitchFamily="34" charset="0"/>
              </a:rPr>
              <a:t> </a:t>
            </a:r>
            <a:r>
              <a:rPr lang="it-IT" sz="2800" b="1" dirty="0">
                <a:latin typeface="Trebuchet MS" panose="020B0603020202020204" pitchFamily="34" charset="0"/>
              </a:rPr>
              <a:t>Grazie per l’attenzione.</a:t>
            </a:r>
          </a:p>
          <a:p>
            <a:pPr algn="ctr">
              <a:lnSpc>
                <a:spcPct val="150000"/>
              </a:lnSpc>
            </a:pPr>
            <a:r>
              <a:rPr lang="it-IT" sz="2800" b="1" dirty="0">
                <a:latin typeface="Trebuchet MS" panose="020B0603020202020204" pitchFamily="34" charset="0"/>
              </a:rPr>
              <a:t>DOMANDE?</a:t>
            </a:r>
            <a:endParaRPr lang="it-IT" sz="1600" dirty="0" smtClean="0">
              <a:latin typeface="Trebuchet MS" panose="020B0603020202020204" pitchFamily="34" charset="0"/>
            </a:endParaRPr>
          </a:p>
          <a:p>
            <a:pPr>
              <a:lnSpc>
                <a:spcPct val="150000"/>
              </a:lnSpc>
            </a:pPr>
            <a:endParaRPr lang="it-IT" sz="1600" dirty="0">
              <a:latin typeface="Trebuchet MS" panose="020B0603020202020204" pitchFamily="34" charset="0"/>
            </a:endParaRPr>
          </a:p>
          <a:p>
            <a:pPr>
              <a:lnSpc>
                <a:spcPct val="150000"/>
              </a:lnSpc>
            </a:pPr>
            <a:endParaRPr lang="it-IT" sz="1600" dirty="0" smtClean="0">
              <a:latin typeface="Trebuchet MS" panose="020B0603020202020204" pitchFamily="34" charset="0"/>
            </a:endParaRPr>
          </a:p>
          <a:p>
            <a:pPr>
              <a:lnSpc>
                <a:spcPct val="150000"/>
              </a:lnSpc>
            </a:pPr>
            <a:endParaRPr lang="it-IT" sz="1600" dirty="0">
              <a:latin typeface="Trebuchet MS" panose="020B0603020202020204" pitchFamily="34" charset="0"/>
            </a:endParaRPr>
          </a:p>
          <a:p>
            <a:pPr>
              <a:lnSpc>
                <a:spcPct val="150000"/>
              </a:lnSpc>
            </a:pPr>
            <a:endParaRPr lang="it-IT" sz="1600" dirty="0" smtClean="0">
              <a:latin typeface="Trebuchet MS" panose="020B0603020202020204" pitchFamily="34" charset="0"/>
            </a:endParaRPr>
          </a:p>
          <a:p>
            <a:pPr>
              <a:lnSpc>
                <a:spcPct val="150000"/>
              </a:lnSpc>
            </a:pPr>
            <a:endParaRPr lang="it-IT" sz="1600" dirty="0" smtClean="0"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80844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3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23528" y="1468134"/>
            <a:ext cx="8572500" cy="5043635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400" b="1" dirty="0" smtClean="0">
                <a:latin typeface="Arial (body)"/>
              </a:rPr>
              <a:t>Natura dei rapporti e delle operazioni con parti correlate:</a:t>
            </a:r>
          </a:p>
          <a:p>
            <a:pPr algn="l" eaLnBrk="1" hangingPunct="1">
              <a:defRPr/>
            </a:pPr>
            <a:endParaRPr lang="it-IT" altLang="it-IT" sz="900" b="1" dirty="0" smtClean="0">
              <a:latin typeface="Arial (body)"/>
            </a:endParaRPr>
          </a:p>
          <a:p>
            <a:pPr algn="l" eaLnBrk="1" hangingPunct="1">
              <a:defRPr/>
            </a:pPr>
            <a:r>
              <a:rPr lang="it-IT" altLang="it-IT" sz="1600" dirty="0" smtClean="0">
                <a:latin typeface="Arial (body)"/>
              </a:rPr>
              <a:t>Molte </a:t>
            </a:r>
            <a:r>
              <a:rPr lang="it-IT" altLang="it-IT" sz="1600" dirty="0">
                <a:latin typeface="Arial (body)"/>
              </a:rPr>
              <a:t>operazioni con parti correlate rientrano nel normale svolgimento </a:t>
            </a:r>
            <a:r>
              <a:rPr lang="it-IT" altLang="it-IT" sz="1600" dirty="0" smtClean="0">
                <a:latin typeface="Arial (body)"/>
              </a:rPr>
              <a:t>dell’attività </a:t>
            </a:r>
            <a:r>
              <a:rPr lang="it-IT" altLang="it-IT" sz="1600" dirty="0">
                <a:latin typeface="Arial (body)"/>
              </a:rPr>
              <a:t>aziendale. In </a:t>
            </a:r>
            <a:r>
              <a:rPr lang="it-IT" altLang="it-IT" sz="1600" dirty="0" smtClean="0">
                <a:latin typeface="Arial (body)"/>
              </a:rPr>
              <a:t>tali circostanze</a:t>
            </a:r>
            <a:r>
              <a:rPr lang="it-IT" altLang="it-IT" sz="1600" dirty="0">
                <a:latin typeface="Arial (body)"/>
              </a:rPr>
              <a:t>, esse possono non comportare rischi di errori </a:t>
            </a:r>
            <a:r>
              <a:rPr lang="it-IT" altLang="it-IT" sz="1600" dirty="0" smtClean="0">
                <a:latin typeface="Arial (body)"/>
              </a:rPr>
              <a:t>significativi </a:t>
            </a:r>
            <a:r>
              <a:rPr lang="it-IT" altLang="it-IT" sz="1600" dirty="0">
                <a:latin typeface="Arial (body)"/>
              </a:rPr>
              <a:t>nel bilancio </a:t>
            </a:r>
            <a:r>
              <a:rPr lang="it-IT" altLang="it-IT" sz="1600" dirty="0" smtClean="0">
                <a:latin typeface="Arial (body)"/>
              </a:rPr>
              <a:t>più </a:t>
            </a:r>
            <a:r>
              <a:rPr lang="it-IT" altLang="it-IT" sz="1600" dirty="0">
                <a:latin typeface="Arial (body)"/>
              </a:rPr>
              <a:t>elevati rispetto a quelli </a:t>
            </a:r>
            <a:r>
              <a:rPr lang="it-IT" altLang="it-IT" sz="1600" dirty="0" smtClean="0">
                <a:latin typeface="Arial (body)"/>
              </a:rPr>
              <a:t>relativi a operazioni </a:t>
            </a:r>
            <a:r>
              <a:rPr lang="it-IT" altLang="it-IT" sz="1600" dirty="0">
                <a:latin typeface="Arial (body)"/>
              </a:rPr>
              <a:t>similari con parti non correlate. </a:t>
            </a:r>
            <a:endParaRPr lang="it-IT" altLang="it-IT" sz="1600" dirty="0" smtClean="0">
              <a:latin typeface="Arial (body)"/>
            </a:endParaRPr>
          </a:p>
          <a:p>
            <a:pPr algn="l" eaLnBrk="1" hangingPunct="1">
              <a:defRPr/>
            </a:pPr>
            <a:endParaRPr lang="it-IT" altLang="it-IT" sz="1600" dirty="0" smtClean="0">
              <a:latin typeface="Arial (body)"/>
            </a:endParaRPr>
          </a:p>
          <a:p>
            <a:pPr algn="l" eaLnBrk="1" hangingPunct="1">
              <a:defRPr/>
            </a:pPr>
            <a:r>
              <a:rPr lang="it-IT" altLang="it-IT" sz="1600" dirty="0" smtClean="0">
                <a:latin typeface="Arial (body)"/>
              </a:rPr>
              <a:t>Tuttavia, </a:t>
            </a:r>
            <a:r>
              <a:rPr lang="it-IT" altLang="it-IT" sz="1600" dirty="0">
                <a:latin typeface="Arial (body)"/>
              </a:rPr>
              <a:t>la natura dei rapporti e delle operazioni con parti correlate </a:t>
            </a:r>
            <a:r>
              <a:rPr lang="it-IT" altLang="it-IT" sz="1600" dirty="0" smtClean="0">
                <a:latin typeface="Arial (body)"/>
              </a:rPr>
              <a:t>può, in alcune </a:t>
            </a:r>
            <a:r>
              <a:rPr lang="it-IT" altLang="it-IT" sz="1600" dirty="0">
                <a:latin typeface="Arial (body)"/>
              </a:rPr>
              <a:t>circostanze, generare </a:t>
            </a:r>
            <a:r>
              <a:rPr lang="it-IT" altLang="it-IT" sz="1600" b="1" dirty="0">
                <a:latin typeface="Arial (body)"/>
              </a:rPr>
              <a:t>rischi </a:t>
            </a:r>
            <a:r>
              <a:rPr lang="it-IT" altLang="it-IT" sz="1600" b="1" dirty="0" smtClean="0">
                <a:latin typeface="Arial (body)"/>
              </a:rPr>
              <a:t>più </a:t>
            </a:r>
            <a:r>
              <a:rPr lang="it-IT" altLang="it-IT" sz="1600" b="1" dirty="0">
                <a:latin typeface="Arial (body)"/>
              </a:rPr>
              <a:t>elevati di errori </a:t>
            </a:r>
            <a:r>
              <a:rPr lang="it-IT" altLang="it-IT" sz="1600" b="1" dirty="0" smtClean="0">
                <a:latin typeface="Arial (body)"/>
              </a:rPr>
              <a:t>significativi</a:t>
            </a:r>
            <a:r>
              <a:rPr lang="it-IT" altLang="it-IT" sz="1600" dirty="0" smtClean="0">
                <a:latin typeface="Arial (body)"/>
              </a:rPr>
              <a:t> </a:t>
            </a:r>
            <a:r>
              <a:rPr lang="it-IT" altLang="it-IT" sz="1600" dirty="0">
                <a:latin typeface="Arial (body)"/>
              </a:rPr>
              <a:t>nel bilancio rispetto a quelli connessi a </a:t>
            </a:r>
            <a:r>
              <a:rPr lang="it-IT" altLang="it-IT" sz="1600" dirty="0" smtClean="0">
                <a:latin typeface="Arial (body)"/>
              </a:rPr>
              <a:t>operazioni con </a:t>
            </a:r>
            <a:r>
              <a:rPr lang="it-IT" altLang="it-IT" sz="1600" dirty="0">
                <a:latin typeface="Arial (body)"/>
              </a:rPr>
              <a:t>parti non correlate. Per esempio: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>
                <a:latin typeface="Arial (body)"/>
              </a:rPr>
              <a:t>le </a:t>
            </a:r>
            <a:r>
              <a:rPr lang="it-IT" altLang="it-IT" sz="1600" dirty="0">
                <a:latin typeface="Arial (body)"/>
              </a:rPr>
              <a:t>parti correlate possono operare mediante una serie ampia e complessa di rapporti e strutture, con </a:t>
            </a:r>
            <a:r>
              <a:rPr lang="it-IT" altLang="it-IT" sz="1600" dirty="0" smtClean="0">
                <a:latin typeface="Arial (body)"/>
              </a:rPr>
              <a:t>un corrispondente </a:t>
            </a:r>
            <a:r>
              <a:rPr lang="it-IT" altLang="it-IT" sz="1600" dirty="0">
                <a:latin typeface="Arial (body)"/>
              </a:rPr>
              <a:t>aumento della </a:t>
            </a:r>
            <a:r>
              <a:rPr lang="it-IT" altLang="it-IT" sz="1600" dirty="0" smtClean="0">
                <a:latin typeface="Arial (body)"/>
              </a:rPr>
              <a:t>complessità </a:t>
            </a:r>
            <a:r>
              <a:rPr lang="it-IT" altLang="it-IT" sz="1600" dirty="0">
                <a:latin typeface="Arial (body)"/>
              </a:rPr>
              <a:t>delle operazioni con parti </a:t>
            </a:r>
            <a:r>
              <a:rPr lang="it-IT" altLang="it-IT" sz="1600" dirty="0" smtClean="0">
                <a:latin typeface="Arial (body)"/>
              </a:rPr>
              <a:t>correlate;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>
                <a:latin typeface="Arial (body)"/>
              </a:rPr>
              <a:t>i sistemi </a:t>
            </a:r>
            <a:r>
              <a:rPr lang="it-IT" altLang="it-IT" sz="1600" dirty="0">
                <a:latin typeface="Arial (body)"/>
              </a:rPr>
              <a:t>informativi possono essere </a:t>
            </a:r>
            <a:r>
              <a:rPr lang="it-IT" altLang="it-IT" sz="1600" dirty="0" smtClean="0">
                <a:latin typeface="Arial (body)"/>
              </a:rPr>
              <a:t>inefficaci nell’identificare </a:t>
            </a:r>
            <a:r>
              <a:rPr lang="it-IT" altLang="it-IT" sz="1600" dirty="0">
                <a:latin typeface="Arial (body)"/>
              </a:rPr>
              <a:t>e riepilogare operazioni e saldi in essere </a:t>
            </a:r>
            <a:r>
              <a:rPr lang="it-IT" altLang="it-IT" sz="1600" dirty="0" smtClean="0">
                <a:latin typeface="Arial (body)"/>
              </a:rPr>
              <a:t>tra un’impresa </a:t>
            </a:r>
            <a:r>
              <a:rPr lang="it-IT" altLang="it-IT" sz="1600" dirty="0">
                <a:latin typeface="Arial (body)"/>
              </a:rPr>
              <a:t>e le sue parti </a:t>
            </a:r>
            <a:r>
              <a:rPr lang="it-IT" altLang="it-IT" sz="1600" dirty="0" smtClean="0">
                <a:latin typeface="Arial (body)"/>
              </a:rPr>
              <a:t>correlate;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>
                <a:latin typeface="Arial (body)"/>
              </a:rPr>
              <a:t>le </a:t>
            </a:r>
            <a:r>
              <a:rPr lang="it-IT" altLang="it-IT" sz="1600" dirty="0">
                <a:latin typeface="Arial (body)"/>
              </a:rPr>
              <a:t>operazioni con parti correlate possono non essere effettuate secondo i normali termini e condizioni di mercato; </a:t>
            </a:r>
            <a:r>
              <a:rPr lang="it-IT" altLang="it-IT" sz="1600" dirty="0" smtClean="0">
                <a:latin typeface="Arial (body)"/>
              </a:rPr>
              <a:t>per esempio</a:t>
            </a:r>
            <a:r>
              <a:rPr lang="it-IT" altLang="it-IT" sz="1600" dirty="0">
                <a:latin typeface="Arial (body)"/>
              </a:rPr>
              <a:t>, alcune operazioni con parti correlate possono essere effettuate senza corresponsione di corrispettivo.</a:t>
            </a:r>
            <a:endParaRPr lang="it-IT" altLang="it-IT" sz="1600" dirty="0" smtClean="0">
              <a:latin typeface="Arial (body)"/>
            </a:endParaRPr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043388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4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50825" y="1484313"/>
            <a:ext cx="8572500" cy="4032250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800" b="1" dirty="0" smtClean="0">
                <a:latin typeface="Arial Body"/>
              </a:rPr>
              <a:t>Responsabilità ed obiettivi del revisore:</a:t>
            </a:r>
          </a:p>
          <a:p>
            <a:pPr algn="l" eaLnBrk="1" hangingPunct="1"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Molti dei quadri normativi sull’informazione finanziaria </a:t>
            </a:r>
            <a:r>
              <a:rPr lang="it-IT" altLang="it-IT" sz="1600" dirty="0"/>
              <a:t>stabiliscono </a:t>
            </a:r>
            <a:r>
              <a:rPr lang="it-IT" altLang="it-IT" sz="1600" b="1" dirty="0"/>
              <a:t>disposizioni </a:t>
            </a:r>
            <a:r>
              <a:rPr lang="it-IT" altLang="it-IT" sz="1600" b="1" dirty="0" smtClean="0"/>
              <a:t>specifiche</a:t>
            </a:r>
            <a:r>
              <a:rPr lang="it-IT" altLang="it-IT" sz="1600" dirty="0" smtClean="0"/>
              <a:t> </a:t>
            </a:r>
            <a:r>
              <a:rPr lang="it-IT" altLang="it-IT" sz="1600" dirty="0"/>
              <a:t>per la contabilizzazione e la presentazione in </a:t>
            </a:r>
            <a:r>
              <a:rPr lang="it-IT" altLang="it-IT" sz="1600" dirty="0" smtClean="0"/>
              <a:t>bilancio di </a:t>
            </a:r>
            <a:r>
              <a:rPr lang="it-IT" altLang="it-IT" sz="1600" dirty="0"/>
              <a:t>rapporti, operazioni e saldi con le parti correlate, per consentire agli utilizzatori del bilancio di </a:t>
            </a:r>
            <a:r>
              <a:rPr lang="it-IT" altLang="it-IT" sz="1600" dirty="0" smtClean="0"/>
              <a:t>comprenderne la natura </a:t>
            </a:r>
            <a:r>
              <a:rPr lang="it-IT" altLang="it-IT" sz="1600" dirty="0"/>
              <a:t>e gli effetti reali </a:t>
            </a:r>
            <a:r>
              <a:rPr lang="it-IT" altLang="it-IT" sz="1600" dirty="0" smtClean="0"/>
              <a:t>o </a:t>
            </a:r>
            <a:r>
              <a:rPr lang="it-IT" altLang="it-IT" sz="1600" dirty="0"/>
              <a:t>potenziali sul bilancio</a:t>
            </a:r>
            <a:r>
              <a:rPr lang="it-IT" altLang="it-IT" sz="1600" dirty="0" smtClean="0"/>
              <a:t>.</a:t>
            </a:r>
          </a:p>
          <a:p>
            <a:pPr algn="l" eaLnBrk="1" hangingPunct="1">
              <a:defRPr/>
            </a:pPr>
            <a:r>
              <a:rPr lang="it-IT" altLang="it-IT" sz="1600" dirty="0" smtClean="0"/>
              <a:t> </a:t>
            </a:r>
          </a:p>
          <a:p>
            <a:pPr algn="l" eaLnBrk="1" hangingPunct="1">
              <a:defRPr/>
            </a:pPr>
            <a:r>
              <a:rPr lang="it-IT" altLang="it-IT" sz="1600" dirty="0" smtClean="0"/>
              <a:t>E’ responsabilità </a:t>
            </a:r>
            <a:r>
              <a:rPr lang="it-IT" altLang="it-IT" sz="1600" dirty="0"/>
              <a:t>del </a:t>
            </a:r>
            <a:r>
              <a:rPr lang="it-IT" altLang="it-IT" sz="1600" dirty="0" smtClean="0"/>
              <a:t>revisore </a:t>
            </a:r>
            <a:r>
              <a:rPr lang="it-IT" altLang="it-IT" sz="1600" dirty="0"/>
              <a:t>svolgere procedure di </a:t>
            </a:r>
            <a:r>
              <a:rPr lang="it-IT" altLang="it-IT" sz="1600" dirty="0" smtClean="0"/>
              <a:t>revisione </a:t>
            </a:r>
            <a:r>
              <a:rPr lang="it-IT" altLang="it-IT" sz="1600" dirty="0"/>
              <a:t>al </a:t>
            </a:r>
            <a:r>
              <a:rPr lang="it-IT" altLang="it-IT" sz="1600" dirty="0" smtClean="0"/>
              <a:t>fine </a:t>
            </a:r>
            <a:r>
              <a:rPr lang="it-IT" altLang="it-IT" sz="1600" dirty="0"/>
              <a:t>di </a:t>
            </a:r>
            <a:r>
              <a:rPr lang="it-IT" altLang="it-IT" sz="1600" b="1" dirty="0" smtClean="0"/>
              <a:t>identificare</a:t>
            </a:r>
            <a:r>
              <a:rPr lang="it-IT" altLang="it-IT" sz="1600" b="1" dirty="0"/>
              <a:t>, valutare </a:t>
            </a:r>
            <a:r>
              <a:rPr lang="it-IT" altLang="it-IT" sz="1600" b="1" dirty="0" smtClean="0"/>
              <a:t>rispondere </a:t>
            </a:r>
            <a:r>
              <a:rPr lang="it-IT" altLang="it-IT" sz="1600" b="1" dirty="0"/>
              <a:t>ai rischi di errori </a:t>
            </a:r>
            <a:r>
              <a:rPr lang="it-IT" altLang="it-IT" sz="1600" b="1" dirty="0" smtClean="0"/>
              <a:t>significativi</a:t>
            </a:r>
            <a:r>
              <a:rPr lang="it-IT" altLang="it-IT" sz="1600" dirty="0" smtClean="0"/>
              <a:t> derivanti </a:t>
            </a:r>
            <a:r>
              <a:rPr lang="it-IT" altLang="it-IT" sz="1600" dirty="0"/>
              <a:t>da una inappropriata contabilizzazione </a:t>
            </a:r>
            <a:r>
              <a:rPr lang="it-IT" altLang="it-IT" sz="1600" dirty="0" smtClean="0"/>
              <a:t>o </a:t>
            </a:r>
            <a:r>
              <a:rPr lang="it-IT" altLang="it-IT" sz="1600" dirty="0"/>
              <a:t>presentazione in bilancio </a:t>
            </a:r>
            <a:r>
              <a:rPr lang="it-IT" altLang="it-IT" sz="1600" dirty="0" smtClean="0"/>
              <a:t>da parte </a:t>
            </a:r>
            <a:r>
              <a:rPr lang="it-IT" altLang="it-IT" sz="1600" dirty="0"/>
              <a:t>dell’impresa di rapporti, operazioni o saldi con parti correlate in </a:t>
            </a:r>
            <a:r>
              <a:rPr lang="it-IT" altLang="it-IT" sz="1600" dirty="0" smtClean="0"/>
              <a:t>conformità </a:t>
            </a:r>
            <a:r>
              <a:rPr lang="it-IT" altLang="it-IT" sz="1600" dirty="0"/>
              <a:t>alle disposizioni del </a:t>
            </a:r>
            <a:r>
              <a:rPr lang="it-IT" altLang="it-IT" sz="1600" dirty="0" smtClean="0"/>
              <a:t>quadro normativo di riferimento.</a:t>
            </a:r>
            <a:endParaRPr lang="it-IT" altLang="it-IT" sz="1600" dirty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 smtClean="0"/>
              <a:t>1/3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8293296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5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50825" y="1484313"/>
            <a:ext cx="8572500" cy="4680992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800" b="1" dirty="0">
                <a:latin typeface="Arial Body"/>
              </a:rPr>
              <a:t>Responsabilità ed obiettivi del revisore:</a:t>
            </a:r>
          </a:p>
          <a:p>
            <a:pPr algn="l" eaLnBrk="1" hangingPunct="1">
              <a:defRPr/>
            </a:pPr>
            <a:endParaRPr lang="it-IT" altLang="it-IT" sz="9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Anche </a:t>
            </a:r>
            <a:r>
              <a:rPr lang="it-IT" altLang="it-IT" sz="1600" dirty="0"/>
              <a:t>laddove </a:t>
            </a:r>
            <a:r>
              <a:rPr lang="it-IT" altLang="it-IT" sz="1600" dirty="0" smtClean="0"/>
              <a:t>il </a:t>
            </a:r>
            <a:r>
              <a:rPr lang="it-IT" altLang="it-IT" sz="1600" dirty="0"/>
              <a:t>quadro </a:t>
            </a:r>
            <a:r>
              <a:rPr lang="it-IT" altLang="it-IT" sz="1600" dirty="0" smtClean="0"/>
              <a:t>normativo </a:t>
            </a:r>
            <a:r>
              <a:rPr lang="it-IT" altLang="it-IT" sz="1600" dirty="0"/>
              <a:t>sull’informazione </a:t>
            </a:r>
            <a:r>
              <a:rPr lang="it-IT" altLang="it-IT" sz="1600" dirty="0" smtClean="0"/>
              <a:t>finanziaria </a:t>
            </a:r>
            <a:r>
              <a:rPr lang="it-IT" altLang="it-IT" sz="1600" dirty="0"/>
              <a:t>applicabile stabilisca disposizioni minime </a:t>
            </a:r>
            <a:r>
              <a:rPr lang="it-IT" altLang="it-IT" sz="1600" dirty="0" smtClean="0"/>
              <a:t>in merito </a:t>
            </a:r>
            <a:r>
              <a:rPr lang="it-IT" altLang="it-IT" sz="1600" dirty="0"/>
              <a:t>alle parti correlate, ovvero non ne preveda alcuna, </a:t>
            </a:r>
            <a:r>
              <a:rPr lang="it-IT" altLang="it-IT" sz="1600" dirty="0" smtClean="0"/>
              <a:t>è comunque </a:t>
            </a:r>
            <a:r>
              <a:rPr lang="it-IT" altLang="it-IT" sz="1600" dirty="0"/>
              <a:t>necessario che il </a:t>
            </a:r>
            <a:r>
              <a:rPr lang="it-IT" altLang="it-IT" sz="1600" dirty="0" smtClean="0"/>
              <a:t>revisore </a:t>
            </a:r>
            <a:r>
              <a:rPr lang="it-IT" altLang="it-IT" sz="1600" dirty="0"/>
              <a:t>acquisisca </a:t>
            </a:r>
            <a:r>
              <a:rPr lang="it-IT" altLang="it-IT" sz="1600" dirty="0" smtClean="0"/>
              <a:t>una comprensione </a:t>
            </a:r>
            <a:r>
              <a:rPr lang="it-IT" altLang="it-IT" sz="1600" dirty="0"/>
              <a:t>dei rapporti e delle operazioni con parti correlate </a:t>
            </a:r>
            <a:r>
              <a:rPr lang="it-IT" altLang="it-IT" sz="1600" b="1" u="sng" dirty="0" smtClean="0"/>
              <a:t>sufficiente</a:t>
            </a:r>
            <a:r>
              <a:rPr lang="it-IT" altLang="it-IT" sz="1600" dirty="0" smtClean="0"/>
              <a:t> </a:t>
            </a:r>
            <a:r>
              <a:rPr lang="it-IT" altLang="it-IT" sz="1600" dirty="0"/>
              <a:t>per poter concludere se il bilancio, </a:t>
            </a:r>
            <a:r>
              <a:rPr lang="it-IT" altLang="it-IT" sz="1600" dirty="0" smtClean="0"/>
              <a:t>per quanto influenzato </a:t>
            </a:r>
            <a:r>
              <a:rPr lang="it-IT" altLang="it-IT" sz="1600" dirty="0"/>
              <a:t>da tali rapporti e </a:t>
            </a:r>
            <a:r>
              <a:rPr lang="it-IT" altLang="it-IT" sz="1600" dirty="0" smtClean="0"/>
              <a:t>operazioni fornisca: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600" dirty="0" smtClean="0"/>
              <a:t> </a:t>
            </a:r>
            <a:r>
              <a:rPr lang="it-IT" altLang="it-IT" sz="1600" dirty="0"/>
              <a:t>una corretta rappresentazione (in presenza di quadri normativi basati sulla corretta rappresentazione); </a:t>
            </a:r>
            <a:r>
              <a:rPr lang="it-IT" altLang="it-IT" sz="1600" dirty="0" smtClean="0"/>
              <a:t>ovvero 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600" dirty="0" smtClean="0"/>
              <a:t>non </a:t>
            </a:r>
            <a:r>
              <a:rPr lang="it-IT" altLang="it-IT" sz="1600" dirty="0"/>
              <a:t>sia fuorviante (in presenza di quadri normativi basati </a:t>
            </a:r>
            <a:r>
              <a:rPr lang="it-IT" altLang="it-IT" sz="1600" dirty="0" smtClean="0"/>
              <a:t>sulla conformità).</a:t>
            </a:r>
          </a:p>
          <a:p>
            <a:pPr algn="l" eaLnBrk="1" hangingPunct="1">
              <a:defRPr/>
            </a:pPr>
            <a:endParaRPr lang="it-IT" altLang="it-IT" sz="18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Inoltre</a:t>
            </a:r>
            <a:r>
              <a:rPr lang="it-IT" altLang="it-IT" sz="1600" dirty="0"/>
              <a:t>, la comprensione dei rapporti e delle operazioni dell’impresa con parti correlate </a:t>
            </a:r>
            <a:r>
              <a:rPr lang="it-IT" altLang="it-IT" sz="1600" dirty="0" smtClean="0"/>
              <a:t>è </a:t>
            </a:r>
            <a:r>
              <a:rPr lang="it-IT" altLang="it-IT" sz="1600" dirty="0"/>
              <a:t>rilevante </a:t>
            </a:r>
            <a:r>
              <a:rPr lang="it-IT" altLang="it-IT" sz="1600" dirty="0" smtClean="0"/>
              <a:t>ai fini della valutazione </a:t>
            </a:r>
            <a:r>
              <a:rPr lang="it-IT" altLang="it-IT" sz="1600" dirty="0"/>
              <a:t>da parte del </a:t>
            </a:r>
            <a:r>
              <a:rPr lang="it-IT" altLang="it-IT" sz="1600" dirty="0" smtClean="0"/>
              <a:t>revisore </a:t>
            </a:r>
            <a:r>
              <a:rPr lang="it-IT" altLang="it-IT" sz="1600" dirty="0"/>
              <a:t>circa </a:t>
            </a:r>
            <a:r>
              <a:rPr lang="it-IT" altLang="it-IT" sz="1600" b="1" u="sng" dirty="0"/>
              <a:t>l’esistenza di uno o </a:t>
            </a:r>
            <a:r>
              <a:rPr lang="it-IT" altLang="it-IT" sz="1600" b="1" u="sng" dirty="0" smtClean="0"/>
              <a:t>più </a:t>
            </a:r>
            <a:r>
              <a:rPr lang="it-IT" altLang="it-IT" sz="1600" b="1" u="sng" dirty="0"/>
              <a:t>fattori di rischio di frode</a:t>
            </a:r>
            <a:r>
              <a:rPr lang="it-IT" altLang="it-IT" sz="1600" dirty="0"/>
              <a:t>, come richiesto dal principio </a:t>
            </a:r>
            <a:r>
              <a:rPr lang="it-IT" altLang="it-IT" sz="1600" dirty="0" smtClean="0"/>
              <a:t>di revisione </a:t>
            </a:r>
            <a:r>
              <a:rPr lang="it-IT" altLang="it-IT" sz="1600" dirty="0"/>
              <a:t>internazionale (ISA Italia) n. </a:t>
            </a:r>
            <a:r>
              <a:rPr lang="it-IT" altLang="it-IT" sz="1600" dirty="0" smtClean="0"/>
              <a:t>240 </a:t>
            </a:r>
            <a:r>
              <a:rPr lang="it-IT" altLang="it-IT" sz="1600" dirty="0"/>
              <a:t>in quanto possono essere commesse frodi </a:t>
            </a:r>
            <a:r>
              <a:rPr lang="it-IT" altLang="it-IT" sz="1600" dirty="0" smtClean="0"/>
              <a:t>più </a:t>
            </a:r>
            <a:r>
              <a:rPr lang="it-IT" altLang="it-IT" sz="1600" dirty="0"/>
              <a:t>agevolmente mediante </a:t>
            </a:r>
            <a:r>
              <a:rPr lang="it-IT" altLang="it-IT" sz="1600" dirty="0" smtClean="0"/>
              <a:t>parti correlate</a:t>
            </a:r>
            <a:r>
              <a:rPr lang="it-IT" altLang="it-IT" sz="1600" dirty="0"/>
              <a:t>.</a:t>
            </a:r>
            <a:endParaRPr lang="it-IT" altLang="it-IT" sz="1600" dirty="0" smtClean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TextBox 6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/>
              <a:t>2</a:t>
            </a:r>
            <a:r>
              <a:rPr lang="it-IT" sz="2000" dirty="0" smtClean="0"/>
              <a:t>/3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28363498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6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50825" y="1484312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800" b="1" dirty="0">
                <a:latin typeface="Arial Body"/>
                <a:ea typeface="Segoe UI" panose="020B0502040204020203" pitchFamily="34" charset="0"/>
                <a:cs typeface="Segoe UI" panose="020B0502040204020203" pitchFamily="34" charset="0"/>
              </a:rPr>
              <a:t>Responsabilità ed obiettivi del revisore:</a:t>
            </a:r>
          </a:p>
          <a:p>
            <a:pPr algn="l" eaLnBrk="1" hangingPunct="1">
              <a:defRPr/>
            </a:pPr>
            <a:endParaRPr lang="it-IT" altLang="it-IT" sz="900" dirty="0" smtClean="0"/>
          </a:p>
          <a:p>
            <a:pPr algn="l" eaLnBrk="1" hangingPunct="1">
              <a:defRPr/>
            </a:pPr>
            <a:r>
              <a:rPr lang="it-IT" altLang="it-IT" sz="1600" dirty="0"/>
              <a:t>A causa dei limiti intriseci della revisione contabile, esiste </a:t>
            </a:r>
            <a:r>
              <a:rPr lang="it-IT" altLang="it-IT" sz="1600" b="1" u="sng" dirty="0" smtClean="0"/>
              <a:t>il </a:t>
            </a:r>
            <a:r>
              <a:rPr lang="it-IT" altLang="it-IT" sz="1600" b="1" u="sng" dirty="0"/>
              <a:t>rischio </a:t>
            </a:r>
            <a:r>
              <a:rPr lang="it-IT" altLang="it-IT" sz="1600" b="1" u="sng" dirty="0" smtClean="0"/>
              <a:t>inevitabile</a:t>
            </a:r>
            <a:r>
              <a:rPr lang="it-IT" altLang="it-IT" sz="1600" dirty="0" smtClean="0"/>
              <a:t> </a:t>
            </a:r>
            <a:r>
              <a:rPr lang="it-IT" altLang="it-IT" sz="1600" dirty="0"/>
              <a:t>che alcuni errori </a:t>
            </a:r>
            <a:r>
              <a:rPr lang="it-IT" altLang="it-IT" sz="1600" dirty="0" smtClean="0"/>
              <a:t>significativi presenti </a:t>
            </a:r>
            <a:r>
              <a:rPr lang="it-IT" altLang="it-IT" sz="1600" dirty="0"/>
              <a:t>nel bilancio possano non essere individuati, nonostante </a:t>
            </a:r>
            <a:r>
              <a:rPr lang="it-IT" altLang="it-IT" sz="1600" dirty="0" smtClean="0"/>
              <a:t>la revisione </a:t>
            </a:r>
            <a:r>
              <a:rPr lang="it-IT" altLang="it-IT" sz="1600" dirty="0"/>
              <a:t>sia correttamente </a:t>
            </a:r>
            <a:r>
              <a:rPr lang="it-IT" altLang="it-IT" sz="1600" dirty="0" smtClean="0"/>
              <a:t>pianificata </a:t>
            </a:r>
            <a:r>
              <a:rPr lang="it-IT" altLang="it-IT" sz="1600" dirty="0"/>
              <a:t>e svolta </a:t>
            </a:r>
            <a:r>
              <a:rPr lang="it-IT" altLang="it-IT" sz="1600" dirty="0" smtClean="0"/>
              <a:t>in conformità al principio di revisione.</a:t>
            </a:r>
          </a:p>
          <a:p>
            <a:pPr algn="l" eaLnBrk="1" hangingPunct="1">
              <a:defRPr/>
            </a:pPr>
            <a:r>
              <a:rPr lang="it-IT" altLang="it-IT" sz="1600" dirty="0" smtClean="0"/>
              <a:t> </a:t>
            </a:r>
          </a:p>
          <a:p>
            <a:pPr algn="l" eaLnBrk="1" hangingPunct="1">
              <a:defRPr/>
            </a:pPr>
            <a:r>
              <a:rPr lang="it-IT" altLang="it-IT" sz="1600" dirty="0" smtClean="0"/>
              <a:t>Con riferimento </a:t>
            </a:r>
            <a:r>
              <a:rPr lang="it-IT" altLang="it-IT" sz="1600" dirty="0"/>
              <a:t>alle </a:t>
            </a:r>
            <a:r>
              <a:rPr lang="it-IT" altLang="it-IT" sz="1600" dirty="0" smtClean="0"/>
              <a:t>parti </a:t>
            </a:r>
            <a:r>
              <a:rPr lang="it-IT" altLang="it-IT" sz="1600" dirty="0"/>
              <a:t>correlate, </a:t>
            </a:r>
            <a:r>
              <a:rPr lang="it-IT" altLang="it-IT" sz="1600" dirty="0" smtClean="0"/>
              <a:t>i potenziali </a:t>
            </a:r>
            <a:r>
              <a:rPr lang="it-IT" altLang="it-IT" sz="1600" dirty="0"/>
              <a:t>effetti del </a:t>
            </a:r>
            <a:r>
              <a:rPr lang="it-IT" altLang="it-IT" sz="1600" dirty="0" smtClean="0"/>
              <a:t>limiti intrinseci sulla capacità </a:t>
            </a:r>
            <a:r>
              <a:rPr lang="it-IT" altLang="it-IT" sz="1600" dirty="0"/>
              <a:t>del </a:t>
            </a:r>
            <a:r>
              <a:rPr lang="it-IT" altLang="it-IT" sz="1600" dirty="0" smtClean="0"/>
              <a:t>revisore </a:t>
            </a:r>
            <a:r>
              <a:rPr lang="it-IT" altLang="it-IT" sz="1600" dirty="0"/>
              <a:t>di individuare errori </a:t>
            </a:r>
            <a:r>
              <a:rPr lang="it-IT" altLang="it-IT" sz="1600" dirty="0" smtClean="0"/>
              <a:t>significativi </a:t>
            </a:r>
            <a:r>
              <a:rPr lang="it-IT" altLang="it-IT" sz="1600" dirty="0"/>
              <a:t>sono maggiori per ragioni quali le </a:t>
            </a:r>
            <a:r>
              <a:rPr lang="it-IT" altLang="it-IT" sz="1600" dirty="0" smtClean="0"/>
              <a:t>seguenti: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 smtClean="0"/>
              <a:t>la </a:t>
            </a:r>
            <a:r>
              <a:rPr lang="it-IT" altLang="it-IT" sz="1600" dirty="0"/>
              <a:t>direzione </a:t>
            </a:r>
            <a:r>
              <a:rPr lang="it-IT" altLang="it-IT" sz="1600" dirty="0" smtClean="0"/>
              <a:t>può </a:t>
            </a:r>
            <a:r>
              <a:rPr lang="it-IT" altLang="it-IT" sz="1600" dirty="0"/>
              <a:t>non essere a conoscenza dell’esistenza di tutti i rapporti e </a:t>
            </a:r>
            <a:r>
              <a:rPr lang="it-IT" altLang="it-IT" sz="1600" dirty="0" smtClean="0"/>
              <a:t>le </a:t>
            </a:r>
            <a:r>
              <a:rPr lang="it-IT" altLang="it-IT" sz="1600" dirty="0"/>
              <a:t>operazioni con parti correlate, </a:t>
            </a:r>
            <a:r>
              <a:rPr lang="it-IT" altLang="it-IT" sz="1600" dirty="0" smtClean="0"/>
              <a:t>in particolare </a:t>
            </a:r>
            <a:r>
              <a:rPr lang="it-IT" altLang="it-IT" sz="1600" dirty="0"/>
              <a:t>laddove il quadro normativo sull’informazione </a:t>
            </a:r>
            <a:r>
              <a:rPr lang="it-IT" altLang="it-IT" sz="1600" dirty="0" smtClean="0"/>
              <a:t>finanziaria </a:t>
            </a:r>
            <a:r>
              <a:rPr lang="it-IT" altLang="it-IT" sz="1600" dirty="0"/>
              <a:t>applicabile non stabilisca disposizioni sulle </a:t>
            </a:r>
            <a:r>
              <a:rPr lang="it-IT" altLang="it-IT" sz="1600" dirty="0" smtClean="0"/>
              <a:t>parti correlate;</a:t>
            </a:r>
          </a:p>
          <a:p>
            <a:pPr marL="285750" indent="-285750" algn="l" eaLnBrk="1" hangingPunct="1">
              <a:buFont typeface="Arial" panose="020B0604020202020204" pitchFamily="34" charset="0"/>
              <a:buChar char="•"/>
              <a:defRPr/>
            </a:pPr>
            <a:r>
              <a:rPr lang="it-IT" altLang="it-IT" sz="1600" dirty="0"/>
              <a:t>i</a:t>
            </a:r>
            <a:r>
              <a:rPr lang="it-IT" altLang="it-IT" sz="1600" dirty="0" smtClean="0"/>
              <a:t> </a:t>
            </a:r>
            <a:r>
              <a:rPr lang="it-IT" altLang="it-IT" sz="1600" dirty="0"/>
              <a:t>rapporti con parti correlate possono offrire maggiori </a:t>
            </a:r>
            <a:r>
              <a:rPr lang="it-IT" altLang="it-IT" sz="1600" dirty="0" smtClean="0"/>
              <a:t>opportunità </a:t>
            </a:r>
            <a:r>
              <a:rPr lang="it-IT" altLang="it-IT" sz="1600" dirty="0"/>
              <a:t>di collusione, </a:t>
            </a:r>
            <a:r>
              <a:rPr lang="it-IT" altLang="it-IT" sz="1600" dirty="0" smtClean="0"/>
              <a:t>occultamento </a:t>
            </a:r>
            <a:r>
              <a:rPr lang="it-IT" altLang="it-IT" sz="1600" dirty="0"/>
              <a:t>o manipolazione </a:t>
            </a:r>
            <a:r>
              <a:rPr lang="it-IT" altLang="it-IT" sz="1600" dirty="0" smtClean="0"/>
              <a:t>da parte </a:t>
            </a:r>
            <a:r>
              <a:rPr lang="it-IT" altLang="it-IT" sz="1600" dirty="0"/>
              <a:t>della direzione</a:t>
            </a:r>
            <a:r>
              <a:rPr lang="it-IT" altLang="it-IT" sz="1600" dirty="0" smtClean="0"/>
              <a:t>.</a:t>
            </a:r>
          </a:p>
          <a:p>
            <a:pPr algn="l" eaLnBrk="1" hangingPunct="1">
              <a:defRPr/>
            </a:pPr>
            <a:endParaRPr lang="it-IT" altLang="it-IT" sz="1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Pianificare </a:t>
            </a:r>
            <a:r>
              <a:rPr lang="it-IT" altLang="it-IT" sz="1600" dirty="0"/>
              <a:t>e svolgere </a:t>
            </a:r>
            <a:r>
              <a:rPr lang="it-IT" altLang="it-IT" sz="1600" dirty="0" smtClean="0"/>
              <a:t>la </a:t>
            </a:r>
            <a:r>
              <a:rPr lang="it-IT" altLang="it-IT" sz="1600" dirty="0"/>
              <a:t>revisione contabile con </a:t>
            </a:r>
            <a:r>
              <a:rPr lang="it-IT" altLang="it-IT" sz="1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scetticismo professionale</a:t>
            </a:r>
            <a:r>
              <a:rPr lang="it-IT" altLang="it-IT" sz="1600" dirty="0"/>
              <a:t>, come richiesto dal principio </a:t>
            </a:r>
            <a:r>
              <a:rPr lang="it-IT" altLang="it-IT" sz="1600" dirty="0" smtClean="0"/>
              <a:t>di revisione </a:t>
            </a:r>
            <a:r>
              <a:rPr lang="it-IT" altLang="it-IT" sz="1600" dirty="0"/>
              <a:t>internazionale (ISA Italia) n. </a:t>
            </a:r>
            <a:r>
              <a:rPr lang="it-IT" altLang="it-IT" sz="1600" dirty="0" smtClean="0"/>
              <a:t>200 </a:t>
            </a:r>
            <a:r>
              <a:rPr lang="it-IT" altLang="it-IT" sz="1600" dirty="0"/>
              <a:t>assume quindi </a:t>
            </a:r>
            <a:r>
              <a:rPr lang="it-IT" altLang="it-IT" sz="1600" dirty="0" smtClean="0"/>
              <a:t>un’importanza particolare </a:t>
            </a:r>
            <a:r>
              <a:rPr lang="it-IT" altLang="it-IT" sz="1600" dirty="0"/>
              <a:t>in questo </a:t>
            </a:r>
            <a:r>
              <a:rPr lang="it-IT" altLang="it-IT" sz="1600" dirty="0" smtClean="0"/>
              <a:t>contesto.</a:t>
            </a:r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TextBox 6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/>
              <a:t>3</a:t>
            </a:r>
            <a:r>
              <a:rPr lang="it-IT" sz="2000" dirty="0" smtClean="0"/>
              <a:t>/3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154568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7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14300" y="1343287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800" b="1" dirty="0" smtClean="0">
                <a:latin typeface="Trebuchet MS" panose="020B0603020202020204" pitchFamily="34" charset="0"/>
              </a:rPr>
              <a:t>Definizioni:</a:t>
            </a:r>
          </a:p>
          <a:p>
            <a:pPr algn="l" eaLnBrk="1" hangingPunct="1">
              <a:defRPr/>
            </a:pPr>
            <a:endParaRPr lang="it-IT" altLang="it-IT" sz="1800" b="1" dirty="0">
              <a:latin typeface="Trebuchet MS" panose="020B0603020202020204" pitchFamily="34" charset="0"/>
            </a:endParaRPr>
          </a:p>
          <a:p>
            <a:pPr algn="l" eaLnBrk="1" hangingPunct="1">
              <a:defRPr/>
            </a:pPr>
            <a:endParaRPr lang="it-IT" altLang="it-IT" sz="1800" dirty="0" smtClean="0"/>
          </a:p>
          <a:p>
            <a:pPr marL="342900" indent="-342900" algn="l" eaLnBrk="1" hangingPunct="1">
              <a:buAutoNum type="alphaLcParenR"/>
              <a:defRPr/>
            </a:pPr>
            <a:r>
              <a:rPr lang="it-IT" altLang="it-IT" sz="1800" b="1" dirty="0" smtClean="0"/>
              <a:t>Operazione </a:t>
            </a:r>
            <a:r>
              <a:rPr lang="it-IT" altLang="it-IT" sz="1800" b="1" dirty="0"/>
              <a:t>conclusa a normali condizioni di </a:t>
            </a:r>
            <a:r>
              <a:rPr lang="it-IT" altLang="it-IT" sz="1800" b="1" dirty="0" smtClean="0"/>
              <a:t>mercato</a:t>
            </a:r>
            <a:r>
              <a:rPr lang="it-IT" altLang="it-IT" sz="1800" dirty="0" smtClean="0"/>
              <a:t>: un’operazione </a:t>
            </a:r>
            <a:r>
              <a:rPr lang="it-IT" altLang="it-IT" sz="1800" dirty="0"/>
              <a:t>conclusa secondo termini e </a:t>
            </a:r>
            <a:r>
              <a:rPr lang="it-IT" altLang="it-IT" sz="1800" dirty="0" smtClean="0"/>
              <a:t>condizioni come </a:t>
            </a:r>
            <a:r>
              <a:rPr lang="it-IT" altLang="it-IT" sz="1800" dirty="0"/>
              <a:t>quelle tra un compratore e un venditore disponibili a concludere la transazione che non siano tra loro correlati </a:t>
            </a:r>
            <a:r>
              <a:rPr lang="it-IT" altLang="it-IT" sz="1800" dirty="0" smtClean="0"/>
              <a:t>e agiscano </a:t>
            </a:r>
            <a:r>
              <a:rPr lang="it-IT" altLang="it-IT" sz="1800" u="sng" dirty="0"/>
              <a:t>indipendentemente</a:t>
            </a:r>
            <a:r>
              <a:rPr lang="it-IT" altLang="it-IT" sz="1800" dirty="0"/>
              <a:t> l’uno dall’altro, perseguendo ciascuno i propri interessi</a:t>
            </a:r>
            <a:r>
              <a:rPr lang="it-IT" altLang="it-IT" sz="1800" dirty="0" smtClean="0"/>
              <a:t>.</a:t>
            </a:r>
            <a:endParaRPr lang="it-IT" altLang="it-IT" sz="1800" dirty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 smtClean="0"/>
              <a:t>1/2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22912388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8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35304" y="1189038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800" b="1" dirty="0" smtClean="0">
                <a:latin typeface="Trebuchet MS" panose="020B0603020202020204" pitchFamily="34" charset="0"/>
              </a:rPr>
              <a:t>Definizioni:</a:t>
            </a:r>
            <a:endParaRPr lang="it-IT" altLang="it-IT" sz="2800" b="1" dirty="0">
              <a:latin typeface="Trebuchet MS" panose="020B0603020202020204" pitchFamily="34" charset="0"/>
            </a:endParaRPr>
          </a:p>
          <a:p>
            <a:pPr algn="l" eaLnBrk="1" hangingPunct="1">
              <a:defRPr/>
            </a:pPr>
            <a:endParaRPr lang="it-IT" altLang="it-IT" sz="600" dirty="0" smtClean="0"/>
          </a:p>
          <a:p>
            <a:pPr algn="l" eaLnBrk="1" hangingPunct="1">
              <a:defRPr/>
            </a:pPr>
            <a:r>
              <a:rPr lang="it-IT" altLang="it-IT" sz="1600" b="1" dirty="0" smtClean="0"/>
              <a:t>b</a:t>
            </a:r>
            <a:r>
              <a:rPr lang="it-IT" altLang="it-IT" sz="1600" b="1" dirty="0"/>
              <a:t>) Parte correlata</a:t>
            </a:r>
            <a:r>
              <a:rPr lang="it-IT" altLang="it-IT" sz="1600" dirty="0"/>
              <a:t> </a:t>
            </a:r>
            <a:r>
              <a:rPr lang="it-IT" altLang="it-IT" sz="1600" dirty="0" smtClean="0"/>
              <a:t>:</a:t>
            </a:r>
          </a:p>
          <a:p>
            <a:pPr marL="342900" indent="-342900" algn="l" eaLnBrk="1" hangingPunct="1">
              <a:buFont typeface="+mj-lt"/>
              <a:buAutoNum type="arabicPeriod"/>
              <a:defRPr/>
            </a:pPr>
            <a:r>
              <a:rPr lang="it-IT" altLang="it-IT" sz="1600" dirty="0" smtClean="0"/>
              <a:t>una parte </a:t>
            </a:r>
            <a:r>
              <a:rPr lang="it-IT" altLang="it-IT" sz="1600" dirty="0"/>
              <a:t>correlata secondo la </a:t>
            </a:r>
            <a:r>
              <a:rPr lang="it-IT" altLang="it-IT" sz="1600" dirty="0" smtClean="0"/>
              <a:t>definizione </a:t>
            </a:r>
            <a:r>
              <a:rPr lang="it-IT" altLang="it-IT" sz="1600" dirty="0"/>
              <a:t>del quadro normativo sull’informazione </a:t>
            </a:r>
            <a:r>
              <a:rPr lang="it-IT" altLang="it-IT" sz="1600" dirty="0" smtClean="0"/>
              <a:t>finanziaria applicabile;</a:t>
            </a:r>
          </a:p>
          <a:p>
            <a:pPr marL="342900" indent="-342900" algn="l" eaLnBrk="1" hangingPunct="1">
              <a:buFont typeface="+mj-lt"/>
              <a:buAutoNum type="arabicPeriod"/>
              <a:defRPr/>
            </a:pPr>
            <a:r>
              <a:rPr lang="it-IT" altLang="it-IT" sz="1600" dirty="0" smtClean="0"/>
              <a:t>laddove </a:t>
            </a:r>
            <a:r>
              <a:rPr lang="it-IT" altLang="it-IT" sz="1600" dirty="0"/>
              <a:t>il quadro normativo sull’informazione </a:t>
            </a:r>
            <a:r>
              <a:rPr lang="it-IT" altLang="it-IT" sz="1600" dirty="0" smtClean="0"/>
              <a:t>finanziaria </a:t>
            </a:r>
            <a:r>
              <a:rPr lang="it-IT" altLang="it-IT" sz="1600" dirty="0"/>
              <a:t>applicabile stabilisca, in merito </a:t>
            </a:r>
            <a:r>
              <a:rPr lang="it-IT" altLang="it-IT" sz="1600" dirty="0" smtClean="0"/>
              <a:t>   alle </a:t>
            </a:r>
            <a:r>
              <a:rPr lang="it-IT" altLang="it-IT" sz="1600" dirty="0"/>
              <a:t>parti </a:t>
            </a:r>
            <a:r>
              <a:rPr lang="it-IT" altLang="it-IT" sz="1600" dirty="0" smtClean="0"/>
              <a:t>correlate, disposizioni </a:t>
            </a:r>
            <a:r>
              <a:rPr lang="it-IT" altLang="it-IT" sz="1600" dirty="0"/>
              <a:t>minime ovvero non ne preveda </a:t>
            </a:r>
            <a:r>
              <a:rPr lang="it-IT" altLang="it-IT" sz="1600" dirty="0" smtClean="0"/>
              <a:t>alcuna:</a:t>
            </a:r>
          </a:p>
          <a:p>
            <a:pPr marL="800100" lvl="1" indent="-342900" algn="l" eaLnBrk="1" hangingPunct="1">
              <a:buFont typeface="Wingdings" panose="05000000000000000000" pitchFamily="2" charset="2"/>
              <a:buChar char="§"/>
              <a:defRPr/>
            </a:pPr>
            <a:r>
              <a:rPr lang="it-IT" altLang="it-IT" sz="1600" dirty="0" smtClean="0"/>
              <a:t>una </a:t>
            </a:r>
            <a:r>
              <a:rPr lang="it-IT" altLang="it-IT" sz="1600" dirty="0"/>
              <a:t>persona o un’impresa che </a:t>
            </a:r>
            <a:r>
              <a:rPr lang="it-IT" altLang="it-IT" sz="1600" b="1" u="sng" dirty="0"/>
              <a:t>abbia il controllo o eserciti </a:t>
            </a:r>
            <a:r>
              <a:rPr lang="it-IT" altLang="it-IT" sz="1600" b="1" u="sng" dirty="0" smtClean="0"/>
              <a:t>un’influenza </a:t>
            </a:r>
            <a:r>
              <a:rPr lang="it-IT" altLang="it-IT" sz="1600" b="1" u="sng" dirty="0"/>
              <a:t>notevole</a:t>
            </a:r>
            <a:r>
              <a:rPr lang="it-IT" altLang="it-IT" sz="1600" dirty="0"/>
              <a:t> sull’impresa </a:t>
            </a:r>
            <a:r>
              <a:rPr lang="it-IT" altLang="it-IT" sz="1600" dirty="0" smtClean="0"/>
              <a:t>che redige </a:t>
            </a:r>
            <a:r>
              <a:rPr lang="it-IT" altLang="it-IT" sz="1600" dirty="0"/>
              <a:t>il bilancio, direttamente o indirettamente attraverso uno o </a:t>
            </a:r>
            <a:r>
              <a:rPr lang="it-IT" altLang="it-IT" sz="1600" dirty="0" smtClean="0"/>
              <a:t>più intermediari;</a:t>
            </a:r>
          </a:p>
          <a:p>
            <a:pPr marL="800100" lvl="1" indent="-342900" algn="l" eaLnBrk="1" hangingPunct="1">
              <a:buFont typeface="Wingdings" panose="05000000000000000000" pitchFamily="2" charset="2"/>
              <a:buChar char="§"/>
              <a:defRPr/>
            </a:pPr>
            <a:r>
              <a:rPr lang="it-IT" altLang="it-IT" sz="1600" dirty="0" smtClean="0"/>
              <a:t>un’altra impresa </a:t>
            </a:r>
            <a:r>
              <a:rPr lang="it-IT" altLang="it-IT" sz="1600" dirty="0"/>
              <a:t>sulla quale l’impresa che redige il bilancio abbia il controllo ovvero </a:t>
            </a:r>
            <a:r>
              <a:rPr lang="it-IT" altLang="it-IT" sz="1600" dirty="0" smtClean="0"/>
              <a:t>eserciti un’influenza </a:t>
            </a:r>
            <a:r>
              <a:rPr lang="it-IT" altLang="it-IT" sz="1600" dirty="0"/>
              <a:t>notevole, direttamente o indirettamente attraverso uno </a:t>
            </a:r>
            <a:r>
              <a:rPr lang="it-IT" altLang="it-IT" sz="1600" dirty="0" smtClean="0"/>
              <a:t>o più </a:t>
            </a:r>
            <a:r>
              <a:rPr lang="it-IT" altLang="it-IT" sz="1600" dirty="0"/>
              <a:t>intermediari; </a:t>
            </a:r>
            <a:r>
              <a:rPr lang="it-IT" altLang="it-IT" sz="1600" dirty="0" smtClean="0"/>
              <a:t>ovvero</a:t>
            </a:r>
          </a:p>
          <a:p>
            <a:pPr marL="800100" lvl="1" indent="-342900" algn="l" eaLnBrk="1" hangingPunct="1">
              <a:buFont typeface="Wingdings" panose="05000000000000000000" pitchFamily="2" charset="2"/>
              <a:buChar char="§"/>
              <a:defRPr/>
            </a:pPr>
            <a:r>
              <a:rPr lang="it-IT" altLang="it-IT" sz="1600" dirty="0" smtClean="0"/>
              <a:t>un’altra </a:t>
            </a:r>
            <a:r>
              <a:rPr lang="it-IT" altLang="it-IT" sz="1600" dirty="0"/>
              <a:t>impresa che sia sotto controllo comune con l’impresa che redige il bilancio </a:t>
            </a:r>
            <a:r>
              <a:rPr lang="it-IT" altLang="it-IT" sz="1600" dirty="0" smtClean="0"/>
              <a:t>avendo:</a:t>
            </a:r>
          </a:p>
          <a:p>
            <a:pPr marL="1257300" lvl="2" indent="-342900" algn="l" eaLnBrk="1" hangingPunct="1">
              <a:buFont typeface="+mj-lt"/>
              <a:buAutoNum type="romanLcPeriod"/>
              <a:defRPr/>
            </a:pPr>
            <a:r>
              <a:rPr lang="it-IT" altLang="it-IT" sz="1600" dirty="0" smtClean="0"/>
              <a:t>un </a:t>
            </a:r>
            <a:r>
              <a:rPr lang="it-IT" altLang="it-IT" sz="1600" dirty="0"/>
              <a:t>assetto proprietario di controllo </a:t>
            </a:r>
            <a:r>
              <a:rPr lang="it-IT" altLang="it-IT" sz="1600" dirty="0" smtClean="0"/>
              <a:t>comune;</a:t>
            </a:r>
          </a:p>
          <a:p>
            <a:pPr marL="1257300" lvl="2" indent="-342900" algn="l" eaLnBrk="1" hangingPunct="1">
              <a:buFont typeface="+mj-lt"/>
              <a:buAutoNum type="romanLcPeriod"/>
              <a:defRPr/>
            </a:pPr>
            <a:r>
              <a:rPr lang="it-IT" altLang="it-IT" sz="1600" dirty="0"/>
              <a:t>p</a:t>
            </a:r>
            <a:r>
              <a:rPr lang="it-IT" altLang="it-IT" sz="1600" dirty="0" smtClean="0"/>
              <a:t>roprietari che </a:t>
            </a:r>
            <a:r>
              <a:rPr lang="it-IT" altLang="it-IT" sz="1600" dirty="0"/>
              <a:t>siano familiari stretti</a:t>
            </a:r>
            <a:r>
              <a:rPr lang="it-IT" altLang="it-IT" sz="1600" dirty="0" smtClean="0"/>
              <a:t>;</a:t>
            </a:r>
          </a:p>
          <a:p>
            <a:pPr marL="1257300" lvl="2" indent="-342900" algn="l" eaLnBrk="1" hangingPunct="1">
              <a:buFont typeface="+mj-lt"/>
              <a:buAutoNum type="romanLcPeriod"/>
              <a:defRPr/>
            </a:pPr>
            <a:r>
              <a:rPr lang="it-IT" altLang="it-IT" sz="1600" dirty="0" smtClean="0"/>
              <a:t> membri </a:t>
            </a:r>
            <a:r>
              <a:rPr lang="it-IT" altLang="it-IT" sz="1600" dirty="0"/>
              <a:t>della direzione con </a:t>
            </a:r>
            <a:r>
              <a:rPr lang="it-IT" altLang="it-IT" sz="1600" dirty="0" smtClean="0"/>
              <a:t>responsabilità </a:t>
            </a:r>
            <a:r>
              <a:rPr lang="it-IT" altLang="it-IT" sz="1600" dirty="0"/>
              <a:t>strategiche in comune.</a:t>
            </a:r>
            <a:endParaRPr lang="it-IT" altLang="it-IT" sz="1600" dirty="0" smtClean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 smtClean="0"/>
              <a:t>2/2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2219768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0F97473-A63C-4E19-843A-8B34829DB803}" type="slidenum">
              <a:rPr lang="it-IT" altLang="it-IT" smtClean="0"/>
              <a:pPr>
                <a:defRPr/>
              </a:pPr>
              <a:t>9</a:t>
            </a:fld>
            <a:endParaRPr lang="it-IT" altLang="it-IT" smtClean="0"/>
          </a:p>
        </p:txBody>
      </p:sp>
      <p:sp>
        <p:nvSpPr>
          <p:cNvPr id="2052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23528" y="1484313"/>
            <a:ext cx="8572500" cy="5113039"/>
          </a:xfrm>
        </p:spPr>
        <p:txBody>
          <a:bodyPr/>
          <a:lstStyle/>
          <a:p>
            <a:pPr algn="l" eaLnBrk="1" hangingPunct="1">
              <a:defRPr/>
            </a:pPr>
            <a:r>
              <a:rPr lang="it-IT" altLang="it-IT" sz="2800" b="1" dirty="0" smtClean="0">
                <a:latin typeface="Trebuchet MS" panose="020B0603020202020204" pitchFamily="34" charset="0"/>
              </a:rPr>
              <a:t>Parte Correlata:</a:t>
            </a:r>
            <a:endParaRPr lang="it-IT" altLang="it-IT" sz="2800" b="1" dirty="0">
              <a:latin typeface="Trebuchet MS" panose="020B0603020202020204" pitchFamily="34" charset="0"/>
            </a:endParaRPr>
          </a:p>
          <a:p>
            <a:pPr algn="l" eaLnBrk="1" hangingPunct="1">
              <a:defRPr/>
            </a:pPr>
            <a:endParaRPr lang="it-IT" altLang="it-IT" sz="600" dirty="0" smtClean="0"/>
          </a:p>
          <a:p>
            <a:pPr algn="l" eaLnBrk="1" hangingPunct="1">
              <a:defRPr/>
            </a:pPr>
            <a:r>
              <a:rPr lang="it-IT" altLang="it-IT" sz="1600" dirty="0" smtClean="0"/>
              <a:t>Molti </a:t>
            </a:r>
            <a:r>
              <a:rPr lang="it-IT" altLang="it-IT" sz="1600" dirty="0"/>
              <a:t>quadri normativi sull’informazione </a:t>
            </a:r>
            <a:r>
              <a:rPr lang="it-IT" altLang="it-IT" sz="1600" dirty="0" smtClean="0"/>
              <a:t>finanziaria </a:t>
            </a:r>
            <a:r>
              <a:rPr lang="it-IT" altLang="it-IT" sz="1600" dirty="0"/>
              <a:t>trattano i concetti di controllo e di </a:t>
            </a:r>
            <a:r>
              <a:rPr lang="it-IT" altLang="it-IT" sz="1600" dirty="0" smtClean="0"/>
              <a:t>influenza </a:t>
            </a:r>
            <a:r>
              <a:rPr lang="it-IT" altLang="it-IT" sz="1600" dirty="0"/>
              <a:t>notevole</a:t>
            </a:r>
            <a:r>
              <a:rPr lang="it-IT" altLang="it-IT" sz="1600" dirty="0" smtClean="0"/>
              <a:t>.</a:t>
            </a:r>
          </a:p>
          <a:p>
            <a:pPr algn="l" eaLnBrk="1" hangingPunct="1">
              <a:defRPr/>
            </a:pPr>
            <a:endParaRPr lang="it-IT" altLang="it-IT" sz="1600" dirty="0"/>
          </a:p>
          <a:p>
            <a:pPr algn="l" eaLnBrk="1" hangingPunct="1">
              <a:defRPr/>
            </a:pPr>
            <a:r>
              <a:rPr lang="it-IT" altLang="it-IT" sz="1600" dirty="0"/>
              <a:t>Sebbene tale trattazione possa articolarsi mediante l’utilizzo di differente terminologia, generalmente i quadri </a:t>
            </a:r>
            <a:r>
              <a:rPr lang="it-IT" altLang="it-IT" sz="1600" dirty="0" smtClean="0"/>
              <a:t>normativi chiariscono che: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600" b="1" u="sng" dirty="0" smtClean="0"/>
              <a:t>il </a:t>
            </a:r>
            <a:r>
              <a:rPr lang="it-IT" altLang="it-IT" sz="1600" b="1" u="sng" dirty="0"/>
              <a:t>controllo</a:t>
            </a:r>
            <a:r>
              <a:rPr lang="it-IT" altLang="it-IT" sz="1600" dirty="0"/>
              <a:t> </a:t>
            </a:r>
            <a:r>
              <a:rPr lang="it-IT" altLang="it-IT" sz="1600" dirty="0" smtClean="0"/>
              <a:t>è </a:t>
            </a:r>
            <a:r>
              <a:rPr lang="it-IT" altLang="it-IT" sz="1600" dirty="0"/>
              <a:t>il potere di </a:t>
            </a:r>
            <a:r>
              <a:rPr lang="it-IT" altLang="it-IT" sz="1600" u="sng" dirty="0"/>
              <a:t>determinare</a:t>
            </a:r>
            <a:r>
              <a:rPr lang="it-IT" altLang="it-IT" sz="1600" dirty="0"/>
              <a:t> le politiche </a:t>
            </a:r>
            <a:r>
              <a:rPr lang="it-IT" altLang="it-IT" sz="1600" dirty="0" smtClean="0"/>
              <a:t>finanziarie </a:t>
            </a:r>
            <a:r>
              <a:rPr lang="it-IT" altLang="it-IT" sz="1600" dirty="0"/>
              <a:t>e gestionali di un’impresa in modo da </a:t>
            </a:r>
            <a:r>
              <a:rPr lang="it-IT" altLang="it-IT" sz="1600" dirty="0" smtClean="0"/>
              <a:t>conseguire benefici </a:t>
            </a:r>
            <a:r>
              <a:rPr lang="it-IT" altLang="it-IT" sz="1600" dirty="0"/>
              <a:t>dalle sue </a:t>
            </a:r>
            <a:r>
              <a:rPr lang="it-IT" altLang="it-IT" sz="1600" dirty="0" smtClean="0"/>
              <a:t>attività;</a:t>
            </a:r>
          </a:p>
          <a:p>
            <a:pPr marL="342900" indent="-342900" algn="l" eaLnBrk="1" hangingPunct="1">
              <a:buFont typeface="+mj-lt"/>
              <a:buAutoNum type="alphaLcParenR"/>
              <a:defRPr/>
            </a:pPr>
            <a:r>
              <a:rPr lang="it-IT" altLang="it-IT" sz="1600" b="1" u="sng" dirty="0" smtClean="0"/>
              <a:t>l’influenza </a:t>
            </a:r>
            <a:r>
              <a:rPr lang="it-IT" altLang="it-IT" sz="1600" b="1" u="sng" dirty="0"/>
              <a:t>notevole </a:t>
            </a:r>
            <a:r>
              <a:rPr lang="it-IT" altLang="it-IT" sz="1600" dirty="0"/>
              <a:t>(che </a:t>
            </a:r>
            <a:r>
              <a:rPr lang="it-IT" altLang="it-IT" sz="1600" dirty="0" smtClean="0"/>
              <a:t>può </a:t>
            </a:r>
            <a:r>
              <a:rPr lang="it-IT" altLang="it-IT" sz="1600" dirty="0"/>
              <a:t>essere esercitata mediante il possesso di azioni o tramite clausole statutarie </a:t>
            </a:r>
            <a:r>
              <a:rPr lang="it-IT" altLang="it-IT" sz="1600" dirty="0" smtClean="0"/>
              <a:t>o accordi</a:t>
            </a:r>
            <a:r>
              <a:rPr lang="it-IT" altLang="it-IT" sz="1600" dirty="0"/>
              <a:t>) </a:t>
            </a:r>
            <a:r>
              <a:rPr lang="it-IT" altLang="it-IT" sz="1600" dirty="0" smtClean="0"/>
              <a:t>è </a:t>
            </a:r>
            <a:r>
              <a:rPr lang="it-IT" altLang="it-IT" sz="1600" dirty="0"/>
              <a:t>il potere di </a:t>
            </a:r>
            <a:r>
              <a:rPr lang="it-IT" altLang="it-IT" sz="1600" u="sng" dirty="0"/>
              <a:t>partecipare alla determinazione</a:t>
            </a:r>
            <a:r>
              <a:rPr lang="it-IT" altLang="it-IT" sz="1600" dirty="0"/>
              <a:t> delle politiche </a:t>
            </a:r>
            <a:r>
              <a:rPr lang="it-IT" altLang="it-IT" sz="1600" dirty="0" smtClean="0"/>
              <a:t>finanziarie </a:t>
            </a:r>
            <a:r>
              <a:rPr lang="it-IT" altLang="it-IT" sz="1600" dirty="0"/>
              <a:t>e gestionali di un’impresa, ma </a:t>
            </a:r>
            <a:r>
              <a:rPr lang="it-IT" altLang="it-IT" sz="1600" dirty="0" smtClean="0"/>
              <a:t>senza esercitare </a:t>
            </a:r>
            <a:r>
              <a:rPr lang="it-IT" altLang="it-IT" sz="1600" dirty="0"/>
              <a:t>il controllo su di esse.</a:t>
            </a:r>
            <a:endParaRPr lang="it-IT" altLang="it-IT" sz="1600" dirty="0" smtClean="0"/>
          </a:p>
        </p:txBody>
      </p:sp>
      <p:sp>
        <p:nvSpPr>
          <p:cNvPr id="2053" name="Rectangle 8"/>
          <p:cNvSpPr>
            <a:spLocks noChangeArrowheads="1"/>
          </p:cNvSpPr>
          <p:nvPr/>
        </p:nvSpPr>
        <p:spPr bwMode="auto">
          <a:xfrm>
            <a:off x="1042988" y="5589588"/>
            <a:ext cx="77724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it-IT" altLang="it-IT" sz="1400" b="1" dirty="0">
              <a:solidFill>
                <a:schemeClr val="tx2"/>
              </a:solidFill>
            </a:endParaRPr>
          </a:p>
        </p:txBody>
      </p:sp>
      <p:pic>
        <p:nvPicPr>
          <p:cNvPr id="2055" name="Immagine 6" descr="http://www.odcec.napoli.it/templates/mx_joomlafree/images/logo.png">
            <a:hlinkClick r:id="rId3"/>
          </p:cNvPr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062" y="409575"/>
            <a:ext cx="962025" cy="779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7346618" y="409575"/>
            <a:ext cx="14401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000" dirty="0" smtClean="0"/>
              <a:t>1/2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7661964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ruttura predefinita">
  <a:themeElements>
    <a:clrScheme name="Struttura predefinit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ruttura predefinita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Char char="•"/>
          <a:tabLst/>
          <a:defRPr kumimoji="0" lang="it-IT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Char char="•"/>
          <a:tabLst/>
          <a:defRPr kumimoji="0" lang="it-IT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truttura predefinit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i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8560</TotalTime>
  <Words>2920</Words>
  <Application>Microsoft Office PowerPoint</Application>
  <PresentationFormat>Presentazione su schermo (4:3)</PresentationFormat>
  <Paragraphs>288</Paragraphs>
  <Slides>27</Slides>
  <Notes>27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7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27</vt:i4>
      </vt:variant>
    </vt:vector>
  </HeadingPairs>
  <TitlesOfParts>
    <vt:vector size="35" baseType="lpstr">
      <vt:lpstr>Arial</vt:lpstr>
      <vt:lpstr>Arial (body)</vt:lpstr>
      <vt:lpstr>Arial Body</vt:lpstr>
      <vt:lpstr>Arial(body)</vt:lpstr>
      <vt:lpstr>Segoe UI</vt:lpstr>
      <vt:lpstr>Trebuchet MS</vt:lpstr>
      <vt:lpstr>Wingdings</vt:lpstr>
      <vt:lpstr>Struttura predefinita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Company>BDO Sala Scelsi Farina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Corso di Alta Formazione</dc:title>
  <dc:creator>NaBdo</dc:creator>
  <cp:lastModifiedBy>Apolito Salvatore</cp:lastModifiedBy>
  <cp:revision>876</cp:revision>
  <dcterms:created xsi:type="dcterms:W3CDTF">2007-05-17T14:29:45Z</dcterms:created>
  <dcterms:modified xsi:type="dcterms:W3CDTF">2018-11-08T08:08:49Z</dcterms:modified>
</cp:coreProperties>
</file>