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theme/themeOverride2.xml" ContentType="application/vnd.openxmlformats-officedocument.themeOverride+xml"/>
  <Override PartName="/ppt/theme/themeOverride3.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heme/themeOverride4.xml" ContentType="application/vnd.openxmlformats-officedocument.themeOverride+xml"/>
  <Override PartName="/ppt/notesSlides/notesSlide2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heme/themeOverride5.xml" ContentType="application/vnd.openxmlformats-officedocument.themeOverride+xml"/>
  <Override PartName="/ppt/notesSlides/notesSlide21.xml" ContentType="application/vnd.openxmlformats-officedocument.presentationml.notesSlide+xml"/>
  <Override PartName="/ppt/theme/themeOverride6.xml" ContentType="application/vnd.openxmlformats-officedocument.themeOverride+xml"/>
  <Override PartName="/ppt/notesSlides/notesSlide22.xml" ContentType="application/vnd.openxmlformats-officedocument.presentationml.notesSlide+xml"/>
  <Override PartName="/ppt/theme/themeOverride7.xml" ContentType="application/vnd.openxmlformats-officedocument.themeOverr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theme/themeOverride8.xml" ContentType="application/vnd.openxmlformats-officedocument.themeOverr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0" r:id="rId1"/>
    <p:sldMasterId id="2147483685" r:id="rId2"/>
    <p:sldMasterId id="2147483672" r:id="rId3"/>
  </p:sldMasterIdLst>
  <p:notesMasterIdLst>
    <p:notesMasterId r:id="rId52"/>
  </p:notesMasterIdLst>
  <p:handoutMasterIdLst>
    <p:handoutMasterId r:id="rId53"/>
  </p:handoutMasterIdLst>
  <p:sldIdLst>
    <p:sldId id="577" r:id="rId4"/>
    <p:sldId id="625" r:id="rId5"/>
    <p:sldId id="626" r:id="rId6"/>
    <p:sldId id="615" r:id="rId7"/>
    <p:sldId id="655" r:id="rId8"/>
    <p:sldId id="656" r:id="rId9"/>
    <p:sldId id="676" r:id="rId10"/>
    <p:sldId id="677" r:id="rId11"/>
    <p:sldId id="668" r:id="rId12"/>
    <p:sldId id="675" r:id="rId13"/>
    <p:sldId id="679" r:id="rId14"/>
    <p:sldId id="667" r:id="rId15"/>
    <p:sldId id="671" r:id="rId16"/>
    <p:sldId id="673" r:id="rId17"/>
    <p:sldId id="670" r:id="rId18"/>
    <p:sldId id="669" r:id="rId19"/>
    <p:sldId id="658" r:id="rId20"/>
    <p:sldId id="660" r:id="rId21"/>
    <p:sldId id="662" r:id="rId22"/>
    <p:sldId id="628" r:id="rId23"/>
    <p:sldId id="663" r:id="rId24"/>
    <p:sldId id="614" r:id="rId25"/>
    <p:sldId id="616" r:id="rId26"/>
    <p:sldId id="617" r:id="rId27"/>
    <p:sldId id="618" r:id="rId28"/>
    <p:sldId id="692" r:id="rId29"/>
    <p:sldId id="579" r:id="rId30"/>
    <p:sldId id="664" r:id="rId31"/>
    <p:sldId id="694" r:id="rId32"/>
    <p:sldId id="590" r:id="rId33"/>
    <p:sldId id="695" r:id="rId34"/>
    <p:sldId id="697" r:id="rId35"/>
    <p:sldId id="699" r:id="rId36"/>
    <p:sldId id="681" r:id="rId37"/>
    <p:sldId id="682" r:id="rId38"/>
    <p:sldId id="581" r:id="rId39"/>
    <p:sldId id="685" r:id="rId40"/>
    <p:sldId id="684" r:id="rId41"/>
    <p:sldId id="582" r:id="rId42"/>
    <p:sldId id="591" r:id="rId43"/>
    <p:sldId id="583" r:id="rId44"/>
    <p:sldId id="687" r:id="rId45"/>
    <p:sldId id="688" r:id="rId46"/>
    <p:sldId id="690" r:id="rId47"/>
    <p:sldId id="630" r:id="rId48"/>
    <p:sldId id="642" r:id="rId49"/>
    <p:sldId id="643" r:id="rId50"/>
    <p:sldId id="651" r:id="rId51"/>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4">
          <p15:clr>
            <a:srgbClr val="A4A3A4"/>
          </p15:clr>
        </p15:guide>
        <p15:guide id="2" orient="horz" pos="436">
          <p15:clr>
            <a:srgbClr val="A4A3A4"/>
          </p15:clr>
        </p15:guide>
        <p15:guide id="3" orient="horz" pos="4179">
          <p15:clr>
            <a:srgbClr val="A4A3A4"/>
          </p15:clr>
        </p15:guide>
        <p15:guide id="4" orient="horz" pos="3888">
          <p15:clr>
            <a:srgbClr val="A4A3A4"/>
          </p15:clr>
        </p15:guide>
        <p15:guide id="5" orient="horz" pos="3984">
          <p15:clr>
            <a:srgbClr val="A4A3A4"/>
          </p15:clr>
        </p15:guide>
        <p15:guide id="6" orient="horz" pos="1104">
          <p15:clr>
            <a:srgbClr val="A4A3A4"/>
          </p15:clr>
        </p15:guide>
        <p15:guide id="7" orient="horz" pos="1008">
          <p15:clr>
            <a:srgbClr val="A4A3A4"/>
          </p15:clr>
        </p15:guide>
        <p15:guide id="8" orient="horz" pos="2448">
          <p15:clr>
            <a:srgbClr val="A4A3A4"/>
          </p15:clr>
        </p15:guide>
        <p15:guide id="9" orient="horz" pos="2544">
          <p15:clr>
            <a:srgbClr val="A4A3A4"/>
          </p15:clr>
        </p15:guide>
        <p15:guide id="10" orient="horz" pos="336">
          <p15:clr>
            <a:srgbClr val="A4A3A4"/>
          </p15:clr>
        </p15:guide>
        <p15:guide id="11" pos="2832">
          <p15:clr>
            <a:srgbClr val="A4A3A4"/>
          </p15:clr>
        </p15:guide>
        <p15:guide id="12" pos="336">
          <p15:clr>
            <a:srgbClr val="A4A3A4"/>
          </p15:clr>
        </p15:guide>
        <p15:guide id="13" pos="5424">
          <p15:clr>
            <a:srgbClr val="A4A3A4"/>
          </p15:clr>
        </p15:guide>
        <p15:guide id="14" pos="2928">
          <p15:clr>
            <a:srgbClr val="A4A3A4"/>
          </p15:clr>
        </p15:guide>
        <p15:guide id="15" pos="1968">
          <p15:clr>
            <a:srgbClr val="A4A3A4"/>
          </p15:clr>
        </p15:guide>
        <p15:guide id="16" pos="2070">
          <p15:clr>
            <a:srgbClr val="A4A3A4"/>
          </p15:clr>
        </p15:guide>
        <p15:guide id="17" pos="3792">
          <p15:clr>
            <a:srgbClr val="A4A3A4"/>
          </p15:clr>
        </p15:guide>
        <p15:guide id="18" pos="1104">
          <p15:clr>
            <a:srgbClr val="A4A3A4"/>
          </p15:clr>
        </p15:guide>
        <p15:guide id="19" pos="4656">
          <p15:clr>
            <a:srgbClr val="A4A3A4"/>
          </p15:clr>
        </p15:guide>
        <p15:guide id="20" pos="4560">
          <p15:clr>
            <a:srgbClr val="A4A3A4"/>
          </p15:clr>
        </p15:guide>
        <p15:guide id="21" pos="3696">
          <p15:clr>
            <a:srgbClr val="A4A3A4"/>
          </p15:clr>
        </p15:guide>
        <p15:guide id="22" pos="120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a Vida Villanueva" initials="MVV" lastIdx="1" clrIdx="0"/>
  <p:cmAuthor id="1" name="OMS" initials=".." lastIdx="7" clrIdx="1"/>
  <p:cmAuthor id="2" name="Marina Tillmann" initials="MT" lastIdx="1" clrIdx="2"/>
  <p:cmAuthor id="3" name="PwC" initials="D" lastIdx="2"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28D8"/>
    <a:srgbClr val="F9EBE7"/>
    <a:srgbClr val="006A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D073F8-1565-44D7-B386-08B59EADF2EE}">
  <a:tblStyle styleId="{69D073F8-1565-44D7-B386-08B59EADF2EE}" styleName="PwC Table">
    <a:wholeTbl>
      <a:tcTxStyle>
        <a:fontRef idx="major">
          <a:prstClr val="black"/>
        </a:fontRef>
        <a:schemeClr val="dk1"/>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bottom>
            <a:ln w="38100" cmpd="sng">
              <a:noFill/>
            </a:ln>
          </a:bottom>
        </a:tcBdr>
      </a:tcStyle>
    </a:band1H>
    <a:band2H>
      <a:tcStyle>
        <a:tcBdr>
          <a:bottom>
            <a:ln w="38100" cmpd="sng">
              <a:noFill/>
            </a:ln>
          </a:bottom>
        </a:tcBdr>
      </a:tcStyle>
    </a:band2H>
    <a:firstCol>
      <a:tcTxStyle i="on">
        <a:fontRef idx="major">
          <a:prstClr val="black"/>
        </a:fontRef>
        <a:schemeClr val="dk1"/>
      </a:tcTxStyle>
      <a:tcStyle>
        <a:tcBdr/>
        <a:fill>
          <a:noFill/>
        </a:fill>
      </a:tcStyle>
    </a:firstCol>
    <a:firstRow>
      <a:tcTxStyle b="on">
        <a:fontRef idx="major">
          <a:prstClr val="black"/>
        </a:fontRef>
        <a:schemeClr val="dk2"/>
      </a:tcTxStyle>
      <a:tcStyle>
        <a:tcBdr>
          <a:bottom>
            <a:ln w="38100" cmpd="sng">
              <a:noFill/>
            </a:ln>
          </a:bottom>
        </a:tcBdr>
        <a:fill>
          <a:noFill/>
        </a:fill>
      </a:tcStyle>
    </a:firstRow>
  </a:tblStyle>
  <a:tblStyle styleId="{B301B821-A1FF-4177-AEE7-76D212191A09}" styleName="Mittlere Formatvorlage 1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37" autoAdjust="0"/>
    <p:restoredTop sz="92091" autoAdjust="0"/>
  </p:normalViewPr>
  <p:slideViewPr>
    <p:cSldViewPr snapToObjects="1">
      <p:cViewPr varScale="1">
        <p:scale>
          <a:sx n="104" d="100"/>
          <a:sy n="104" d="100"/>
        </p:scale>
        <p:origin x="336" y="102"/>
      </p:cViewPr>
      <p:guideLst>
        <p:guide orient="horz" pos="144"/>
        <p:guide orient="horz" pos="436"/>
        <p:guide orient="horz" pos="4179"/>
        <p:guide orient="horz" pos="3888"/>
        <p:guide orient="horz" pos="3984"/>
        <p:guide orient="horz" pos="1104"/>
        <p:guide orient="horz" pos="1008"/>
        <p:guide orient="horz" pos="2448"/>
        <p:guide orient="horz" pos="2544"/>
        <p:guide orient="horz" pos="336"/>
        <p:guide pos="2832"/>
        <p:guide pos="336"/>
        <p:guide pos="5424"/>
        <p:guide pos="2928"/>
        <p:guide pos="1968"/>
        <p:guide pos="2070"/>
        <p:guide pos="3792"/>
        <p:guide pos="1104"/>
        <p:guide pos="4656"/>
        <p:guide pos="4560"/>
        <p:guide pos="3696"/>
        <p:guide pos="1200"/>
      </p:guideLst>
    </p:cSldViewPr>
  </p:slid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58" d="100"/>
          <a:sy n="58" d="100"/>
        </p:scale>
        <p:origin x="3254" y="53"/>
      </p:cViewPr>
      <p:guideLst>
        <p:guide orient="horz" pos="3127"/>
        <p:guide pos="214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E0F83A-5E09-5249-A29C-E86E4E2FD46E}" type="doc">
      <dgm:prSet loTypeId="urn:microsoft.com/office/officeart/2008/layout/LinedList" loCatId="" qsTypeId="urn:microsoft.com/office/officeart/2005/8/quickstyle/simple1" qsCatId="simple" csTypeId="urn:microsoft.com/office/officeart/2005/8/colors/accent0_1" csCatId="mainScheme" phldr="1"/>
      <dgm:spPr/>
      <dgm:t>
        <a:bodyPr/>
        <a:lstStyle/>
        <a:p>
          <a:endParaRPr lang="it-IT"/>
        </a:p>
      </dgm:t>
    </dgm:pt>
    <dgm:pt modelId="{50C8B20B-4807-0648-9779-F6B704CD49C1}">
      <dgm:prSet phldrT="[Testo]" custT="1"/>
      <dgm:spPr/>
      <dgm:t>
        <a:bodyPr/>
        <a:lstStyle/>
        <a:p>
          <a:r>
            <a:rPr lang="it-IT" sz="1800" dirty="0">
              <a:latin typeface="+mj-lt"/>
            </a:rPr>
            <a:t>Fattori di rischio connessi ad errori derivanti da una </a:t>
          </a:r>
          <a:r>
            <a:rPr lang="it-IT" sz="1800" b="1" i="1" dirty="0">
              <a:latin typeface="+mj-lt"/>
            </a:rPr>
            <a:t>falsa informativa finanziaria</a:t>
          </a:r>
        </a:p>
      </dgm:t>
    </dgm:pt>
    <dgm:pt modelId="{26BE42A9-ABF6-A147-B135-F43A5896E556}" type="parTrans" cxnId="{8C4FAA81-29DC-C841-9DB9-AB17A4B8378F}">
      <dgm:prSet/>
      <dgm:spPr/>
      <dgm:t>
        <a:bodyPr/>
        <a:lstStyle/>
        <a:p>
          <a:endParaRPr lang="it-IT"/>
        </a:p>
      </dgm:t>
    </dgm:pt>
    <dgm:pt modelId="{1C43861D-2A29-C443-9777-E6498CD78D6C}" type="sibTrans" cxnId="{8C4FAA81-29DC-C841-9DB9-AB17A4B8378F}">
      <dgm:prSet/>
      <dgm:spPr/>
      <dgm:t>
        <a:bodyPr/>
        <a:lstStyle/>
        <a:p>
          <a:endParaRPr lang="it-IT"/>
        </a:p>
      </dgm:t>
    </dgm:pt>
    <dgm:pt modelId="{E95175C9-5468-3448-9868-A13A590F5867}">
      <dgm:prSet phldrT="[Testo]" custT="1"/>
      <dgm:spPr/>
      <dgm:t>
        <a:bodyPr/>
        <a:lstStyle/>
        <a:p>
          <a:r>
            <a:rPr lang="it-IT" sz="1800" i="1" dirty="0">
              <a:latin typeface="+mj-lt"/>
            </a:rPr>
            <a:t>INCENTIVI/PRESSIONI:</a:t>
          </a:r>
        </a:p>
        <a:p>
          <a:r>
            <a:rPr lang="it-IT" sz="1800" dirty="0">
              <a:latin typeface="+mj-lt"/>
            </a:rPr>
            <a:t>-forte concorrenza o saturazione del mercato</a:t>
          </a:r>
        </a:p>
        <a:p>
          <a:r>
            <a:rPr lang="it-IT" sz="1800" dirty="0">
              <a:latin typeface="+mj-lt"/>
            </a:rPr>
            <a:t>-profonda vulnerabilità a rapidi cambiamenti</a:t>
          </a:r>
        </a:p>
        <a:p>
          <a:r>
            <a:rPr lang="it-IT" sz="1800" dirty="0">
              <a:latin typeface="+mj-lt"/>
            </a:rPr>
            <a:t>-margini operativi in perdita</a:t>
          </a:r>
        </a:p>
      </dgm:t>
    </dgm:pt>
    <dgm:pt modelId="{82B30DFC-7193-B444-960C-D2C9944B47CD}" type="parTrans" cxnId="{6FB52718-EA0E-CD4D-81E9-29DDC558CFCE}">
      <dgm:prSet/>
      <dgm:spPr/>
      <dgm:t>
        <a:bodyPr/>
        <a:lstStyle/>
        <a:p>
          <a:endParaRPr lang="it-IT"/>
        </a:p>
      </dgm:t>
    </dgm:pt>
    <dgm:pt modelId="{4E7166E4-016A-5C42-99F0-4F246B63DA35}" type="sibTrans" cxnId="{6FB52718-EA0E-CD4D-81E9-29DDC558CFCE}">
      <dgm:prSet/>
      <dgm:spPr/>
      <dgm:t>
        <a:bodyPr/>
        <a:lstStyle/>
        <a:p>
          <a:endParaRPr lang="it-IT"/>
        </a:p>
      </dgm:t>
    </dgm:pt>
    <dgm:pt modelId="{946A43F6-CACC-6248-A68C-2ED0FC884B7F}">
      <dgm:prSet phldrT="[Testo]" custT="1"/>
      <dgm:spPr/>
      <dgm:t>
        <a:bodyPr/>
        <a:lstStyle/>
        <a:p>
          <a:r>
            <a:rPr lang="it-IT" sz="1800" i="1" dirty="0">
              <a:latin typeface="+mj-lt"/>
            </a:rPr>
            <a:t>OCCASIONI:</a:t>
          </a:r>
        </a:p>
        <a:p>
          <a:r>
            <a:rPr lang="it-IT" sz="1800" i="1" dirty="0">
              <a:latin typeface="+mj-lt"/>
            </a:rPr>
            <a:t>-</a:t>
          </a:r>
          <a:r>
            <a:rPr lang="it-IT" sz="1800" i="0" dirty="0">
              <a:latin typeface="+mj-lt"/>
            </a:rPr>
            <a:t>significative operazioni con parti correlate</a:t>
          </a:r>
        </a:p>
        <a:p>
          <a:r>
            <a:rPr lang="it-IT" sz="1800" i="1" dirty="0">
              <a:latin typeface="+mj-lt"/>
            </a:rPr>
            <a:t>-</a:t>
          </a:r>
          <a:r>
            <a:rPr lang="it-IT" sz="1800" dirty="0">
              <a:latin typeface="+mj-lt"/>
            </a:rPr>
            <a:t>attività, passività, ricavi e costi basati su stime significative che implicano valutazioni soggettive </a:t>
          </a:r>
        </a:p>
        <a:p>
          <a:r>
            <a:rPr lang="it-IT" sz="1800" dirty="0">
              <a:latin typeface="+mj-lt"/>
            </a:rPr>
            <a:t>-l’inefficace supervisione sulle attività</a:t>
          </a:r>
        </a:p>
        <a:p>
          <a:endParaRPr lang="it-IT" sz="1800" dirty="0">
            <a:latin typeface="+mj-lt"/>
          </a:endParaRPr>
        </a:p>
      </dgm:t>
    </dgm:pt>
    <dgm:pt modelId="{95F93879-7EE3-1042-98FD-232584DFCAB1}" type="parTrans" cxnId="{57935D12-AE9D-864A-A7E5-4730F8C309FB}">
      <dgm:prSet/>
      <dgm:spPr/>
      <dgm:t>
        <a:bodyPr/>
        <a:lstStyle/>
        <a:p>
          <a:endParaRPr lang="it-IT"/>
        </a:p>
      </dgm:t>
    </dgm:pt>
    <dgm:pt modelId="{D5D652DA-9457-7743-9D90-5FB3A390A268}" type="sibTrans" cxnId="{57935D12-AE9D-864A-A7E5-4730F8C309FB}">
      <dgm:prSet/>
      <dgm:spPr/>
      <dgm:t>
        <a:bodyPr/>
        <a:lstStyle/>
        <a:p>
          <a:endParaRPr lang="it-IT"/>
        </a:p>
      </dgm:t>
    </dgm:pt>
    <dgm:pt modelId="{DA16FD04-E0B5-A14D-9684-9E6069C09B4B}">
      <dgm:prSet phldrT="[Testo]" custT="1"/>
      <dgm:spPr/>
      <dgm:t>
        <a:bodyPr/>
        <a:lstStyle/>
        <a:p>
          <a:r>
            <a:rPr lang="it-IT" sz="1800" dirty="0">
              <a:latin typeface="+mj-lt"/>
            </a:rPr>
            <a:t>INCLINAZIONI/GIUSTIFICAZIONI:</a:t>
          </a:r>
        </a:p>
        <a:p>
          <a:r>
            <a:rPr lang="it-IT" sz="1800" dirty="0">
              <a:latin typeface="+mj-lt"/>
            </a:rPr>
            <a:t>-un basso livello morale tra i vertici della direzione </a:t>
          </a:r>
        </a:p>
        <a:p>
          <a:r>
            <a:rPr lang="it-IT" sz="1800" dirty="0">
              <a:latin typeface="+mj-lt"/>
            </a:rPr>
            <a:t>-liti tra i soci di una impresa ad azionariato ristretto </a:t>
          </a:r>
        </a:p>
      </dgm:t>
    </dgm:pt>
    <dgm:pt modelId="{9C52E951-7855-C945-B03A-57D375AFDA74}" type="parTrans" cxnId="{C4CCC9B8-38DA-5148-8616-52B4EDA67262}">
      <dgm:prSet/>
      <dgm:spPr/>
      <dgm:t>
        <a:bodyPr/>
        <a:lstStyle/>
        <a:p>
          <a:endParaRPr lang="it-IT"/>
        </a:p>
      </dgm:t>
    </dgm:pt>
    <dgm:pt modelId="{A0A9ECC9-FEE9-BD46-A9A5-E808A62C0CEE}" type="sibTrans" cxnId="{C4CCC9B8-38DA-5148-8616-52B4EDA67262}">
      <dgm:prSet/>
      <dgm:spPr/>
      <dgm:t>
        <a:bodyPr/>
        <a:lstStyle/>
        <a:p>
          <a:endParaRPr lang="it-IT"/>
        </a:p>
      </dgm:t>
    </dgm:pt>
    <dgm:pt modelId="{76360899-BF0A-834F-97F9-08AD3A3846E4}" type="pres">
      <dgm:prSet presAssocID="{4FE0F83A-5E09-5249-A29C-E86E4E2FD46E}" presName="vert0" presStyleCnt="0">
        <dgm:presLayoutVars>
          <dgm:dir/>
          <dgm:animOne val="branch"/>
          <dgm:animLvl val="lvl"/>
        </dgm:presLayoutVars>
      </dgm:prSet>
      <dgm:spPr/>
      <dgm:t>
        <a:bodyPr/>
        <a:lstStyle/>
        <a:p>
          <a:endParaRPr lang="it-IT"/>
        </a:p>
      </dgm:t>
    </dgm:pt>
    <dgm:pt modelId="{E81BF87B-7870-AB44-B14D-E0FBEA378A3C}" type="pres">
      <dgm:prSet presAssocID="{50C8B20B-4807-0648-9779-F6B704CD49C1}" presName="thickLine" presStyleLbl="alignNode1" presStyleIdx="0" presStyleCnt="1"/>
      <dgm:spPr/>
    </dgm:pt>
    <dgm:pt modelId="{5947BE39-80DD-7748-980F-664A8EAF55A0}" type="pres">
      <dgm:prSet presAssocID="{50C8B20B-4807-0648-9779-F6B704CD49C1}" presName="horz1" presStyleCnt="0"/>
      <dgm:spPr/>
    </dgm:pt>
    <dgm:pt modelId="{4DD6F795-3F02-1F4C-BC8A-A805BE174BAC}" type="pres">
      <dgm:prSet presAssocID="{50C8B20B-4807-0648-9779-F6B704CD49C1}" presName="tx1" presStyleLbl="revTx" presStyleIdx="0" presStyleCnt="4" custScaleX="292889"/>
      <dgm:spPr/>
      <dgm:t>
        <a:bodyPr/>
        <a:lstStyle/>
        <a:p>
          <a:endParaRPr lang="it-IT"/>
        </a:p>
      </dgm:t>
    </dgm:pt>
    <dgm:pt modelId="{258B609B-D983-AA40-BA44-11FB10635AB7}" type="pres">
      <dgm:prSet presAssocID="{50C8B20B-4807-0648-9779-F6B704CD49C1}" presName="vert1" presStyleCnt="0"/>
      <dgm:spPr/>
    </dgm:pt>
    <dgm:pt modelId="{B0236AFC-744D-404B-9DB7-E7F9EC5C810B}" type="pres">
      <dgm:prSet presAssocID="{E95175C9-5468-3448-9868-A13A590F5867}" presName="vertSpace2a" presStyleCnt="0"/>
      <dgm:spPr/>
    </dgm:pt>
    <dgm:pt modelId="{C2E6E743-5A6B-B941-9717-6B40C65D7B50}" type="pres">
      <dgm:prSet presAssocID="{E95175C9-5468-3448-9868-A13A590F5867}" presName="horz2" presStyleCnt="0"/>
      <dgm:spPr/>
    </dgm:pt>
    <dgm:pt modelId="{64881E02-C89B-5C40-9341-AA2741300C46}" type="pres">
      <dgm:prSet presAssocID="{E95175C9-5468-3448-9868-A13A590F5867}" presName="horzSpace2" presStyleCnt="0"/>
      <dgm:spPr/>
    </dgm:pt>
    <dgm:pt modelId="{17159F0E-80CF-1B41-8169-359D3FEDAFEB}" type="pres">
      <dgm:prSet presAssocID="{E95175C9-5468-3448-9868-A13A590F5867}" presName="tx2" presStyleLbl="revTx" presStyleIdx="1" presStyleCnt="4"/>
      <dgm:spPr/>
      <dgm:t>
        <a:bodyPr/>
        <a:lstStyle/>
        <a:p>
          <a:endParaRPr lang="it-IT"/>
        </a:p>
      </dgm:t>
    </dgm:pt>
    <dgm:pt modelId="{5DC3ABBE-BD93-1E43-9B0D-C568B0F69D75}" type="pres">
      <dgm:prSet presAssocID="{E95175C9-5468-3448-9868-A13A590F5867}" presName="vert2" presStyleCnt="0"/>
      <dgm:spPr/>
    </dgm:pt>
    <dgm:pt modelId="{AC83EE24-1AC4-1447-B5BC-5953C09FAA23}" type="pres">
      <dgm:prSet presAssocID="{E95175C9-5468-3448-9868-A13A590F5867}" presName="thinLine2b" presStyleLbl="callout" presStyleIdx="0" presStyleCnt="3" custLinFactY="95005" custLinFactNeighborY="100000"/>
      <dgm:spPr/>
    </dgm:pt>
    <dgm:pt modelId="{10F1B193-24E4-154E-8272-C785469BCADA}" type="pres">
      <dgm:prSet presAssocID="{E95175C9-5468-3448-9868-A13A590F5867}" presName="vertSpace2b" presStyleCnt="0"/>
      <dgm:spPr/>
    </dgm:pt>
    <dgm:pt modelId="{FA1B4F32-EB10-314B-8923-2C0FBA0BADF9}" type="pres">
      <dgm:prSet presAssocID="{946A43F6-CACC-6248-A68C-2ED0FC884B7F}" presName="horz2" presStyleCnt="0"/>
      <dgm:spPr/>
    </dgm:pt>
    <dgm:pt modelId="{D745AD0A-4BD4-5C4B-90BA-650146060799}" type="pres">
      <dgm:prSet presAssocID="{946A43F6-CACC-6248-A68C-2ED0FC884B7F}" presName="horzSpace2" presStyleCnt="0"/>
      <dgm:spPr/>
    </dgm:pt>
    <dgm:pt modelId="{AB089EA2-150F-4A4A-AFDE-181AF231BDB1}" type="pres">
      <dgm:prSet presAssocID="{946A43F6-CACC-6248-A68C-2ED0FC884B7F}" presName="tx2" presStyleLbl="revTx" presStyleIdx="2" presStyleCnt="4" custScaleY="139891"/>
      <dgm:spPr/>
      <dgm:t>
        <a:bodyPr/>
        <a:lstStyle/>
        <a:p>
          <a:endParaRPr lang="it-IT"/>
        </a:p>
      </dgm:t>
    </dgm:pt>
    <dgm:pt modelId="{04713F11-15CB-194A-9ED9-E4DCC5AFB3F7}" type="pres">
      <dgm:prSet presAssocID="{946A43F6-CACC-6248-A68C-2ED0FC884B7F}" presName="vert2" presStyleCnt="0"/>
      <dgm:spPr/>
    </dgm:pt>
    <dgm:pt modelId="{A0553F8D-7F2B-7D4A-91E7-D93E4AFBD9AF}" type="pres">
      <dgm:prSet presAssocID="{946A43F6-CACC-6248-A68C-2ED0FC884B7F}" presName="thinLine2b" presStyleLbl="callout" presStyleIdx="1" presStyleCnt="3" custLinFactY="100000" custLinFactNeighborY="135794"/>
      <dgm:spPr/>
    </dgm:pt>
    <dgm:pt modelId="{9822AA6D-2FEA-4446-988B-448E76E05A93}" type="pres">
      <dgm:prSet presAssocID="{946A43F6-CACC-6248-A68C-2ED0FC884B7F}" presName="vertSpace2b" presStyleCnt="0"/>
      <dgm:spPr/>
    </dgm:pt>
    <dgm:pt modelId="{79CDF7FB-2490-5648-9291-3A72C63DA6C4}" type="pres">
      <dgm:prSet presAssocID="{DA16FD04-E0B5-A14D-9684-9E6069C09B4B}" presName="horz2" presStyleCnt="0"/>
      <dgm:spPr/>
    </dgm:pt>
    <dgm:pt modelId="{513ED179-9714-AE44-88DF-0917AC918A88}" type="pres">
      <dgm:prSet presAssocID="{DA16FD04-E0B5-A14D-9684-9E6069C09B4B}" presName="horzSpace2" presStyleCnt="0"/>
      <dgm:spPr/>
    </dgm:pt>
    <dgm:pt modelId="{F26E4671-04E1-3D49-A244-6B592EE132C9}" type="pres">
      <dgm:prSet presAssocID="{DA16FD04-E0B5-A14D-9684-9E6069C09B4B}" presName="tx2" presStyleLbl="revTx" presStyleIdx="3" presStyleCnt="4" custScaleY="141405" custLinFactNeighborX="224" custLinFactNeighborY="20899"/>
      <dgm:spPr/>
      <dgm:t>
        <a:bodyPr/>
        <a:lstStyle/>
        <a:p>
          <a:endParaRPr lang="it-IT"/>
        </a:p>
      </dgm:t>
    </dgm:pt>
    <dgm:pt modelId="{C36F572E-1A64-EC41-9239-8828D6A1C016}" type="pres">
      <dgm:prSet presAssocID="{DA16FD04-E0B5-A14D-9684-9E6069C09B4B}" presName="vert2" presStyleCnt="0"/>
      <dgm:spPr/>
    </dgm:pt>
    <dgm:pt modelId="{3FBF7A5F-7B3B-3541-904B-417B97CD182E}" type="pres">
      <dgm:prSet presAssocID="{DA16FD04-E0B5-A14D-9684-9E6069C09B4B}" presName="thinLine2b" presStyleLbl="callout" presStyleIdx="2" presStyleCnt="3"/>
      <dgm:spPr/>
    </dgm:pt>
    <dgm:pt modelId="{06AEE9EC-86AA-3049-B888-B587E81DB316}" type="pres">
      <dgm:prSet presAssocID="{DA16FD04-E0B5-A14D-9684-9E6069C09B4B}" presName="vertSpace2b" presStyleCnt="0"/>
      <dgm:spPr/>
    </dgm:pt>
  </dgm:ptLst>
  <dgm:cxnLst>
    <dgm:cxn modelId="{8C4FAA81-29DC-C841-9DB9-AB17A4B8378F}" srcId="{4FE0F83A-5E09-5249-A29C-E86E4E2FD46E}" destId="{50C8B20B-4807-0648-9779-F6B704CD49C1}" srcOrd="0" destOrd="0" parTransId="{26BE42A9-ABF6-A147-B135-F43A5896E556}" sibTransId="{1C43861D-2A29-C443-9777-E6498CD78D6C}"/>
    <dgm:cxn modelId="{C4CCC9B8-38DA-5148-8616-52B4EDA67262}" srcId="{50C8B20B-4807-0648-9779-F6B704CD49C1}" destId="{DA16FD04-E0B5-A14D-9684-9E6069C09B4B}" srcOrd="2" destOrd="0" parTransId="{9C52E951-7855-C945-B03A-57D375AFDA74}" sibTransId="{A0A9ECC9-FEE9-BD46-A9A5-E808A62C0CEE}"/>
    <dgm:cxn modelId="{848EDC87-B293-D34D-84BB-4F1A71986243}" type="presOf" srcId="{E95175C9-5468-3448-9868-A13A590F5867}" destId="{17159F0E-80CF-1B41-8169-359D3FEDAFEB}" srcOrd="0" destOrd="0" presId="urn:microsoft.com/office/officeart/2008/layout/LinedList"/>
    <dgm:cxn modelId="{1FA5B338-1CC3-DC47-960A-65748D17B760}" type="presOf" srcId="{4FE0F83A-5E09-5249-A29C-E86E4E2FD46E}" destId="{76360899-BF0A-834F-97F9-08AD3A3846E4}" srcOrd="0" destOrd="0" presId="urn:microsoft.com/office/officeart/2008/layout/LinedList"/>
    <dgm:cxn modelId="{57935D12-AE9D-864A-A7E5-4730F8C309FB}" srcId="{50C8B20B-4807-0648-9779-F6B704CD49C1}" destId="{946A43F6-CACC-6248-A68C-2ED0FC884B7F}" srcOrd="1" destOrd="0" parTransId="{95F93879-7EE3-1042-98FD-232584DFCAB1}" sibTransId="{D5D652DA-9457-7743-9D90-5FB3A390A268}"/>
    <dgm:cxn modelId="{0835FBD5-3220-E740-98F5-2D96CC02C57F}" type="presOf" srcId="{DA16FD04-E0B5-A14D-9684-9E6069C09B4B}" destId="{F26E4671-04E1-3D49-A244-6B592EE132C9}" srcOrd="0" destOrd="0" presId="urn:microsoft.com/office/officeart/2008/layout/LinedList"/>
    <dgm:cxn modelId="{BCBCE2CB-AD31-1D48-93B7-4C7333ADBF1B}" type="presOf" srcId="{946A43F6-CACC-6248-A68C-2ED0FC884B7F}" destId="{AB089EA2-150F-4A4A-AFDE-181AF231BDB1}" srcOrd="0" destOrd="0" presId="urn:microsoft.com/office/officeart/2008/layout/LinedList"/>
    <dgm:cxn modelId="{6FB52718-EA0E-CD4D-81E9-29DDC558CFCE}" srcId="{50C8B20B-4807-0648-9779-F6B704CD49C1}" destId="{E95175C9-5468-3448-9868-A13A590F5867}" srcOrd="0" destOrd="0" parTransId="{82B30DFC-7193-B444-960C-D2C9944B47CD}" sibTransId="{4E7166E4-016A-5C42-99F0-4F246B63DA35}"/>
    <dgm:cxn modelId="{93B758E7-FC3E-3646-A56B-490920F42629}" type="presOf" srcId="{50C8B20B-4807-0648-9779-F6B704CD49C1}" destId="{4DD6F795-3F02-1F4C-BC8A-A805BE174BAC}" srcOrd="0" destOrd="0" presId="urn:microsoft.com/office/officeart/2008/layout/LinedList"/>
    <dgm:cxn modelId="{EB095BD2-43F3-C940-8176-0848AA69E246}" type="presParOf" srcId="{76360899-BF0A-834F-97F9-08AD3A3846E4}" destId="{E81BF87B-7870-AB44-B14D-E0FBEA378A3C}" srcOrd="0" destOrd="0" presId="urn:microsoft.com/office/officeart/2008/layout/LinedList"/>
    <dgm:cxn modelId="{BF4D80DB-43A7-734C-8F7A-74CE42C53D3B}" type="presParOf" srcId="{76360899-BF0A-834F-97F9-08AD3A3846E4}" destId="{5947BE39-80DD-7748-980F-664A8EAF55A0}" srcOrd="1" destOrd="0" presId="urn:microsoft.com/office/officeart/2008/layout/LinedList"/>
    <dgm:cxn modelId="{063E75E3-DD0E-F24C-AE55-F80C072AAB76}" type="presParOf" srcId="{5947BE39-80DD-7748-980F-664A8EAF55A0}" destId="{4DD6F795-3F02-1F4C-BC8A-A805BE174BAC}" srcOrd="0" destOrd="0" presId="urn:microsoft.com/office/officeart/2008/layout/LinedList"/>
    <dgm:cxn modelId="{6FB13A6F-E61D-714A-B825-BDBD59BDB82F}" type="presParOf" srcId="{5947BE39-80DD-7748-980F-664A8EAF55A0}" destId="{258B609B-D983-AA40-BA44-11FB10635AB7}" srcOrd="1" destOrd="0" presId="urn:microsoft.com/office/officeart/2008/layout/LinedList"/>
    <dgm:cxn modelId="{97E913DD-3C2E-FA49-B76F-8FDDBE308D5B}" type="presParOf" srcId="{258B609B-D983-AA40-BA44-11FB10635AB7}" destId="{B0236AFC-744D-404B-9DB7-E7F9EC5C810B}" srcOrd="0" destOrd="0" presId="urn:microsoft.com/office/officeart/2008/layout/LinedList"/>
    <dgm:cxn modelId="{E191A66D-9B58-8D46-863D-1701AC8D47EB}" type="presParOf" srcId="{258B609B-D983-AA40-BA44-11FB10635AB7}" destId="{C2E6E743-5A6B-B941-9717-6B40C65D7B50}" srcOrd="1" destOrd="0" presId="urn:microsoft.com/office/officeart/2008/layout/LinedList"/>
    <dgm:cxn modelId="{D0730490-F90C-774D-B00E-5F6E89FDE6D0}" type="presParOf" srcId="{C2E6E743-5A6B-B941-9717-6B40C65D7B50}" destId="{64881E02-C89B-5C40-9341-AA2741300C46}" srcOrd="0" destOrd="0" presId="urn:microsoft.com/office/officeart/2008/layout/LinedList"/>
    <dgm:cxn modelId="{B52C2148-214F-3242-8FB5-7B4F964AED22}" type="presParOf" srcId="{C2E6E743-5A6B-B941-9717-6B40C65D7B50}" destId="{17159F0E-80CF-1B41-8169-359D3FEDAFEB}" srcOrd="1" destOrd="0" presId="urn:microsoft.com/office/officeart/2008/layout/LinedList"/>
    <dgm:cxn modelId="{B4EC8D31-BC44-9548-A7C5-C711EE212A6F}" type="presParOf" srcId="{C2E6E743-5A6B-B941-9717-6B40C65D7B50}" destId="{5DC3ABBE-BD93-1E43-9B0D-C568B0F69D75}" srcOrd="2" destOrd="0" presId="urn:microsoft.com/office/officeart/2008/layout/LinedList"/>
    <dgm:cxn modelId="{7D7186AA-CABD-F646-A45D-AC61AA719342}" type="presParOf" srcId="{258B609B-D983-AA40-BA44-11FB10635AB7}" destId="{AC83EE24-1AC4-1447-B5BC-5953C09FAA23}" srcOrd="2" destOrd="0" presId="urn:microsoft.com/office/officeart/2008/layout/LinedList"/>
    <dgm:cxn modelId="{CBE3A6A6-6C70-4B4B-9E23-01CFD6E6D73E}" type="presParOf" srcId="{258B609B-D983-AA40-BA44-11FB10635AB7}" destId="{10F1B193-24E4-154E-8272-C785469BCADA}" srcOrd="3" destOrd="0" presId="urn:microsoft.com/office/officeart/2008/layout/LinedList"/>
    <dgm:cxn modelId="{9ABD0583-7066-E743-9C0F-DD749C321374}" type="presParOf" srcId="{258B609B-D983-AA40-BA44-11FB10635AB7}" destId="{FA1B4F32-EB10-314B-8923-2C0FBA0BADF9}" srcOrd="4" destOrd="0" presId="urn:microsoft.com/office/officeart/2008/layout/LinedList"/>
    <dgm:cxn modelId="{DAE4A8AC-65C6-C14B-93B5-81C0998F9391}" type="presParOf" srcId="{FA1B4F32-EB10-314B-8923-2C0FBA0BADF9}" destId="{D745AD0A-4BD4-5C4B-90BA-650146060799}" srcOrd="0" destOrd="0" presId="urn:microsoft.com/office/officeart/2008/layout/LinedList"/>
    <dgm:cxn modelId="{F37D15A6-4C45-5645-99D4-38587C1FD6DF}" type="presParOf" srcId="{FA1B4F32-EB10-314B-8923-2C0FBA0BADF9}" destId="{AB089EA2-150F-4A4A-AFDE-181AF231BDB1}" srcOrd="1" destOrd="0" presId="urn:microsoft.com/office/officeart/2008/layout/LinedList"/>
    <dgm:cxn modelId="{024816B4-6E94-F345-90BB-D12CF0A314EC}" type="presParOf" srcId="{FA1B4F32-EB10-314B-8923-2C0FBA0BADF9}" destId="{04713F11-15CB-194A-9ED9-E4DCC5AFB3F7}" srcOrd="2" destOrd="0" presId="urn:microsoft.com/office/officeart/2008/layout/LinedList"/>
    <dgm:cxn modelId="{52AD83D1-E3FD-B74E-8E1D-C181749CE60C}" type="presParOf" srcId="{258B609B-D983-AA40-BA44-11FB10635AB7}" destId="{A0553F8D-7F2B-7D4A-91E7-D93E4AFBD9AF}" srcOrd="5" destOrd="0" presId="urn:microsoft.com/office/officeart/2008/layout/LinedList"/>
    <dgm:cxn modelId="{AB0D9109-C9D5-BB44-B4DD-A06855D29BAE}" type="presParOf" srcId="{258B609B-D983-AA40-BA44-11FB10635AB7}" destId="{9822AA6D-2FEA-4446-988B-448E76E05A93}" srcOrd="6" destOrd="0" presId="urn:microsoft.com/office/officeart/2008/layout/LinedList"/>
    <dgm:cxn modelId="{C9557143-09C0-004F-B9D9-D196564FB65D}" type="presParOf" srcId="{258B609B-D983-AA40-BA44-11FB10635AB7}" destId="{79CDF7FB-2490-5648-9291-3A72C63DA6C4}" srcOrd="7" destOrd="0" presId="urn:microsoft.com/office/officeart/2008/layout/LinedList"/>
    <dgm:cxn modelId="{51EC21BA-6F2A-9E43-A1A4-FDE95B2531AB}" type="presParOf" srcId="{79CDF7FB-2490-5648-9291-3A72C63DA6C4}" destId="{513ED179-9714-AE44-88DF-0917AC918A88}" srcOrd="0" destOrd="0" presId="urn:microsoft.com/office/officeart/2008/layout/LinedList"/>
    <dgm:cxn modelId="{5319A3CF-43B3-BC47-BBE6-C05437421284}" type="presParOf" srcId="{79CDF7FB-2490-5648-9291-3A72C63DA6C4}" destId="{F26E4671-04E1-3D49-A244-6B592EE132C9}" srcOrd="1" destOrd="0" presId="urn:microsoft.com/office/officeart/2008/layout/LinedList"/>
    <dgm:cxn modelId="{98C8B056-2B89-2641-A4C0-9EC3520F4E87}" type="presParOf" srcId="{79CDF7FB-2490-5648-9291-3A72C63DA6C4}" destId="{C36F572E-1A64-EC41-9239-8828D6A1C016}" srcOrd="2" destOrd="0" presId="urn:microsoft.com/office/officeart/2008/layout/LinedList"/>
    <dgm:cxn modelId="{E34FE75A-5EBA-7040-B069-D5BD2F2779BF}" type="presParOf" srcId="{258B609B-D983-AA40-BA44-11FB10635AB7}" destId="{3FBF7A5F-7B3B-3541-904B-417B97CD182E}" srcOrd="8" destOrd="0" presId="urn:microsoft.com/office/officeart/2008/layout/LinedList"/>
    <dgm:cxn modelId="{417F5FA7-3EE9-E64C-8E2C-C9A66E94CFCA}" type="presParOf" srcId="{258B609B-D983-AA40-BA44-11FB10635AB7}" destId="{06AEE9EC-86AA-3049-B888-B587E81DB316}"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BFE683-0D68-2041-B9CF-E6D80A15AFD9}" type="doc">
      <dgm:prSet loTypeId="urn:microsoft.com/office/officeart/2008/layout/LinedList" loCatId="" qsTypeId="urn:microsoft.com/office/officeart/2005/8/quickstyle/simple1" qsCatId="simple" csTypeId="urn:microsoft.com/office/officeart/2005/8/colors/accent0_1" csCatId="mainScheme" phldr="1"/>
      <dgm:spPr/>
      <dgm:t>
        <a:bodyPr/>
        <a:lstStyle/>
        <a:p>
          <a:endParaRPr lang="it-IT"/>
        </a:p>
      </dgm:t>
    </dgm:pt>
    <dgm:pt modelId="{FEABFD59-5BA0-A64C-89C4-B23E3B9446B0}">
      <dgm:prSet phldrT="[Testo]" custT="1"/>
      <dgm:spPr/>
      <dgm:t>
        <a:bodyPr/>
        <a:lstStyle/>
        <a:p>
          <a:r>
            <a:rPr lang="it-IT" sz="1800" dirty="0">
              <a:latin typeface="+mj-lt"/>
            </a:rPr>
            <a:t>Fattori di rischio che emergono da errori dovuti ad </a:t>
          </a:r>
          <a:r>
            <a:rPr lang="it-IT" sz="1800" b="1" i="1" dirty="0">
              <a:latin typeface="+mj-lt"/>
            </a:rPr>
            <a:t>appropriazioni illecite di beni ed attività dell’impresa </a:t>
          </a:r>
        </a:p>
      </dgm:t>
    </dgm:pt>
    <dgm:pt modelId="{FCCEE8FF-1A67-5144-B78C-2975B19111EF}" type="parTrans" cxnId="{FB59FA14-6C69-504D-8B60-64DF9FEABADC}">
      <dgm:prSet/>
      <dgm:spPr/>
      <dgm:t>
        <a:bodyPr/>
        <a:lstStyle/>
        <a:p>
          <a:endParaRPr lang="it-IT"/>
        </a:p>
      </dgm:t>
    </dgm:pt>
    <dgm:pt modelId="{8DED0665-6207-A842-AEE8-A240A60B479F}" type="sibTrans" cxnId="{FB59FA14-6C69-504D-8B60-64DF9FEABADC}">
      <dgm:prSet/>
      <dgm:spPr/>
      <dgm:t>
        <a:bodyPr/>
        <a:lstStyle/>
        <a:p>
          <a:endParaRPr lang="it-IT"/>
        </a:p>
      </dgm:t>
    </dgm:pt>
    <dgm:pt modelId="{81824043-28D7-4047-B3BB-3C8C67F2775D}">
      <dgm:prSet phldrT="[Testo]" custT="1"/>
      <dgm:spPr/>
      <dgm:t>
        <a:bodyPr/>
        <a:lstStyle/>
        <a:p>
          <a:r>
            <a:rPr lang="it-IT" sz="1800" i="1" dirty="0">
              <a:latin typeface="+mj-lt"/>
            </a:rPr>
            <a:t>INCENTIVI/PRESSIONI:</a:t>
          </a:r>
        </a:p>
        <a:p>
          <a:r>
            <a:rPr lang="it-IT" sz="1800" i="0" dirty="0">
              <a:latin typeface="+mj-lt"/>
            </a:rPr>
            <a:t>-obbligazioni pecuniarie personali</a:t>
          </a:r>
        </a:p>
        <a:p>
          <a:r>
            <a:rPr lang="it-IT" sz="1800" i="0" dirty="0">
              <a:latin typeface="+mj-lt"/>
            </a:rPr>
            <a:t>-situazioni conflittuali tra impresa e dipendenti (dovute per esempio a modifiche al sistema retributivo )</a:t>
          </a:r>
        </a:p>
      </dgm:t>
    </dgm:pt>
    <dgm:pt modelId="{6B00C62C-569D-EF40-9AE4-D494ECA56355}" type="parTrans" cxnId="{4BF57057-CA2A-7743-A4D2-0E83F724BEE2}">
      <dgm:prSet/>
      <dgm:spPr/>
      <dgm:t>
        <a:bodyPr/>
        <a:lstStyle/>
        <a:p>
          <a:endParaRPr lang="it-IT"/>
        </a:p>
      </dgm:t>
    </dgm:pt>
    <dgm:pt modelId="{B307ACC3-4832-7C41-B682-4AF8BAA4372C}" type="sibTrans" cxnId="{4BF57057-CA2A-7743-A4D2-0E83F724BEE2}">
      <dgm:prSet/>
      <dgm:spPr/>
      <dgm:t>
        <a:bodyPr/>
        <a:lstStyle/>
        <a:p>
          <a:endParaRPr lang="it-IT"/>
        </a:p>
      </dgm:t>
    </dgm:pt>
    <dgm:pt modelId="{AD2DD311-320E-3842-924B-D35A988FE359}">
      <dgm:prSet phldrT="[Testo]" custT="1"/>
      <dgm:spPr/>
      <dgm:t>
        <a:bodyPr/>
        <a:lstStyle/>
        <a:p>
          <a:r>
            <a:rPr lang="it-IT" sz="1800" i="1" dirty="0">
              <a:latin typeface="+mj-lt"/>
            </a:rPr>
            <a:t>OCCASIONI:</a:t>
          </a:r>
        </a:p>
        <a:p>
          <a:r>
            <a:rPr lang="it-IT" sz="1800" i="0" dirty="0">
              <a:latin typeface="+mj-lt"/>
            </a:rPr>
            <a:t>-esistenza o gestione di rilevanti disponibilità liquide </a:t>
          </a:r>
        </a:p>
        <a:p>
          <a:r>
            <a:rPr lang="it-IT" sz="1800" i="0" dirty="0">
              <a:latin typeface="+mj-lt"/>
            </a:rPr>
            <a:t>-l’esistenza di beni facilmente convertibili</a:t>
          </a:r>
        </a:p>
        <a:p>
          <a:r>
            <a:rPr lang="it-IT" sz="1800" i="0" dirty="0">
              <a:latin typeface="+mj-lt"/>
            </a:rPr>
            <a:t>-inadeguata tutela fisica di cassa/magazzino</a:t>
          </a:r>
          <a:endParaRPr lang="it-IT" sz="1800" i="0" dirty="0"/>
        </a:p>
      </dgm:t>
    </dgm:pt>
    <dgm:pt modelId="{5FC50EE1-D921-7F47-A982-98C86924513C}" type="parTrans" cxnId="{BC0F6C38-D3C4-6545-BFA0-5647F88DC6EA}">
      <dgm:prSet/>
      <dgm:spPr/>
      <dgm:t>
        <a:bodyPr/>
        <a:lstStyle/>
        <a:p>
          <a:endParaRPr lang="it-IT"/>
        </a:p>
      </dgm:t>
    </dgm:pt>
    <dgm:pt modelId="{9BCD876F-F6D9-CF43-9038-0994C7933711}" type="sibTrans" cxnId="{BC0F6C38-D3C4-6545-BFA0-5647F88DC6EA}">
      <dgm:prSet/>
      <dgm:spPr/>
      <dgm:t>
        <a:bodyPr/>
        <a:lstStyle/>
        <a:p>
          <a:endParaRPr lang="it-IT"/>
        </a:p>
      </dgm:t>
    </dgm:pt>
    <dgm:pt modelId="{35353A47-8C00-5442-A757-CC546F962F43}">
      <dgm:prSet phldrT="[Testo]" custT="1"/>
      <dgm:spPr/>
      <dgm:t>
        <a:bodyPr/>
        <a:lstStyle/>
        <a:p>
          <a:r>
            <a:rPr lang="it-IT" sz="1800" dirty="0">
              <a:latin typeface="+mj-lt"/>
            </a:rPr>
            <a:t>INCLINAZIONI/GIUSTIFICAZIONI:</a:t>
          </a:r>
        </a:p>
        <a:p>
          <a:r>
            <a:rPr lang="it-IT" sz="1800" dirty="0">
              <a:latin typeface="+mj-lt"/>
            </a:rPr>
            <a:t>-tolleranza di piccoli furti </a:t>
          </a:r>
        </a:p>
        <a:p>
          <a:r>
            <a:rPr lang="it-IT" sz="1800" dirty="0">
              <a:latin typeface="+mj-lt"/>
            </a:rPr>
            <a:t>-disinteresse per il controllo interno sulla appropriazione illecita di beni</a:t>
          </a:r>
        </a:p>
      </dgm:t>
    </dgm:pt>
    <dgm:pt modelId="{13F4F1EC-8BEE-F047-A476-EC98E981A386}" type="parTrans" cxnId="{D277F7CD-4939-8A45-9B67-2424134A4A0E}">
      <dgm:prSet/>
      <dgm:spPr/>
      <dgm:t>
        <a:bodyPr/>
        <a:lstStyle/>
        <a:p>
          <a:endParaRPr lang="it-IT"/>
        </a:p>
      </dgm:t>
    </dgm:pt>
    <dgm:pt modelId="{78E67DB8-6A26-894A-8B3A-48012EB7DFAD}" type="sibTrans" cxnId="{D277F7CD-4939-8A45-9B67-2424134A4A0E}">
      <dgm:prSet/>
      <dgm:spPr/>
      <dgm:t>
        <a:bodyPr/>
        <a:lstStyle/>
        <a:p>
          <a:endParaRPr lang="it-IT"/>
        </a:p>
      </dgm:t>
    </dgm:pt>
    <dgm:pt modelId="{7DCAAC8E-D542-F44A-A471-535C548C0044}" type="pres">
      <dgm:prSet presAssocID="{27BFE683-0D68-2041-B9CF-E6D80A15AFD9}" presName="vert0" presStyleCnt="0">
        <dgm:presLayoutVars>
          <dgm:dir/>
          <dgm:animOne val="branch"/>
          <dgm:animLvl val="lvl"/>
        </dgm:presLayoutVars>
      </dgm:prSet>
      <dgm:spPr/>
      <dgm:t>
        <a:bodyPr/>
        <a:lstStyle/>
        <a:p>
          <a:endParaRPr lang="it-IT"/>
        </a:p>
      </dgm:t>
    </dgm:pt>
    <dgm:pt modelId="{7F670C85-51A6-D94D-90EA-01A837ECF40B}" type="pres">
      <dgm:prSet presAssocID="{FEABFD59-5BA0-A64C-89C4-B23E3B9446B0}" presName="thickLine" presStyleLbl="alignNode1" presStyleIdx="0" presStyleCnt="1"/>
      <dgm:spPr/>
    </dgm:pt>
    <dgm:pt modelId="{B590F4ED-958F-2E41-BDD5-8AE9EEF99BD5}" type="pres">
      <dgm:prSet presAssocID="{FEABFD59-5BA0-A64C-89C4-B23E3B9446B0}" presName="horz1" presStyleCnt="0"/>
      <dgm:spPr/>
    </dgm:pt>
    <dgm:pt modelId="{F5B285E0-B2CB-7643-88A3-D70E6B9FA7FC}" type="pres">
      <dgm:prSet presAssocID="{FEABFD59-5BA0-A64C-89C4-B23E3B9446B0}" presName="tx1" presStyleLbl="revTx" presStyleIdx="0" presStyleCnt="4" custScaleX="301970" custLinFactNeighborX="3011"/>
      <dgm:spPr/>
      <dgm:t>
        <a:bodyPr/>
        <a:lstStyle/>
        <a:p>
          <a:endParaRPr lang="it-IT"/>
        </a:p>
      </dgm:t>
    </dgm:pt>
    <dgm:pt modelId="{679FA787-A462-0242-9411-9BD5134AC968}" type="pres">
      <dgm:prSet presAssocID="{FEABFD59-5BA0-A64C-89C4-B23E3B9446B0}" presName="vert1" presStyleCnt="0"/>
      <dgm:spPr/>
    </dgm:pt>
    <dgm:pt modelId="{4A55044F-968B-F94E-A5EC-209EFEBFE08A}" type="pres">
      <dgm:prSet presAssocID="{81824043-28D7-4047-B3BB-3C8C67F2775D}" presName="vertSpace2a" presStyleCnt="0"/>
      <dgm:spPr/>
    </dgm:pt>
    <dgm:pt modelId="{A62773C5-0541-5540-8AC2-05FD28A81A0D}" type="pres">
      <dgm:prSet presAssocID="{81824043-28D7-4047-B3BB-3C8C67F2775D}" presName="horz2" presStyleCnt="0"/>
      <dgm:spPr/>
    </dgm:pt>
    <dgm:pt modelId="{A509E39A-D72E-0445-9A44-1918506C7267}" type="pres">
      <dgm:prSet presAssocID="{81824043-28D7-4047-B3BB-3C8C67F2775D}" presName="horzSpace2" presStyleCnt="0"/>
      <dgm:spPr/>
    </dgm:pt>
    <dgm:pt modelId="{717C6A3F-2A79-5445-BB88-A2EA9D16A3F5}" type="pres">
      <dgm:prSet presAssocID="{81824043-28D7-4047-B3BB-3C8C67F2775D}" presName="tx2" presStyleLbl="revTx" presStyleIdx="1" presStyleCnt="4"/>
      <dgm:spPr/>
      <dgm:t>
        <a:bodyPr/>
        <a:lstStyle/>
        <a:p>
          <a:endParaRPr lang="it-IT"/>
        </a:p>
      </dgm:t>
    </dgm:pt>
    <dgm:pt modelId="{594CCAFE-2934-8C4A-88B4-5832B69E0021}" type="pres">
      <dgm:prSet presAssocID="{81824043-28D7-4047-B3BB-3C8C67F2775D}" presName="vert2" presStyleCnt="0"/>
      <dgm:spPr/>
    </dgm:pt>
    <dgm:pt modelId="{4BFC5147-66F5-6F42-A800-DC713FB1D151}" type="pres">
      <dgm:prSet presAssocID="{81824043-28D7-4047-B3BB-3C8C67F2775D}" presName="thinLine2b" presStyleLbl="callout" presStyleIdx="0" presStyleCnt="3"/>
      <dgm:spPr/>
    </dgm:pt>
    <dgm:pt modelId="{10D4271F-3CFC-BD4B-B0BF-0EF2D391E513}" type="pres">
      <dgm:prSet presAssocID="{81824043-28D7-4047-B3BB-3C8C67F2775D}" presName="vertSpace2b" presStyleCnt="0"/>
      <dgm:spPr/>
    </dgm:pt>
    <dgm:pt modelId="{797F9ED4-200F-A14E-AD41-23D13388A0BC}" type="pres">
      <dgm:prSet presAssocID="{AD2DD311-320E-3842-924B-D35A988FE359}" presName="horz2" presStyleCnt="0"/>
      <dgm:spPr/>
    </dgm:pt>
    <dgm:pt modelId="{66A718E7-3EC3-294C-987D-BE774E8D56AF}" type="pres">
      <dgm:prSet presAssocID="{AD2DD311-320E-3842-924B-D35A988FE359}" presName="horzSpace2" presStyleCnt="0"/>
      <dgm:spPr/>
    </dgm:pt>
    <dgm:pt modelId="{C21CEA2D-082E-084B-AE39-7586356443C4}" type="pres">
      <dgm:prSet presAssocID="{AD2DD311-320E-3842-924B-D35A988FE359}" presName="tx2" presStyleLbl="revTx" presStyleIdx="2" presStyleCnt="4"/>
      <dgm:spPr/>
      <dgm:t>
        <a:bodyPr/>
        <a:lstStyle/>
        <a:p>
          <a:endParaRPr lang="it-IT"/>
        </a:p>
      </dgm:t>
    </dgm:pt>
    <dgm:pt modelId="{ECFF0FBF-9B84-F249-B5DF-BA3199703F06}" type="pres">
      <dgm:prSet presAssocID="{AD2DD311-320E-3842-924B-D35A988FE359}" presName="vert2" presStyleCnt="0"/>
      <dgm:spPr/>
    </dgm:pt>
    <dgm:pt modelId="{509A11AA-B5A5-244E-A623-E701AF8C3A93}" type="pres">
      <dgm:prSet presAssocID="{AD2DD311-320E-3842-924B-D35A988FE359}" presName="thinLine2b" presStyleLbl="callout" presStyleIdx="1" presStyleCnt="3" custLinFactY="18871" custLinFactNeighborY="100000"/>
      <dgm:spPr/>
    </dgm:pt>
    <dgm:pt modelId="{44C4CE14-D3D4-6E4A-BD4C-6A658CF0702A}" type="pres">
      <dgm:prSet presAssocID="{AD2DD311-320E-3842-924B-D35A988FE359}" presName="vertSpace2b" presStyleCnt="0"/>
      <dgm:spPr/>
    </dgm:pt>
    <dgm:pt modelId="{D77F9A84-74ED-3D46-A8A0-701B371907C9}" type="pres">
      <dgm:prSet presAssocID="{35353A47-8C00-5442-A757-CC546F962F43}" presName="horz2" presStyleCnt="0"/>
      <dgm:spPr/>
    </dgm:pt>
    <dgm:pt modelId="{287F62F5-01AF-2448-A952-8FF40209E022}" type="pres">
      <dgm:prSet presAssocID="{35353A47-8C00-5442-A757-CC546F962F43}" presName="horzSpace2" presStyleCnt="0"/>
      <dgm:spPr/>
    </dgm:pt>
    <dgm:pt modelId="{7726BA61-D798-1842-8690-5635B6D31F5B}" type="pres">
      <dgm:prSet presAssocID="{35353A47-8C00-5442-A757-CC546F962F43}" presName="tx2" presStyleLbl="revTx" presStyleIdx="3" presStyleCnt="4"/>
      <dgm:spPr/>
      <dgm:t>
        <a:bodyPr/>
        <a:lstStyle/>
        <a:p>
          <a:endParaRPr lang="it-IT"/>
        </a:p>
      </dgm:t>
    </dgm:pt>
    <dgm:pt modelId="{D19EB2DE-F2FD-4642-97D3-7A41FE505D9C}" type="pres">
      <dgm:prSet presAssocID="{35353A47-8C00-5442-A757-CC546F962F43}" presName="vert2" presStyleCnt="0"/>
      <dgm:spPr/>
    </dgm:pt>
    <dgm:pt modelId="{87F778FC-9980-A544-A9B0-E745F364D15C}" type="pres">
      <dgm:prSet presAssocID="{35353A47-8C00-5442-A757-CC546F962F43}" presName="thinLine2b" presStyleLbl="callout" presStyleIdx="2" presStyleCnt="3"/>
      <dgm:spPr/>
    </dgm:pt>
    <dgm:pt modelId="{96FE1477-AE02-004C-A91A-7D85CA8C709A}" type="pres">
      <dgm:prSet presAssocID="{35353A47-8C00-5442-A757-CC546F962F43}" presName="vertSpace2b" presStyleCnt="0"/>
      <dgm:spPr/>
    </dgm:pt>
  </dgm:ptLst>
  <dgm:cxnLst>
    <dgm:cxn modelId="{D277F7CD-4939-8A45-9B67-2424134A4A0E}" srcId="{FEABFD59-5BA0-A64C-89C4-B23E3B9446B0}" destId="{35353A47-8C00-5442-A757-CC546F962F43}" srcOrd="2" destOrd="0" parTransId="{13F4F1EC-8BEE-F047-A476-EC98E981A386}" sibTransId="{78E67DB8-6A26-894A-8B3A-48012EB7DFAD}"/>
    <dgm:cxn modelId="{FB59FA14-6C69-504D-8B60-64DF9FEABADC}" srcId="{27BFE683-0D68-2041-B9CF-E6D80A15AFD9}" destId="{FEABFD59-5BA0-A64C-89C4-B23E3B9446B0}" srcOrd="0" destOrd="0" parTransId="{FCCEE8FF-1A67-5144-B78C-2975B19111EF}" sibTransId="{8DED0665-6207-A842-AEE8-A240A60B479F}"/>
    <dgm:cxn modelId="{EC3B9C35-7CAF-DF49-A684-4FBF71FB8AF1}" type="presOf" srcId="{27BFE683-0D68-2041-B9CF-E6D80A15AFD9}" destId="{7DCAAC8E-D542-F44A-A471-535C548C0044}" srcOrd="0" destOrd="0" presId="urn:microsoft.com/office/officeart/2008/layout/LinedList"/>
    <dgm:cxn modelId="{7676B581-AB34-AD44-9320-401E1C65E8B6}" type="presOf" srcId="{FEABFD59-5BA0-A64C-89C4-B23E3B9446B0}" destId="{F5B285E0-B2CB-7643-88A3-D70E6B9FA7FC}" srcOrd="0" destOrd="0" presId="urn:microsoft.com/office/officeart/2008/layout/LinedList"/>
    <dgm:cxn modelId="{4BF57057-CA2A-7743-A4D2-0E83F724BEE2}" srcId="{FEABFD59-5BA0-A64C-89C4-B23E3B9446B0}" destId="{81824043-28D7-4047-B3BB-3C8C67F2775D}" srcOrd="0" destOrd="0" parTransId="{6B00C62C-569D-EF40-9AE4-D494ECA56355}" sibTransId="{B307ACC3-4832-7C41-B682-4AF8BAA4372C}"/>
    <dgm:cxn modelId="{BC0F6C38-D3C4-6545-BFA0-5647F88DC6EA}" srcId="{FEABFD59-5BA0-A64C-89C4-B23E3B9446B0}" destId="{AD2DD311-320E-3842-924B-D35A988FE359}" srcOrd="1" destOrd="0" parTransId="{5FC50EE1-D921-7F47-A982-98C86924513C}" sibTransId="{9BCD876F-F6D9-CF43-9038-0994C7933711}"/>
    <dgm:cxn modelId="{0FDE7ECB-BF8B-9F45-AA9C-BD7F8DFBEEDA}" type="presOf" srcId="{35353A47-8C00-5442-A757-CC546F962F43}" destId="{7726BA61-D798-1842-8690-5635B6D31F5B}" srcOrd="0" destOrd="0" presId="urn:microsoft.com/office/officeart/2008/layout/LinedList"/>
    <dgm:cxn modelId="{A792965E-9FE3-8745-A953-690162A57502}" type="presOf" srcId="{AD2DD311-320E-3842-924B-D35A988FE359}" destId="{C21CEA2D-082E-084B-AE39-7586356443C4}" srcOrd="0" destOrd="0" presId="urn:microsoft.com/office/officeart/2008/layout/LinedList"/>
    <dgm:cxn modelId="{722084B7-A585-D94E-ACB4-DCCFAA7D4DBD}" type="presOf" srcId="{81824043-28D7-4047-B3BB-3C8C67F2775D}" destId="{717C6A3F-2A79-5445-BB88-A2EA9D16A3F5}" srcOrd="0" destOrd="0" presId="urn:microsoft.com/office/officeart/2008/layout/LinedList"/>
    <dgm:cxn modelId="{C4F2AC43-4806-EC49-A444-4A0E0A558A84}" type="presParOf" srcId="{7DCAAC8E-D542-F44A-A471-535C548C0044}" destId="{7F670C85-51A6-D94D-90EA-01A837ECF40B}" srcOrd="0" destOrd="0" presId="urn:microsoft.com/office/officeart/2008/layout/LinedList"/>
    <dgm:cxn modelId="{0ACD58E4-9EE7-4349-AED7-3C9C2843DCFA}" type="presParOf" srcId="{7DCAAC8E-D542-F44A-A471-535C548C0044}" destId="{B590F4ED-958F-2E41-BDD5-8AE9EEF99BD5}" srcOrd="1" destOrd="0" presId="urn:microsoft.com/office/officeart/2008/layout/LinedList"/>
    <dgm:cxn modelId="{F752969A-951F-294F-925A-D4F18FAF74BE}" type="presParOf" srcId="{B590F4ED-958F-2E41-BDD5-8AE9EEF99BD5}" destId="{F5B285E0-B2CB-7643-88A3-D70E6B9FA7FC}" srcOrd="0" destOrd="0" presId="urn:microsoft.com/office/officeart/2008/layout/LinedList"/>
    <dgm:cxn modelId="{4F5F9838-31AE-D340-A51B-C5E9DD83FE00}" type="presParOf" srcId="{B590F4ED-958F-2E41-BDD5-8AE9EEF99BD5}" destId="{679FA787-A462-0242-9411-9BD5134AC968}" srcOrd="1" destOrd="0" presId="urn:microsoft.com/office/officeart/2008/layout/LinedList"/>
    <dgm:cxn modelId="{5FF676A6-4917-AA43-BBF2-27EB71468942}" type="presParOf" srcId="{679FA787-A462-0242-9411-9BD5134AC968}" destId="{4A55044F-968B-F94E-A5EC-209EFEBFE08A}" srcOrd="0" destOrd="0" presId="urn:microsoft.com/office/officeart/2008/layout/LinedList"/>
    <dgm:cxn modelId="{1AC55FD2-CDC3-BA4E-A7E1-DDC6F924A2AD}" type="presParOf" srcId="{679FA787-A462-0242-9411-9BD5134AC968}" destId="{A62773C5-0541-5540-8AC2-05FD28A81A0D}" srcOrd="1" destOrd="0" presId="urn:microsoft.com/office/officeart/2008/layout/LinedList"/>
    <dgm:cxn modelId="{EA2F3A1F-B274-E140-B8DE-3DFAE2BA92AB}" type="presParOf" srcId="{A62773C5-0541-5540-8AC2-05FD28A81A0D}" destId="{A509E39A-D72E-0445-9A44-1918506C7267}" srcOrd="0" destOrd="0" presId="urn:microsoft.com/office/officeart/2008/layout/LinedList"/>
    <dgm:cxn modelId="{54BCE68D-4E13-B648-B254-634A438D55E0}" type="presParOf" srcId="{A62773C5-0541-5540-8AC2-05FD28A81A0D}" destId="{717C6A3F-2A79-5445-BB88-A2EA9D16A3F5}" srcOrd="1" destOrd="0" presId="urn:microsoft.com/office/officeart/2008/layout/LinedList"/>
    <dgm:cxn modelId="{18E4BFAC-83B3-E447-8DC4-A5291F77C478}" type="presParOf" srcId="{A62773C5-0541-5540-8AC2-05FD28A81A0D}" destId="{594CCAFE-2934-8C4A-88B4-5832B69E0021}" srcOrd="2" destOrd="0" presId="urn:microsoft.com/office/officeart/2008/layout/LinedList"/>
    <dgm:cxn modelId="{75D1124E-A0C1-744A-87A1-47D0A67B7E21}" type="presParOf" srcId="{679FA787-A462-0242-9411-9BD5134AC968}" destId="{4BFC5147-66F5-6F42-A800-DC713FB1D151}" srcOrd="2" destOrd="0" presId="urn:microsoft.com/office/officeart/2008/layout/LinedList"/>
    <dgm:cxn modelId="{CE0144F8-E8E9-8D4C-81AA-A964FE4F23A8}" type="presParOf" srcId="{679FA787-A462-0242-9411-9BD5134AC968}" destId="{10D4271F-3CFC-BD4B-B0BF-0EF2D391E513}" srcOrd="3" destOrd="0" presId="urn:microsoft.com/office/officeart/2008/layout/LinedList"/>
    <dgm:cxn modelId="{84DE30CE-161D-6740-8580-09465D134338}" type="presParOf" srcId="{679FA787-A462-0242-9411-9BD5134AC968}" destId="{797F9ED4-200F-A14E-AD41-23D13388A0BC}" srcOrd="4" destOrd="0" presId="urn:microsoft.com/office/officeart/2008/layout/LinedList"/>
    <dgm:cxn modelId="{57E5835C-5423-C24E-A3C3-64680F312E20}" type="presParOf" srcId="{797F9ED4-200F-A14E-AD41-23D13388A0BC}" destId="{66A718E7-3EC3-294C-987D-BE774E8D56AF}" srcOrd="0" destOrd="0" presId="urn:microsoft.com/office/officeart/2008/layout/LinedList"/>
    <dgm:cxn modelId="{CDDA805D-7C1A-9246-8E8C-599387AC1523}" type="presParOf" srcId="{797F9ED4-200F-A14E-AD41-23D13388A0BC}" destId="{C21CEA2D-082E-084B-AE39-7586356443C4}" srcOrd="1" destOrd="0" presId="urn:microsoft.com/office/officeart/2008/layout/LinedList"/>
    <dgm:cxn modelId="{E760EBC7-777B-A742-A3BC-77195A7BA6C0}" type="presParOf" srcId="{797F9ED4-200F-A14E-AD41-23D13388A0BC}" destId="{ECFF0FBF-9B84-F249-B5DF-BA3199703F06}" srcOrd="2" destOrd="0" presId="urn:microsoft.com/office/officeart/2008/layout/LinedList"/>
    <dgm:cxn modelId="{00DAB503-7753-3F4E-AD26-B103295EC156}" type="presParOf" srcId="{679FA787-A462-0242-9411-9BD5134AC968}" destId="{509A11AA-B5A5-244E-A623-E701AF8C3A93}" srcOrd="5" destOrd="0" presId="urn:microsoft.com/office/officeart/2008/layout/LinedList"/>
    <dgm:cxn modelId="{C247876F-00A9-8541-8AF6-77CC2B8F9064}" type="presParOf" srcId="{679FA787-A462-0242-9411-9BD5134AC968}" destId="{44C4CE14-D3D4-6E4A-BD4C-6A658CF0702A}" srcOrd="6" destOrd="0" presId="urn:microsoft.com/office/officeart/2008/layout/LinedList"/>
    <dgm:cxn modelId="{FA8395B2-B7D3-7B4B-B3F4-D10204A540C5}" type="presParOf" srcId="{679FA787-A462-0242-9411-9BD5134AC968}" destId="{D77F9A84-74ED-3D46-A8A0-701B371907C9}" srcOrd="7" destOrd="0" presId="urn:microsoft.com/office/officeart/2008/layout/LinedList"/>
    <dgm:cxn modelId="{281F69C5-87CC-AA46-BE27-04917DB4A223}" type="presParOf" srcId="{D77F9A84-74ED-3D46-A8A0-701B371907C9}" destId="{287F62F5-01AF-2448-A952-8FF40209E022}" srcOrd="0" destOrd="0" presId="urn:microsoft.com/office/officeart/2008/layout/LinedList"/>
    <dgm:cxn modelId="{AA3A1B7E-A69C-A644-A6EC-0CEC475DC6EB}" type="presParOf" srcId="{D77F9A84-74ED-3D46-A8A0-701B371907C9}" destId="{7726BA61-D798-1842-8690-5635B6D31F5B}" srcOrd="1" destOrd="0" presId="urn:microsoft.com/office/officeart/2008/layout/LinedList"/>
    <dgm:cxn modelId="{2700CDFE-1565-094D-8F1B-78D762674C99}" type="presParOf" srcId="{D77F9A84-74ED-3D46-A8A0-701B371907C9}" destId="{D19EB2DE-F2FD-4642-97D3-7A41FE505D9C}" srcOrd="2" destOrd="0" presId="urn:microsoft.com/office/officeart/2008/layout/LinedList"/>
    <dgm:cxn modelId="{10775735-847A-4045-9E3C-5FD218A54DF5}" type="presParOf" srcId="{679FA787-A462-0242-9411-9BD5134AC968}" destId="{87F778FC-9980-A544-A9B0-E745F364D15C}" srcOrd="8" destOrd="0" presId="urn:microsoft.com/office/officeart/2008/layout/LinedList"/>
    <dgm:cxn modelId="{36BFCD4B-35B1-E643-B894-468E5A62A854}" type="presParOf" srcId="{679FA787-A462-0242-9411-9BD5134AC968}" destId="{96FE1477-AE02-004C-A91A-7D85CA8C709A}"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FBF2648-5315-EF44-A40C-570C82BA3002}" type="doc">
      <dgm:prSet loTypeId="urn:microsoft.com/office/officeart/2005/8/layout/vList5" loCatId="" qsTypeId="urn:microsoft.com/office/officeart/2005/8/quickstyle/simple4" qsCatId="simple" csTypeId="urn:microsoft.com/office/officeart/2005/8/colors/accent0_1" csCatId="mainScheme" phldr="1"/>
      <dgm:spPr/>
      <dgm:t>
        <a:bodyPr/>
        <a:lstStyle/>
        <a:p>
          <a:endParaRPr lang="it-IT"/>
        </a:p>
      </dgm:t>
    </dgm:pt>
    <dgm:pt modelId="{7F886CA3-F8B1-884E-A5C0-6D2F32F1E5AC}">
      <dgm:prSet phldrT="[Testo]" custT="1"/>
      <dgm:spPr/>
      <dgm:t>
        <a:bodyPr/>
        <a:lstStyle/>
        <a:p>
          <a:r>
            <a:rPr lang="it-IT" sz="1800" dirty="0">
              <a:latin typeface="+mj-lt"/>
            </a:rPr>
            <a:t>Rilevazione dei ricavi</a:t>
          </a:r>
        </a:p>
      </dgm:t>
    </dgm:pt>
    <dgm:pt modelId="{5D207DA0-8C2D-0447-8E1A-967E59FCD5D3}" type="parTrans" cxnId="{62D71478-9856-3647-BBDA-A8C493D38C2B}">
      <dgm:prSet/>
      <dgm:spPr/>
      <dgm:t>
        <a:bodyPr/>
        <a:lstStyle/>
        <a:p>
          <a:endParaRPr lang="it-IT"/>
        </a:p>
      </dgm:t>
    </dgm:pt>
    <dgm:pt modelId="{088401AA-FF62-7D4C-81FA-3F299769D015}" type="sibTrans" cxnId="{62D71478-9856-3647-BBDA-A8C493D38C2B}">
      <dgm:prSet/>
      <dgm:spPr/>
      <dgm:t>
        <a:bodyPr/>
        <a:lstStyle/>
        <a:p>
          <a:endParaRPr lang="it-IT"/>
        </a:p>
      </dgm:t>
    </dgm:pt>
    <dgm:pt modelId="{66C5B90F-01B3-9449-8DF1-8D91F91B9A9C}">
      <dgm:prSet phldrT="[Testo]"/>
      <dgm:spPr/>
      <dgm:t>
        <a:bodyPr/>
        <a:lstStyle/>
        <a:p>
          <a:r>
            <a:rPr lang="it-IT" dirty="0"/>
            <a:t>Ottenere conferma dai clienti di alcune condizioni contrattuali rilevanti </a:t>
          </a:r>
        </a:p>
      </dgm:t>
    </dgm:pt>
    <dgm:pt modelId="{7B95AF47-8634-EB43-8644-5249952C1CD5}" type="parTrans" cxnId="{03D17BBF-065B-BA46-8E4B-B4808BA75CFE}">
      <dgm:prSet/>
      <dgm:spPr/>
      <dgm:t>
        <a:bodyPr/>
        <a:lstStyle/>
        <a:p>
          <a:endParaRPr lang="it-IT"/>
        </a:p>
      </dgm:t>
    </dgm:pt>
    <dgm:pt modelId="{94594EAB-77A5-8342-BD35-C0F0A2515B04}" type="sibTrans" cxnId="{03D17BBF-065B-BA46-8E4B-B4808BA75CFE}">
      <dgm:prSet/>
      <dgm:spPr/>
      <dgm:t>
        <a:bodyPr/>
        <a:lstStyle/>
        <a:p>
          <a:endParaRPr lang="it-IT"/>
        </a:p>
      </dgm:t>
    </dgm:pt>
    <dgm:pt modelId="{8160910B-6381-794D-8F0D-62E8C8767E48}">
      <dgm:prSet phldrT="[Testo]"/>
      <dgm:spPr/>
      <dgm:t>
        <a:bodyPr/>
        <a:lstStyle/>
        <a:p>
          <a:r>
            <a:rPr lang="it-IT" dirty="0"/>
            <a:t>Svolgere indagini presso il personale dell’impresa </a:t>
          </a:r>
        </a:p>
      </dgm:t>
    </dgm:pt>
    <dgm:pt modelId="{7EAF813D-7878-2243-82EC-4026D91B979C}" type="parTrans" cxnId="{F7AC1272-BE7E-0A46-9963-95D1D37F5726}">
      <dgm:prSet/>
      <dgm:spPr/>
      <dgm:t>
        <a:bodyPr/>
        <a:lstStyle/>
        <a:p>
          <a:endParaRPr lang="it-IT"/>
        </a:p>
      </dgm:t>
    </dgm:pt>
    <dgm:pt modelId="{C72B4938-7C2D-1B4D-84C0-90CCAEA2DECB}" type="sibTrans" cxnId="{F7AC1272-BE7E-0A46-9963-95D1D37F5726}">
      <dgm:prSet/>
      <dgm:spPr/>
      <dgm:t>
        <a:bodyPr/>
        <a:lstStyle/>
        <a:p>
          <a:endParaRPr lang="it-IT"/>
        </a:p>
      </dgm:t>
    </dgm:pt>
    <dgm:pt modelId="{0452780C-CA41-E642-86A8-CCC656B4CA4E}">
      <dgm:prSet phldrT="[Testo]" custT="1"/>
      <dgm:spPr/>
      <dgm:t>
        <a:bodyPr/>
        <a:lstStyle/>
        <a:p>
          <a:r>
            <a:rPr lang="it-IT" sz="1800" dirty="0">
              <a:latin typeface="+mj-lt"/>
            </a:rPr>
            <a:t>Quantità delle rimanenze in magazzino</a:t>
          </a:r>
        </a:p>
      </dgm:t>
    </dgm:pt>
    <dgm:pt modelId="{1EA65A80-9295-2D46-87E0-8F4FE8F08093}" type="parTrans" cxnId="{7FCA8D9C-9AED-3349-BBDE-83F80F985963}">
      <dgm:prSet/>
      <dgm:spPr/>
      <dgm:t>
        <a:bodyPr/>
        <a:lstStyle/>
        <a:p>
          <a:endParaRPr lang="it-IT"/>
        </a:p>
      </dgm:t>
    </dgm:pt>
    <dgm:pt modelId="{11BC4228-FD01-3347-AF3D-2A1ED100ECCE}" type="sibTrans" cxnId="{7FCA8D9C-9AED-3349-BBDE-83F80F985963}">
      <dgm:prSet/>
      <dgm:spPr/>
      <dgm:t>
        <a:bodyPr/>
        <a:lstStyle/>
        <a:p>
          <a:endParaRPr lang="it-IT"/>
        </a:p>
      </dgm:t>
    </dgm:pt>
    <dgm:pt modelId="{9F379A23-8903-6046-AA5B-20B9A1B4066B}">
      <dgm:prSet phldrT="[Testo]"/>
      <dgm:spPr/>
      <dgm:t>
        <a:bodyPr/>
        <a:lstStyle/>
        <a:p>
          <a:r>
            <a:rPr lang="it-IT" dirty="0"/>
            <a:t>Assistere senza preavviso all’inventario di alcune sedi</a:t>
          </a:r>
        </a:p>
      </dgm:t>
    </dgm:pt>
    <dgm:pt modelId="{8C291FD7-9A4C-E14E-AA2B-5046E3659475}" type="parTrans" cxnId="{76FD126F-BD26-2244-96A9-9C077728B26E}">
      <dgm:prSet/>
      <dgm:spPr/>
      <dgm:t>
        <a:bodyPr/>
        <a:lstStyle/>
        <a:p>
          <a:endParaRPr lang="it-IT"/>
        </a:p>
      </dgm:t>
    </dgm:pt>
    <dgm:pt modelId="{1328B4E8-39FD-0E49-B34F-C11B8F106478}" type="sibTrans" cxnId="{76FD126F-BD26-2244-96A9-9C077728B26E}">
      <dgm:prSet/>
      <dgm:spPr/>
      <dgm:t>
        <a:bodyPr/>
        <a:lstStyle/>
        <a:p>
          <a:endParaRPr lang="it-IT"/>
        </a:p>
      </dgm:t>
    </dgm:pt>
    <dgm:pt modelId="{4E8B38CB-7C82-F342-9369-2B6682660B5D}">
      <dgm:prSet phldrT="[Testo]"/>
      <dgm:spPr/>
      <dgm:t>
        <a:bodyPr/>
        <a:lstStyle/>
        <a:p>
          <a:r>
            <a:rPr lang="it-IT" dirty="0"/>
            <a:t>Utilizzare procedure di revisione basate su tecniche computerizzate </a:t>
          </a:r>
        </a:p>
      </dgm:t>
    </dgm:pt>
    <dgm:pt modelId="{29243955-3BB2-D747-926B-9DE59A017252}" type="parTrans" cxnId="{6A326AA5-09DA-F449-BE2F-10902ED6F7C0}">
      <dgm:prSet/>
      <dgm:spPr/>
      <dgm:t>
        <a:bodyPr/>
        <a:lstStyle/>
        <a:p>
          <a:endParaRPr lang="it-IT"/>
        </a:p>
      </dgm:t>
    </dgm:pt>
    <dgm:pt modelId="{8DA3BBB2-0A84-ED45-BF15-50CC05622C32}" type="sibTrans" cxnId="{6A326AA5-09DA-F449-BE2F-10902ED6F7C0}">
      <dgm:prSet/>
      <dgm:spPr/>
      <dgm:t>
        <a:bodyPr/>
        <a:lstStyle/>
        <a:p>
          <a:endParaRPr lang="it-IT"/>
        </a:p>
      </dgm:t>
    </dgm:pt>
    <dgm:pt modelId="{531F9CC8-F7C6-5D45-89B4-2800BB521D48}">
      <dgm:prSet phldrT="[Testo]" custT="1"/>
      <dgm:spPr/>
      <dgm:t>
        <a:bodyPr/>
        <a:lstStyle/>
        <a:p>
          <a:r>
            <a:rPr lang="it-IT" sz="1800" dirty="0">
              <a:latin typeface="+mj-lt"/>
            </a:rPr>
            <a:t>Stime della direzione </a:t>
          </a:r>
        </a:p>
      </dgm:t>
    </dgm:pt>
    <dgm:pt modelId="{E5367E7B-1D5A-9143-816A-29DEAE4CEF07}" type="parTrans" cxnId="{31BE7BDC-A9BC-E146-B817-3CA6316B3C54}">
      <dgm:prSet/>
      <dgm:spPr/>
      <dgm:t>
        <a:bodyPr/>
        <a:lstStyle/>
        <a:p>
          <a:endParaRPr lang="it-IT"/>
        </a:p>
      </dgm:t>
    </dgm:pt>
    <dgm:pt modelId="{29B4C976-F32B-7D46-82A2-C4BBA84E34BA}" type="sibTrans" cxnId="{31BE7BDC-A9BC-E146-B817-3CA6316B3C54}">
      <dgm:prSet/>
      <dgm:spPr/>
      <dgm:t>
        <a:bodyPr/>
        <a:lstStyle/>
        <a:p>
          <a:endParaRPr lang="it-IT"/>
        </a:p>
      </dgm:t>
    </dgm:pt>
    <dgm:pt modelId="{D67C6587-3B26-5C40-BF89-0EA5519A858E}">
      <dgm:prSet phldrT="[Testo]"/>
      <dgm:spPr/>
      <dgm:t>
        <a:bodyPr/>
        <a:lstStyle/>
        <a:p>
          <a:r>
            <a:rPr lang="it-IT" dirty="0"/>
            <a:t>Ricorrere ad un esperto per ottenere una stima indipendente</a:t>
          </a:r>
        </a:p>
      </dgm:t>
    </dgm:pt>
    <dgm:pt modelId="{D66D17E9-A6CA-7244-8D25-E95918B08962}" type="parTrans" cxnId="{601A6D97-281E-994C-9A44-4CAF18E7CB25}">
      <dgm:prSet/>
      <dgm:spPr/>
      <dgm:t>
        <a:bodyPr/>
        <a:lstStyle/>
        <a:p>
          <a:endParaRPr lang="it-IT"/>
        </a:p>
      </dgm:t>
    </dgm:pt>
    <dgm:pt modelId="{616C993A-D52C-6B49-8FE6-C8762C2FA08B}" type="sibTrans" cxnId="{601A6D97-281E-994C-9A44-4CAF18E7CB25}">
      <dgm:prSet/>
      <dgm:spPr/>
      <dgm:t>
        <a:bodyPr/>
        <a:lstStyle/>
        <a:p>
          <a:endParaRPr lang="it-IT"/>
        </a:p>
      </dgm:t>
    </dgm:pt>
    <dgm:pt modelId="{8D7ABBC4-EF34-2F43-993A-55CB19D646CC}">
      <dgm:prSet phldrT="[Testo]"/>
      <dgm:spPr/>
      <dgm:t>
        <a:bodyPr/>
        <a:lstStyle/>
        <a:p>
          <a:r>
            <a:rPr lang="it-IT" dirty="0"/>
            <a:t>Ampliare le indagini a soggetti che non fanno parte della direzione e del settore contabile</a:t>
          </a:r>
        </a:p>
      </dgm:t>
    </dgm:pt>
    <dgm:pt modelId="{053BFA6B-0DA4-4F42-8257-9EC29442EA3B}" type="parTrans" cxnId="{161F732E-1539-AD4C-A5BE-AFB2F9FEDEBB}">
      <dgm:prSet/>
      <dgm:spPr/>
      <dgm:t>
        <a:bodyPr/>
        <a:lstStyle/>
        <a:p>
          <a:endParaRPr lang="it-IT"/>
        </a:p>
      </dgm:t>
    </dgm:pt>
    <dgm:pt modelId="{338A3CB9-CAF8-3249-AFCC-2F48AA52373E}" type="sibTrans" cxnId="{161F732E-1539-AD4C-A5BE-AFB2F9FEDEBB}">
      <dgm:prSet/>
      <dgm:spPr/>
      <dgm:t>
        <a:bodyPr/>
        <a:lstStyle/>
        <a:p>
          <a:endParaRPr lang="it-IT"/>
        </a:p>
      </dgm:t>
    </dgm:pt>
    <dgm:pt modelId="{895CFAF0-18A2-F84E-A33C-5F4537967C60}">
      <dgm:prSet phldrT="[Testo]"/>
      <dgm:spPr/>
      <dgm:t>
        <a:bodyPr/>
        <a:lstStyle/>
        <a:p>
          <a:r>
            <a:rPr lang="it-IT" dirty="0"/>
            <a:t>Presenziare fisicamente alla fine del periodo amministrativo </a:t>
          </a:r>
        </a:p>
      </dgm:t>
    </dgm:pt>
    <dgm:pt modelId="{6C7560F2-F3D6-0547-86A9-E867B5BE9C8B}" type="parTrans" cxnId="{FDB78607-8DCD-FB48-A18F-724FB0556A00}">
      <dgm:prSet/>
      <dgm:spPr/>
      <dgm:t>
        <a:bodyPr/>
        <a:lstStyle/>
        <a:p>
          <a:endParaRPr lang="it-IT"/>
        </a:p>
      </dgm:t>
    </dgm:pt>
    <dgm:pt modelId="{BF2FA893-D7C8-DA45-B7C5-B0CA7E4D436E}" type="sibTrans" cxnId="{FDB78607-8DCD-FB48-A18F-724FB0556A00}">
      <dgm:prSet/>
      <dgm:spPr/>
      <dgm:t>
        <a:bodyPr/>
        <a:lstStyle/>
        <a:p>
          <a:endParaRPr lang="it-IT"/>
        </a:p>
      </dgm:t>
    </dgm:pt>
    <dgm:pt modelId="{E9673334-4596-6A46-BB66-52C9DB1FD62F}">
      <dgm:prSet phldrT="[Testo]"/>
      <dgm:spPr/>
      <dgm:t>
        <a:bodyPr/>
        <a:lstStyle/>
        <a:p>
          <a:r>
            <a:rPr lang="it-IT" dirty="0"/>
            <a:t>Esaminare la contabilità di magazzino</a:t>
          </a:r>
        </a:p>
      </dgm:t>
    </dgm:pt>
    <dgm:pt modelId="{00268291-21FC-5A4A-A297-95EB666F9E08}" type="parTrans" cxnId="{E8E42DC5-E58B-DC43-8761-787CE3DCD455}">
      <dgm:prSet/>
      <dgm:spPr/>
      <dgm:t>
        <a:bodyPr/>
        <a:lstStyle/>
        <a:p>
          <a:endParaRPr lang="it-IT"/>
        </a:p>
      </dgm:t>
    </dgm:pt>
    <dgm:pt modelId="{753139CC-A8B2-FB47-BC65-CCC01F0757EF}" type="sibTrans" cxnId="{E8E42DC5-E58B-DC43-8761-787CE3DCD455}">
      <dgm:prSet/>
      <dgm:spPr/>
      <dgm:t>
        <a:bodyPr/>
        <a:lstStyle/>
        <a:p>
          <a:endParaRPr lang="it-IT"/>
        </a:p>
      </dgm:t>
    </dgm:pt>
    <dgm:pt modelId="{A620FA15-ABE0-334C-9B05-8010710FAEA9}" type="pres">
      <dgm:prSet presAssocID="{4FBF2648-5315-EF44-A40C-570C82BA3002}" presName="Name0" presStyleCnt="0">
        <dgm:presLayoutVars>
          <dgm:dir/>
          <dgm:animLvl val="lvl"/>
          <dgm:resizeHandles val="exact"/>
        </dgm:presLayoutVars>
      </dgm:prSet>
      <dgm:spPr/>
      <dgm:t>
        <a:bodyPr/>
        <a:lstStyle/>
        <a:p>
          <a:endParaRPr lang="it-IT"/>
        </a:p>
      </dgm:t>
    </dgm:pt>
    <dgm:pt modelId="{5CD6C909-760C-774F-B0B7-9758E2958557}" type="pres">
      <dgm:prSet presAssocID="{7F886CA3-F8B1-884E-A5C0-6D2F32F1E5AC}" presName="linNode" presStyleCnt="0"/>
      <dgm:spPr/>
    </dgm:pt>
    <dgm:pt modelId="{E93D53A3-6060-DD43-A8B3-3C04F2701376}" type="pres">
      <dgm:prSet presAssocID="{7F886CA3-F8B1-884E-A5C0-6D2F32F1E5AC}" presName="parentText" presStyleLbl="node1" presStyleIdx="0" presStyleCnt="3">
        <dgm:presLayoutVars>
          <dgm:chMax val="1"/>
          <dgm:bulletEnabled val="1"/>
        </dgm:presLayoutVars>
      </dgm:prSet>
      <dgm:spPr/>
      <dgm:t>
        <a:bodyPr/>
        <a:lstStyle/>
        <a:p>
          <a:endParaRPr lang="it-IT"/>
        </a:p>
      </dgm:t>
    </dgm:pt>
    <dgm:pt modelId="{73E1190D-BB4B-9D4D-9AFA-898C53B0F12C}" type="pres">
      <dgm:prSet presAssocID="{7F886CA3-F8B1-884E-A5C0-6D2F32F1E5AC}" presName="descendantText" presStyleLbl="alignAccFollowNode1" presStyleIdx="0" presStyleCnt="3" custScaleX="131090">
        <dgm:presLayoutVars>
          <dgm:bulletEnabled val="1"/>
        </dgm:presLayoutVars>
      </dgm:prSet>
      <dgm:spPr/>
      <dgm:t>
        <a:bodyPr/>
        <a:lstStyle/>
        <a:p>
          <a:endParaRPr lang="it-IT"/>
        </a:p>
      </dgm:t>
    </dgm:pt>
    <dgm:pt modelId="{F6C6FB88-B9BD-4348-B13A-034D03467248}" type="pres">
      <dgm:prSet presAssocID="{088401AA-FF62-7D4C-81FA-3F299769D015}" presName="sp" presStyleCnt="0"/>
      <dgm:spPr/>
    </dgm:pt>
    <dgm:pt modelId="{89335888-34A8-0744-B79C-976207A16814}" type="pres">
      <dgm:prSet presAssocID="{0452780C-CA41-E642-86A8-CCC656B4CA4E}" presName="linNode" presStyleCnt="0"/>
      <dgm:spPr/>
    </dgm:pt>
    <dgm:pt modelId="{1E9C2C83-483D-B744-BDF5-849420FC514E}" type="pres">
      <dgm:prSet presAssocID="{0452780C-CA41-E642-86A8-CCC656B4CA4E}" presName="parentText" presStyleLbl="node1" presStyleIdx="1" presStyleCnt="3">
        <dgm:presLayoutVars>
          <dgm:chMax val="1"/>
          <dgm:bulletEnabled val="1"/>
        </dgm:presLayoutVars>
      </dgm:prSet>
      <dgm:spPr/>
      <dgm:t>
        <a:bodyPr/>
        <a:lstStyle/>
        <a:p>
          <a:endParaRPr lang="it-IT"/>
        </a:p>
      </dgm:t>
    </dgm:pt>
    <dgm:pt modelId="{2DC33CBF-7236-E042-996D-525D7A48A3BD}" type="pres">
      <dgm:prSet presAssocID="{0452780C-CA41-E642-86A8-CCC656B4CA4E}" presName="descendantText" presStyleLbl="alignAccFollowNode1" presStyleIdx="1" presStyleCnt="3" custScaleX="128025">
        <dgm:presLayoutVars>
          <dgm:bulletEnabled val="1"/>
        </dgm:presLayoutVars>
      </dgm:prSet>
      <dgm:spPr/>
      <dgm:t>
        <a:bodyPr/>
        <a:lstStyle/>
        <a:p>
          <a:endParaRPr lang="it-IT"/>
        </a:p>
      </dgm:t>
    </dgm:pt>
    <dgm:pt modelId="{5D4D7D68-0D92-2B46-8ABD-CE7E931E5F97}" type="pres">
      <dgm:prSet presAssocID="{11BC4228-FD01-3347-AF3D-2A1ED100ECCE}" presName="sp" presStyleCnt="0"/>
      <dgm:spPr/>
    </dgm:pt>
    <dgm:pt modelId="{9E744A0C-31BB-AA4D-84CD-34AE7077D922}" type="pres">
      <dgm:prSet presAssocID="{531F9CC8-F7C6-5D45-89B4-2800BB521D48}" presName="linNode" presStyleCnt="0"/>
      <dgm:spPr/>
    </dgm:pt>
    <dgm:pt modelId="{165210C5-F62A-C942-9B4C-10DD0CAA759E}" type="pres">
      <dgm:prSet presAssocID="{531F9CC8-F7C6-5D45-89B4-2800BB521D48}" presName="parentText" presStyleLbl="node1" presStyleIdx="2" presStyleCnt="3">
        <dgm:presLayoutVars>
          <dgm:chMax val="1"/>
          <dgm:bulletEnabled val="1"/>
        </dgm:presLayoutVars>
      </dgm:prSet>
      <dgm:spPr/>
      <dgm:t>
        <a:bodyPr/>
        <a:lstStyle/>
        <a:p>
          <a:endParaRPr lang="it-IT"/>
        </a:p>
      </dgm:t>
    </dgm:pt>
    <dgm:pt modelId="{8FCF8DE8-7D6F-6E45-A1FD-BF42639C869C}" type="pres">
      <dgm:prSet presAssocID="{531F9CC8-F7C6-5D45-89B4-2800BB521D48}" presName="descendantText" presStyleLbl="alignAccFollowNode1" presStyleIdx="2" presStyleCnt="3" custScaleX="127635">
        <dgm:presLayoutVars>
          <dgm:bulletEnabled val="1"/>
        </dgm:presLayoutVars>
      </dgm:prSet>
      <dgm:spPr/>
      <dgm:t>
        <a:bodyPr/>
        <a:lstStyle/>
        <a:p>
          <a:endParaRPr lang="it-IT"/>
        </a:p>
      </dgm:t>
    </dgm:pt>
  </dgm:ptLst>
  <dgm:cxnLst>
    <dgm:cxn modelId="{601A6D97-281E-994C-9A44-4CAF18E7CB25}" srcId="{531F9CC8-F7C6-5D45-89B4-2800BB521D48}" destId="{D67C6587-3B26-5C40-BF89-0EA5519A858E}" srcOrd="0" destOrd="0" parTransId="{D66D17E9-A6CA-7244-8D25-E95918B08962}" sibTransId="{616C993A-D52C-6B49-8FE6-C8762C2FA08B}"/>
    <dgm:cxn modelId="{CE960E2C-BF49-2A49-8649-135B3C445B6F}" type="presOf" srcId="{531F9CC8-F7C6-5D45-89B4-2800BB521D48}" destId="{165210C5-F62A-C942-9B4C-10DD0CAA759E}" srcOrd="0" destOrd="0" presId="urn:microsoft.com/office/officeart/2005/8/layout/vList5"/>
    <dgm:cxn modelId="{D97C15D2-7427-704A-99E6-0E456DC78AB0}" type="presOf" srcId="{4FBF2648-5315-EF44-A40C-570C82BA3002}" destId="{A620FA15-ABE0-334C-9B05-8010710FAEA9}" srcOrd="0" destOrd="0" presId="urn:microsoft.com/office/officeart/2005/8/layout/vList5"/>
    <dgm:cxn modelId="{3A1DB16A-F6E1-3D41-B0C7-39C63E561271}" type="presOf" srcId="{4E8B38CB-7C82-F342-9369-2B6682660B5D}" destId="{2DC33CBF-7236-E042-996D-525D7A48A3BD}" srcOrd="0" destOrd="2" presId="urn:microsoft.com/office/officeart/2005/8/layout/vList5"/>
    <dgm:cxn modelId="{1E6BC24F-A724-C145-96EC-68E0B8CB1BAA}" type="presOf" srcId="{895CFAF0-18A2-F84E-A33C-5F4537967C60}" destId="{73E1190D-BB4B-9D4D-9AFA-898C53B0F12C}" srcOrd="0" destOrd="2" presId="urn:microsoft.com/office/officeart/2005/8/layout/vList5"/>
    <dgm:cxn modelId="{7FCA8D9C-9AED-3349-BBDE-83F80F985963}" srcId="{4FBF2648-5315-EF44-A40C-570C82BA3002}" destId="{0452780C-CA41-E642-86A8-CCC656B4CA4E}" srcOrd="1" destOrd="0" parTransId="{1EA65A80-9295-2D46-87E0-8F4FE8F08093}" sibTransId="{11BC4228-FD01-3347-AF3D-2A1ED100ECCE}"/>
    <dgm:cxn modelId="{76FD126F-BD26-2244-96A9-9C077728B26E}" srcId="{0452780C-CA41-E642-86A8-CCC656B4CA4E}" destId="{9F379A23-8903-6046-AA5B-20B9A1B4066B}" srcOrd="0" destOrd="0" parTransId="{8C291FD7-9A4C-E14E-AA2B-5046E3659475}" sibTransId="{1328B4E8-39FD-0E49-B34F-C11B8F106478}"/>
    <dgm:cxn modelId="{FB3DE455-3FEF-6845-8E6F-7E646F2DA7FA}" type="presOf" srcId="{8160910B-6381-794D-8F0D-62E8C8767E48}" destId="{73E1190D-BB4B-9D4D-9AFA-898C53B0F12C}" srcOrd="0" destOrd="1" presId="urn:microsoft.com/office/officeart/2005/8/layout/vList5"/>
    <dgm:cxn modelId="{6F2CA820-DDE7-0345-9C1E-063E13B6EEEB}" type="presOf" srcId="{7F886CA3-F8B1-884E-A5C0-6D2F32F1E5AC}" destId="{E93D53A3-6060-DD43-A8B3-3C04F2701376}" srcOrd="0" destOrd="0" presId="urn:microsoft.com/office/officeart/2005/8/layout/vList5"/>
    <dgm:cxn modelId="{B1EA011A-9670-9843-9E4C-FDACA7F3A57C}" type="presOf" srcId="{D67C6587-3B26-5C40-BF89-0EA5519A858E}" destId="{8FCF8DE8-7D6F-6E45-A1FD-BF42639C869C}" srcOrd="0" destOrd="0" presId="urn:microsoft.com/office/officeart/2005/8/layout/vList5"/>
    <dgm:cxn modelId="{161F732E-1539-AD4C-A5BE-AFB2F9FEDEBB}" srcId="{531F9CC8-F7C6-5D45-89B4-2800BB521D48}" destId="{8D7ABBC4-EF34-2F43-993A-55CB19D646CC}" srcOrd="1" destOrd="0" parTransId="{053BFA6B-0DA4-4F42-8257-9EC29442EA3B}" sibTransId="{338A3CB9-CAF8-3249-AFCC-2F48AA52373E}"/>
    <dgm:cxn modelId="{7C8DDD4C-A1FE-8445-A9EF-5AFDC464ABB3}" type="presOf" srcId="{E9673334-4596-6A46-BB66-52C9DB1FD62F}" destId="{2DC33CBF-7236-E042-996D-525D7A48A3BD}" srcOrd="0" destOrd="1" presId="urn:microsoft.com/office/officeart/2005/8/layout/vList5"/>
    <dgm:cxn modelId="{E8E42DC5-E58B-DC43-8761-787CE3DCD455}" srcId="{0452780C-CA41-E642-86A8-CCC656B4CA4E}" destId="{E9673334-4596-6A46-BB66-52C9DB1FD62F}" srcOrd="1" destOrd="0" parTransId="{00268291-21FC-5A4A-A297-95EB666F9E08}" sibTransId="{753139CC-A8B2-FB47-BC65-CCC01F0757EF}"/>
    <dgm:cxn modelId="{03D17BBF-065B-BA46-8E4B-B4808BA75CFE}" srcId="{7F886CA3-F8B1-884E-A5C0-6D2F32F1E5AC}" destId="{66C5B90F-01B3-9449-8DF1-8D91F91B9A9C}" srcOrd="0" destOrd="0" parTransId="{7B95AF47-8634-EB43-8644-5249952C1CD5}" sibTransId="{94594EAB-77A5-8342-BD35-C0F0A2515B04}"/>
    <dgm:cxn modelId="{62D71478-9856-3647-BBDA-A8C493D38C2B}" srcId="{4FBF2648-5315-EF44-A40C-570C82BA3002}" destId="{7F886CA3-F8B1-884E-A5C0-6D2F32F1E5AC}" srcOrd="0" destOrd="0" parTransId="{5D207DA0-8C2D-0447-8E1A-967E59FCD5D3}" sibTransId="{088401AA-FF62-7D4C-81FA-3F299769D015}"/>
    <dgm:cxn modelId="{73DCF07B-48E6-CD4F-A386-B64AF6B46E31}" type="presOf" srcId="{8D7ABBC4-EF34-2F43-993A-55CB19D646CC}" destId="{8FCF8DE8-7D6F-6E45-A1FD-BF42639C869C}" srcOrd="0" destOrd="1" presId="urn:microsoft.com/office/officeart/2005/8/layout/vList5"/>
    <dgm:cxn modelId="{6A326AA5-09DA-F449-BE2F-10902ED6F7C0}" srcId="{0452780C-CA41-E642-86A8-CCC656B4CA4E}" destId="{4E8B38CB-7C82-F342-9369-2B6682660B5D}" srcOrd="2" destOrd="0" parTransId="{29243955-3BB2-D747-926B-9DE59A017252}" sibTransId="{8DA3BBB2-0A84-ED45-BF15-50CC05622C32}"/>
    <dgm:cxn modelId="{BC0141F7-C2D7-6E4D-B62A-D4BE772A20D7}" type="presOf" srcId="{9F379A23-8903-6046-AA5B-20B9A1B4066B}" destId="{2DC33CBF-7236-E042-996D-525D7A48A3BD}" srcOrd="0" destOrd="0" presId="urn:microsoft.com/office/officeart/2005/8/layout/vList5"/>
    <dgm:cxn modelId="{F7AC1272-BE7E-0A46-9963-95D1D37F5726}" srcId="{7F886CA3-F8B1-884E-A5C0-6D2F32F1E5AC}" destId="{8160910B-6381-794D-8F0D-62E8C8767E48}" srcOrd="1" destOrd="0" parTransId="{7EAF813D-7878-2243-82EC-4026D91B979C}" sibTransId="{C72B4938-7C2D-1B4D-84C0-90CCAEA2DECB}"/>
    <dgm:cxn modelId="{FDB78607-8DCD-FB48-A18F-724FB0556A00}" srcId="{7F886CA3-F8B1-884E-A5C0-6D2F32F1E5AC}" destId="{895CFAF0-18A2-F84E-A33C-5F4537967C60}" srcOrd="2" destOrd="0" parTransId="{6C7560F2-F3D6-0547-86A9-E867B5BE9C8B}" sibTransId="{BF2FA893-D7C8-DA45-B7C5-B0CA7E4D436E}"/>
    <dgm:cxn modelId="{D3051114-F348-254C-A0C4-F278B8E03498}" type="presOf" srcId="{0452780C-CA41-E642-86A8-CCC656B4CA4E}" destId="{1E9C2C83-483D-B744-BDF5-849420FC514E}" srcOrd="0" destOrd="0" presId="urn:microsoft.com/office/officeart/2005/8/layout/vList5"/>
    <dgm:cxn modelId="{A954BEBE-FF4B-044C-AA7A-21531C99A429}" type="presOf" srcId="{66C5B90F-01B3-9449-8DF1-8D91F91B9A9C}" destId="{73E1190D-BB4B-9D4D-9AFA-898C53B0F12C}" srcOrd="0" destOrd="0" presId="urn:microsoft.com/office/officeart/2005/8/layout/vList5"/>
    <dgm:cxn modelId="{31BE7BDC-A9BC-E146-B817-3CA6316B3C54}" srcId="{4FBF2648-5315-EF44-A40C-570C82BA3002}" destId="{531F9CC8-F7C6-5D45-89B4-2800BB521D48}" srcOrd="2" destOrd="0" parTransId="{E5367E7B-1D5A-9143-816A-29DEAE4CEF07}" sibTransId="{29B4C976-F32B-7D46-82A2-C4BBA84E34BA}"/>
    <dgm:cxn modelId="{4971FC61-FFF8-D643-8112-E95C3ED16247}" type="presParOf" srcId="{A620FA15-ABE0-334C-9B05-8010710FAEA9}" destId="{5CD6C909-760C-774F-B0B7-9758E2958557}" srcOrd="0" destOrd="0" presId="urn:microsoft.com/office/officeart/2005/8/layout/vList5"/>
    <dgm:cxn modelId="{D1843C2E-DFA6-634B-816D-6B5BA08349F3}" type="presParOf" srcId="{5CD6C909-760C-774F-B0B7-9758E2958557}" destId="{E93D53A3-6060-DD43-A8B3-3C04F2701376}" srcOrd="0" destOrd="0" presId="urn:microsoft.com/office/officeart/2005/8/layout/vList5"/>
    <dgm:cxn modelId="{1CEABE12-8234-7447-AE62-6DACBA61934A}" type="presParOf" srcId="{5CD6C909-760C-774F-B0B7-9758E2958557}" destId="{73E1190D-BB4B-9D4D-9AFA-898C53B0F12C}" srcOrd="1" destOrd="0" presId="urn:microsoft.com/office/officeart/2005/8/layout/vList5"/>
    <dgm:cxn modelId="{D0C4358E-213E-1745-896E-FB875D5DE396}" type="presParOf" srcId="{A620FA15-ABE0-334C-9B05-8010710FAEA9}" destId="{F6C6FB88-B9BD-4348-B13A-034D03467248}" srcOrd="1" destOrd="0" presId="urn:microsoft.com/office/officeart/2005/8/layout/vList5"/>
    <dgm:cxn modelId="{9E5B17F0-792C-844B-99D6-65688236BB37}" type="presParOf" srcId="{A620FA15-ABE0-334C-9B05-8010710FAEA9}" destId="{89335888-34A8-0744-B79C-976207A16814}" srcOrd="2" destOrd="0" presId="urn:microsoft.com/office/officeart/2005/8/layout/vList5"/>
    <dgm:cxn modelId="{34685748-49CA-0D45-904C-F2250036D27B}" type="presParOf" srcId="{89335888-34A8-0744-B79C-976207A16814}" destId="{1E9C2C83-483D-B744-BDF5-849420FC514E}" srcOrd="0" destOrd="0" presId="urn:microsoft.com/office/officeart/2005/8/layout/vList5"/>
    <dgm:cxn modelId="{2A317BAB-E924-3245-AD81-2522AA3FD577}" type="presParOf" srcId="{89335888-34A8-0744-B79C-976207A16814}" destId="{2DC33CBF-7236-E042-996D-525D7A48A3BD}" srcOrd="1" destOrd="0" presId="urn:microsoft.com/office/officeart/2005/8/layout/vList5"/>
    <dgm:cxn modelId="{99E77147-4C54-DB46-9DDD-2EBA04618D22}" type="presParOf" srcId="{A620FA15-ABE0-334C-9B05-8010710FAEA9}" destId="{5D4D7D68-0D92-2B46-8ABD-CE7E931E5F97}" srcOrd="3" destOrd="0" presId="urn:microsoft.com/office/officeart/2005/8/layout/vList5"/>
    <dgm:cxn modelId="{704FA061-1C0B-7D41-B347-76705AD740A1}" type="presParOf" srcId="{A620FA15-ABE0-334C-9B05-8010710FAEA9}" destId="{9E744A0C-31BB-AA4D-84CD-34AE7077D922}" srcOrd="4" destOrd="0" presId="urn:microsoft.com/office/officeart/2005/8/layout/vList5"/>
    <dgm:cxn modelId="{EEED15C4-70D6-9F4F-8D74-6D8AD38C3D2B}" type="presParOf" srcId="{9E744A0C-31BB-AA4D-84CD-34AE7077D922}" destId="{165210C5-F62A-C942-9B4C-10DD0CAA759E}" srcOrd="0" destOrd="0" presId="urn:microsoft.com/office/officeart/2005/8/layout/vList5"/>
    <dgm:cxn modelId="{A11C4AF5-D5F1-C046-89DD-59C5DB64CE97}" type="presParOf" srcId="{9E744A0C-31BB-AA4D-84CD-34AE7077D922}" destId="{8FCF8DE8-7D6F-6E45-A1FD-BF42639C869C}" srcOrd="1" destOrd="0" presId="urn:microsoft.com/office/officeart/2005/8/layout/vList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891181B-46DB-B540-92A8-76EBEC7A82CC}" type="doc">
      <dgm:prSet loTypeId="urn:microsoft.com/office/officeart/2005/8/layout/vList2" loCatId="" qsTypeId="urn:microsoft.com/office/officeart/2005/8/quickstyle/simple4" qsCatId="simple" csTypeId="urn:microsoft.com/office/officeart/2005/8/colors/accent0_1" csCatId="mainScheme" phldr="1"/>
      <dgm:spPr/>
      <dgm:t>
        <a:bodyPr/>
        <a:lstStyle/>
        <a:p>
          <a:endParaRPr lang="it-IT"/>
        </a:p>
      </dgm:t>
    </dgm:pt>
    <dgm:pt modelId="{2F747759-4A35-E54B-B520-391089C52133}">
      <dgm:prSet phldrT="[Testo]" custT="1"/>
      <dgm:spPr/>
      <dgm:t>
        <a:bodyPr/>
        <a:lstStyle/>
        <a:p>
          <a:r>
            <a:rPr lang="it-IT" sz="1800" b="1" dirty="0">
              <a:latin typeface="+mj-lt"/>
            </a:rPr>
            <a:t>Discrepanze nelle registrazioni contabili</a:t>
          </a:r>
          <a:r>
            <a:rPr lang="it-IT" sz="1800" dirty="0">
              <a:latin typeface="+mj-lt"/>
            </a:rPr>
            <a:t>:</a:t>
          </a:r>
        </a:p>
      </dgm:t>
    </dgm:pt>
    <dgm:pt modelId="{C4454645-F286-3F45-B8B0-5CB94F5367B7}" type="parTrans" cxnId="{BA36CAD5-0A12-404A-A9A4-130587F22885}">
      <dgm:prSet/>
      <dgm:spPr/>
      <dgm:t>
        <a:bodyPr/>
        <a:lstStyle/>
        <a:p>
          <a:endParaRPr lang="it-IT"/>
        </a:p>
      </dgm:t>
    </dgm:pt>
    <dgm:pt modelId="{806AFD01-60AA-664F-B919-1CD1C43A7BFD}" type="sibTrans" cxnId="{BA36CAD5-0A12-404A-A9A4-130587F22885}">
      <dgm:prSet/>
      <dgm:spPr/>
      <dgm:t>
        <a:bodyPr/>
        <a:lstStyle/>
        <a:p>
          <a:endParaRPr lang="it-IT"/>
        </a:p>
      </dgm:t>
    </dgm:pt>
    <dgm:pt modelId="{B2AE99B6-2FD7-F84D-A11E-9DA5B8EB96E0}">
      <dgm:prSet phldrT="[Testo]" custT="1"/>
      <dgm:spPr/>
      <dgm:t>
        <a:bodyPr/>
        <a:lstStyle/>
        <a:p>
          <a:r>
            <a:rPr lang="it-IT" sz="1800" dirty="0">
              <a:latin typeface="+mj-lt"/>
            </a:rPr>
            <a:t>Operazioni che non siano registrate in maniera completa e tempestiva o siano registrate in maniera impropria</a:t>
          </a:r>
        </a:p>
      </dgm:t>
    </dgm:pt>
    <dgm:pt modelId="{1FEB63CF-13DB-AF42-AABA-09AEE9909AF3}" type="parTrans" cxnId="{9574C5B4-30E5-0643-A17F-F1791232C444}">
      <dgm:prSet/>
      <dgm:spPr/>
      <dgm:t>
        <a:bodyPr/>
        <a:lstStyle/>
        <a:p>
          <a:endParaRPr lang="it-IT"/>
        </a:p>
      </dgm:t>
    </dgm:pt>
    <dgm:pt modelId="{BE2EF2B2-256C-E146-B3B9-751034FBED10}" type="sibTrans" cxnId="{9574C5B4-30E5-0643-A17F-F1791232C444}">
      <dgm:prSet/>
      <dgm:spPr/>
      <dgm:t>
        <a:bodyPr/>
        <a:lstStyle/>
        <a:p>
          <a:endParaRPr lang="it-IT"/>
        </a:p>
      </dgm:t>
    </dgm:pt>
    <dgm:pt modelId="{D0B77011-AF63-9345-B406-2F8550C9903C}">
      <dgm:prSet phldrT="[Testo]" custT="1"/>
      <dgm:spPr/>
      <dgm:t>
        <a:bodyPr/>
        <a:lstStyle/>
        <a:p>
          <a:r>
            <a:rPr lang="it-IT" sz="1800" b="1" dirty="0">
              <a:latin typeface="+mj-lt"/>
            </a:rPr>
            <a:t>Evidenze contraddittorie o mancanti</a:t>
          </a:r>
          <a:r>
            <a:rPr lang="it-IT" sz="1800" dirty="0">
              <a:latin typeface="+mj-lt"/>
            </a:rPr>
            <a:t>:</a:t>
          </a:r>
        </a:p>
      </dgm:t>
    </dgm:pt>
    <dgm:pt modelId="{5C41D1FD-640B-8448-A4DE-1961F42C9432}" type="parTrans" cxnId="{D1865932-5B71-6649-B5CA-65EA7690F9F3}">
      <dgm:prSet/>
      <dgm:spPr/>
      <dgm:t>
        <a:bodyPr/>
        <a:lstStyle/>
        <a:p>
          <a:endParaRPr lang="it-IT"/>
        </a:p>
      </dgm:t>
    </dgm:pt>
    <dgm:pt modelId="{E6E8E831-A0C1-C545-A763-D3AB9E5DEF20}" type="sibTrans" cxnId="{D1865932-5B71-6649-B5CA-65EA7690F9F3}">
      <dgm:prSet/>
      <dgm:spPr/>
      <dgm:t>
        <a:bodyPr/>
        <a:lstStyle/>
        <a:p>
          <a:endParaRPr lang="it-IT"/>
        </a:p>
      </dgm:t>
    </dgm:pt>
    <dgm:pt modelId="{0F70D334-1AF9-2246-9508-08F5695B158C}">
      <dgm:prSet phldrT="[Testo]" custT="1"/>
      <dgm:spPr/>
      <dgm:t>
        <a:bodyPr/>
        <a:lstStyle/>
        <a:p>
          <a:r>
            <a:rPr lang="it-IT" sz="1800" dirty="0">
              <a:latin typeface="+mj-lt"/>
            </a:rPr>
            <a:t>Documentazione mancante o che sembra aver subito manipolazioni</a:t>
          </a:r>
        </a:p>
      </dgm:t>
    </dgm:pt>
    <dgm:pt modelId="{07E2F51C-4097-8348-B6ED-D721E3FBE276}" type="parTrans" cxnId="{F71DEC53-F040-834A-A11E-D8E3A4C1544C}">
      <dgm:prSet/>
      <dgm:spPr/>
      <dgm:t>
        <a:bodyPr/>
        <a:lstStyle/>
        <a:p>
          <a:endParaRPr lang="it-IT"/>
        </a:p>
      </dgm:t>
    </dgm:pt>
    <dgm:pt modelId="{107FE303-3523-494B-BFE0-1843B58C66F3}" type="sibTrans" cxnId="{F71DEC53-F040-834A-A11E-D8E3A4C1544C}">
      <dgm:prSet/>
      <dgm:spPr/>
      <dgm:t>
        <a:bodyPr/>
        <a:lstStyle/>
        <a:p>
          <a:endParaRPr lang="it-IT"/>
        </a:p>
      </dgm:t>
    </dgm:pt>
    <dgm:pt modelId="{BF6675ED-2C55-4047-B2A0-2CD50D7E2D67}">
      <dgm:prSet phldrT="[Testo]" custT="1"/>
      <dgm:spPr/>
      <dgm:t>
        <a:bodyPr/>
        <a:lstStyle/>
        <a:p>
          <a:r>
            <a:rPr lang="it-IT" sz="1800" b="1" dirty="0">
              <a:latin typeface="+mj-lt"/>
            </a:rPr>
            <a:t>Relazioni problematiche ed inusuali tra il revisore e la direzione </a:t>
          </a:r>
        </a:p>
      </dgm:t>
    </dgm:pt>
    <dgm:pt modelId="{2582587A-B3C7-4142-861C-B8CC7C65237B}" type="parTrans" cxnId="{C321A994-1BFA-0A4B-BA10-568A0DE5E37D}">
      <dgm:prSet/>
      <dgm:spPr/>
      <dgm:t>
        <a:bodyPr/>
        <a:lstStyle/>
        <a:p>
          <a:endParaRPr lang="it-IT"/>
        </a:p>
      </dgm:t>
    </dgm:pt>
    <dgm:pt modelId="{DA9F19BD-01B8-9A48-98B5-99D5DD060538}" type="sibTrans" cxnId="{C321A994-1BFA-0A4B-BA10-568A0DE5E37D}">
      <dgm:prSet/>
      <dgm:spPr/>
      <dgm:t>
        <a:bodyPr/>
        <a:lstStyle/>
        <a:p>
          <a:endParaRPr lang="it-IT"/>
        </a:p>
      </dgm:t>
    </dgm:pt>
    <dgm:pt modelId="{0BAA0723-9C9E-E74C-9CC7-D83606C47508}">
      <dgm:prSet phldrT="[Testo]"/>
      <dgm:spPr/>
      <dgm:t>
        <a:bodyPr/>
        <a:lstStyle/>
        <a:p>
          <a:endParaRPr lang="it-IT" sz="2100" dirty="0"/>
        </a:p>
      </dgm:t>
    </dgm:pt>
    <dgm:pt modelId="{E09E65FB-906A-984B-B5E2-3D8BDB0DB088}" type="parTrans" cxnId="{E4B5110F-4FB8-0243-BE75-7B3A0782879C}">
      <dgm:prSet/>
      <dgm:spPr/>
      <dgm:t>
        <a:bodyPr/>
        <a:lstStyle/>
        <a:p>
          <a:endParaRPr lang="it-IT"/>
        </a:p>
      </dgm:t>
    </dgm:pt>
    <dgm:pt modelId="{3186E152-A228-7342-AFC7-67841E333AA7}" type="sibTrans" cxnId="{E4B5110F-4FB8-0243-BE75-7B3A0782879C}">
      <dgm:prSet/>
      <dgm:spPr/>
      <dgm:t>
        <a:bodyPr/>
        <a:lstStyle/>
        <a:p>
          <a:endParaRPr lang="it-IT"/>
        </a:p>
      </dgm:t>
    </dgm:pt>
    <dgm:pt modelId="{593398BB-2A78-AB4F-95EA-7D40A2CAF828}">
      <dgm:prSet phldrT="[Testo]"/>
      <dgm:spPr/>
      <dgm:t>
        <a:bodyPr/>
        <a:lstStyle/>
        <a:p>
          <a:endParaRPr lang="it-IT" sz="2000" dirty="0"/>
        </a:p>
      </dgm:t>
    </dgm:pt>
    <dgm:pt modelId="{8AC19783-EC9D-6C46-8F3D-8B287D86A2E7}" type="parTrans" cxnId="{24B477BB-99CD-BC4A-9096-9EDF78DEA67C}">
      <dgm:prSet/>
      <dgm:spPr/>
      <dgm:t>
        <a:bodyPr/>
        <a:lstStyle/>
        <a:p>
          <a:endParaRPr lang="it-IT"/>
        </a:p>
      </dgm:t>
    </dgm:pt>
    <dgm:pt modelId="{5C17203F-B729-6C44-ACE5-2865D6CBF802}" type="sibTrans" cxnId="{24B477BB-99CD-BC4A-9096-9EDF78DEA67C}">
      <dgm:prSet/>
      <dgm:spPr/>
      <dgm:t>
        <a:bodyPr/>
        <a:lstStyle/>
        <a:p>
          <a:endParaRPr lang="it-IT"/>
        </a:p>
      </dgm:t>
    </dgm:pt>
    <dgm:pt modelId="{52342E58-363D-5446-988E-362F25A3AC6E}">
      <dgm:prSet phldrT="[Testo]" custT="1"/>
      <dgm:spPr/>
      <dgm:t>
        <a:bodyPr/>
        <a:lstStyle/>
        <a:p>
          <a:endParaRPr lang="it-IT" sz="1800" dirty="0">
            <a:latin typeface="+mj-lt"/>
          </a:endParaRPr>
        </a:p>
      </dgm:t>
    </dgm:pt>
    <dgm:pt modelId="{1502B30B-364E-F548-9BEE-F1B1FB9D3E96}" type="parTrans" cxnId="{DF61373F-403A-E147-A742-F3B9005333EE}">
      <dgm:prSet/>
      <dgm:spPr/>
      <dgm:t>
        <a:bodyPr/>
        <a:lstStyle/>
        <a:p>
          <a:endParaRPr lang="it-IT"/>
        </a:p>
      </dgm:t>
    </dgm:pt>
    <dgm:pt modelId="{A010EAFE-6888-2240-9859-0F83DD571D81}" type="sibTrans" cxnId="{DF61373F-403A-E147-A742-F3B9005333EE}">
      <dgm:prSet/>
      <dgm:spPr/>
      <dgm:t>
        <a:bodyPr/>
        <a:lstStyle/>
        <a:p>
          <a:endParaRPr lang="it-IT"/>
        </a:p>
      </dgm:t>
    </dgm:pt>
    <dgm:pt modelId="{AB9BC6ED-4D86-1344-9F1C-650083AD351D}">
      <dgm:prSet phldrT="[Testo]" custT="1"/>
      <dgm:spPr/>
      <dgm:t>
        <a:bodyPr/>
        <a:lstStyle/>
        <a:p>
          <a:r>
            <a:rPr lang="it-IT" sz="1800" dirty="0">
              <a:latin typeface="+mj-lt"/>
            </a:rPr>
            <a:t>Ritardi inusuali da parte dell’impresa nel fornire le informazioni richieste </a:t>
          </a:r>
        </a:p>
      </dgm:t>
    </dgm:pt>
    <dgm:pt modelId="{98C6D136-BB8A-2746-B85A-13A5CB792B5D}" type="parTrans" cxnId="{3EBB92F7-D680-8540-9107-80F4921966AD}">
      <dgm:prSet/>
      <dgm:spPr/>
      <dgm:t>
        <a:bodyPr/>
        <a:lstStyle/>
        <a:p>
          <a:endParaRPr lang="it-IT"/>
        </a:p>
      </dgm:t>
    </dgm:pt>
    <dgm:pt modelId="{D8EF3A42-B694-E149-9D20-D0C78FC2556A}" type="sibTrans" cxnId="{3EBB92F7-D680-8540-9107-80F4921966AD}">
      <dgm:prSet/>
      <dgm:spPr/>
      <dgm:t>
        <a:bodyPr/>
        <a:lstStyle/>
        <a:p>
          <a:endParaRPr lang="it-IT"/>
        </a:p>
      </dgm:t>
    </dgm:pt>
    <dgm:pt modelId="{913FBBCB-79B8-C446-8B0C-D11B1B372084}">
      <dgm:prSet phldrT="[Testo]" custT="1"/>
      <dgm:spPr/>
      <dgm:t>
        <a:bodyPr/>
        <a:lstStyle/>
        <a:p>
          <a:r>
            <a:rPr lang="it-IT" sz="1800" dirty="0">
              <a:latin typeface="+mj-lt"/>
            </a:rPr>
            <a:t>Operazioni o saldi contabili non documentati o non autorizzati</a:t>
          </a:r>
        </a:p>
      </dgm:t>
    </dgm:pt>
    <dgm:pt modelId="{24E2489F-7260-BE4B-B9CB-859AE8065A9F}" type="parTrans" cxnId="{2DCC5BB9-68C3-BA4D-B14A-0C4E3C5CE6A1}">
      <dgm:prSet/>
      <dgm:spPr/>
      <dgm:t>
        <a:bodyPr/>
        <a:lstStyle/>
        <a:p>
          <a:endParaRPr lang="it-IT"/>
        </a:p>
      </dgm:t>
    </dgm:pt>
    <dgm:pt modelId="{13DA439D-BE7A-2941-9D80-88E3AADE1A88}" type="sibTrans" cxnId="{2DCC5BB9-68C3-BA4D-B14A-0C4E3C5CE6A1}">
      <dgm:prSet/>
      <dgm:spPr/>
      <dgm:t>
        <a:bodyPr/>
        <a:lstStyle/>
        <a:p>
          <a:endParaRPr lang="it-IT"/>
        </a:p>
      </dgm:t>
    </dgm:pt>
    <dgm:pt modelId="{1FB209C2-FE31-A64A-869C-9D6C8A34D96A}">
      <dgm:prSet phldrT="[Testo]" custT="1"/>
      <dgm:spPr/>
      <dgm:t>
        <a:bodyPr/>
        <a:lstStyle/>
        <a:p>
          <a:r>
            <a:rPr lang="it-IT" sz="1800" dirty="0">
              <a:latin typeface="+mj-lt"/>
            </a:rPr>
            <a:t>Significative partite in riconciliazione non giustificate </a:t>
          </a:r>
        </a:p>
      </dgm:t>
    </dgm:pt>
    <dgm:pt modelId="{74E8FD99-E33F-0148-92CA-25C1D2B93FC9}" type="parTrans" cxnId="{ECD975BB-B2E8-734C-8927-6032DE5C7415}">
      <dgm:prSet/>
      <dgm:spPr/>
      <dgm:t>
        <a:bodyPr/>
        <a:lstStyle/>
        <a:p>
          <a:endParaRPr lang="it-IT"/>
        </a:p>
      </dgm:t>
    </dgm:pt>
    <dgm:pt modelId="{68C72C8B-BC8B-8D4D-82CD-6A7D9C6BDA6D}" type="sibTrans" cxnId="{ECD975BB-B2E8-734C-8927-6032DE5C7415}">
      <dgm:prSet/>
      <dgm:spPr/>
      <dgm:t>
        <a:bodyPr/>
        <a:lstStyle/>
        <a:p>
          <a:endParaRPr lang="it-IT"/>
        </a:p>
      </dgm:t>
    </dgm:pt>
    <dgm:pt modelId="{DF6FF35A-2038-DD43-ADD3-2136D2EF6AE7}">
      <dgm:prSet phldrT="[Testo]" custT="1"/>
      <dgm:spPr/>
      <dgm:t>
        <a:bodyPr/>
        <a:lstStyle/>
        <a:p>
          <a:r>
            <a:rPr lang="it-IT" sz="1800" dirty="0">
              <a:latin typeface="+mj-lt"/>
            </a:rPr>
            <a:t>Principi contabili che sembrano differire da quelli usuali nel settore </a:t>
          </a:r>
        </a:p>
      </dgm:t>
    </dgm:pt>
    <dgm:pt modelId="{319C888E-D5F2-6643-8945-5C15AD56B020}" type="parTrans" cxnId="{3E947478-5A4E-7547-A644-7961F02110C3}">
      <dgm:prSet/>
      <dgm:spPr/>
      <dgm:t>
        <a:bodyPr/>
        <a:lstStyle/>
        <a:p>
          <a:endParaRPr lang="it-IT"/>
        </a:p>
      </dgm:t>
    </dgm:pt>
    <dgm:pt modelId="{77B66D40-1455-F645-A31A-E3B9C58D26E1}" type="sibTrans" cxnId="{3E947478-5A4E-7547-A644-7961F02110C3}">
      <dgm:prSet/>
      <dgm:spPr/>
      <dgm:t>
        <a:bodyPr/>
        <a:lstStyle/>
        <a:p>
          <a:endParaRPr lang="it-IT"/>
        </a:p>
      </dgm:t>
    </dgm:pt>
    <dgm:pt modelId="{92C14C26-68ED-9E49-A2C0-8AEC7C9A7E3C}" type="pres">
      <dgm:prSet presAssocID="{6891181B-46DB-B540-92A8-76EBEC7A82CC}" presName="linear" presStyleCnt="0">
        <dgm:presLayoutVars>
          <dgm:animLvl val="lvl"/>
          <dgm:resizeHandles val="exact"/>
        </dgm:presLayoutVars>
      </dgm:prSet>
      <dgm:spPr/>
      <dgm:t>
        <a:bodyPr/>
        <a:lstStyle/>
        <a:p>
          <a:endParaRPr lang="it-IT"/>
        </a:p>
      </dgm:t>
    </dgm:pt>
    <dgm:pt modelId="{94CB057F-1D30-3B47-BE93-80411C218DA7}" type="pres">
      <dgm:prSet presAssocID="{2F747759-4A35-E54B-B520-391089C52133}" presName="parentText" presStyleLbl="node1" presStyleIdx="0" presStyleCnt="3">
        <dgm:presLayoutVars>
          <dgm:chMax val="0"/>
          <dgm:bulletEnabled val="1"/>
        </dgm:presLayoutVars>
      </dgm:prSet>
      <dgm:spPr/>
      <dgm:t>
        <a:bodyPr/>
        <a:lstStyle/>
        <a:p>
          <a:endParaRPr lang="it-IT"/>
        </a:p>
      </dgm:t>
    </dgm:pt>
    <dgm:pt modelId="{E149CC21-6073-AA46-8A23-338FC6437756}" type="pres">
      <dgm:prSet presAssocID="{2F747759-4A35-E54B-B520-391089C52133}" presName="childText" presStyleLbl="revTx" presStyleIdx="0" presStyleCnt="3">
        <dgm:presLayoutVars>
          <dgm:bulletEnabled val="1"/>
        </dgm:presLayoutVars>
      </dgm:prSet>
      <dgm:spPr/>
      <dgm:t>
        <a:bodyPr/>
        <a:lstStyle/>
        <a:p>
          <a:endParaRPr lang="it-IT"/>
        </a:p>
      </dgm:t>
    </dgm:pt>
    <dgm:pt modelId="{BAE6484A-A883-4C4B-AA87-792FEF649307}" type="pres">
      <dgm:prSet presAssocID="{D0B77011-AF63-9345-B406-2F8550C9903C}" presName="parentText" presStyleLbl="node1" presStyleIdx="1" presStyleCnt="3">
        <dgm:presLayoutVars>
          <dgm:chMax val="0"/>
          <dgm:bulletEnabled val="1"/>
        </dgm:presLayoutVars>
      </dgm:prSet>
      <dgm:spPr/>
      <dgm:t>
        <a:bodyPr/>
        <a:lstStyle/>
        <a:p>
          <a:endParaRPr lang="it-IT"/>
        </a:p>
      </dgm:t>
    </dgm:pt>
    <dgm:pt modelId="{E6EE4EB6-147B-A346-8517-75B5B351BF55}" type="pres">
      <dgm:prSet presAssocID="{D0B77011-AF63-9345-B406-2F8550C9903C}" presName="childText" presStyleLbl="revTx" presStyleIdx="1" presStyleCnt="3">
        <dgm:presLayoutVars>
          <dgm:bulletEnabled val="1"/>
        </dgm:presLayoutVars>
      </dgm:prSet>
      <dgm:spPr/>
      <dgm:t>
        <a:bodyPr/>
        <a:lstStyle/>
        <a:p>
          <a:endParaRPr lang="it-IT"/>
        </a:p>
      </dgm:t>
    </dgm:pt>
    <dgm:pt modelId="{713E2EDF-D24F-8F40-A08B-C1222F9E0820}" type="pres">
      <dgm:prSet presAssocID="{BF6675ED-2C55-4047-B2A0-2CD50D7E2D67}" presName="parentText" presStyleLbl="node1" presStyleIdx="2" presStyleCnt="3">
        <dgm:presLayoutVars>
          <dgm:chMax val="0"/>
          <dgm:bulletEnabled val="1"/>
        </dgm:presLayoutVars>
      </dgm:prSet>
      <dgm:spPr/>
      <dgm:t>
        <a:bodyPr/>
        <a:lstStyle/>
        <a:p>
          <a:endParaRPr lang="it-IT"/>
        </a:p>
      </dgm:t>
    </dgm:pt>
    <dgm:pt modelId="{1781F041-3990-6B4A-BD68-C53022FA9ADD}" type="pres">
      <dgm:prSet presAssocID="{BF6675ED-2C55-4047-B2A0-2CD50D7E2D67}" presName="childText" presStyleLbl="revTx" presStyleIdx="2" presStyleCnt="3">
        <dgm:presLayoutVars>
          <dgm:bulletEnabled val="1"/>
        </dgm:presLayoutVars>
      </dgm:prSet>
      <dgm:spPr/>
      <dgm:t>
        <a:bodyPr/>
        <a:lstStyle/>
        <a:p>
          <a:endParaRPr lang="it-IT"/>
        </a:p>
      </dgm:t>
    </dgm:pt>
  </dgm:ptLst>
  <dgm:cxnLst>
    <dgm:cxn modelId="{ED6C4868-5025-7243-B94A-71542EC1D64B}" type="presOf" srcId="{52342E58-363D-5446-988E-362F25A3AC6E}" destId="{1781F041-3990-6B4A-BD68-C53022FA9ADD}" srcOrd="0" destOrd="2" presId="urn:microsoft.com/office/officeart/2005/8/layout/vList2"/>
    <dgm:cxn modelId="{DD3B6C49-4E4E-5845-A8AD-8D9BDFD5C842}" type="presOf" srcId="{593398BB-2A78-AB4F-95EA-7D40A2CAF828}" destId="{E149CC21-6073-AA46-8A23-338FC6437756}" srcOrd="0" destOrd="2" presId="urn:microsoft.com/office/officeart/2005/8/layout/vList2"/>
    <dgm:cxn modelId="{F9FDB159-4F3A-0F4B-8C62-3AFF12EB7ECF}" type="presOf" srcId="{B2AE99B6-2FD7-F84D-A11E-9DA5B8EB96E0}" destId="{E149CC21-6073-AA46-8A23-338FC6437756}" srcOrd="0" destOrd="0" presId="urn:microsoft.com/office/officeart/2005/8/layout/vList2"/>
    <dgm:cxn modelId="{9574C5B4-30E5-0643-A17F-F1791232C444}" srcId="{2F747759-4A35-E54B-B520-391089C52133}" destId="{B2AE99B6-2FD7-F84D-A11E-9DA5B8EB96E0}" srcOrd="0" destOrd="0" parTransId="{1FEB63CF-13DB-AF42-AABA-09AEE9909AF3}" sibTransId="{BE2EF2B2-256C-E146-B3B9-751034FBED10}"/>
    <dgm:cxn modelId="{865CAC95-CA6D-134F-B903-3330BE09050D}" type="presOf" srcId="{913FBBCB-79B8-C446-8B0C-D11B1B372084}" destId="{E149CC21-6073-AA46-8A23-338FC6437756}" srcOrd="0" destOrd="1" presId="urn:microsoft.com/office/officeart/2005/8/layout/vList2"/>
    <dgm:cxn modelId="{ECD975BB-B2E8-734C-8927-6032DE5C7415}" srcId="{D0B77011-AF63-9345-B406-2F8550C9903C}" destId="{1FB209C2-FE31-A64A-869C-9D6C8A34D96A}" srcOrd="1" destOrd="0" parTransId="{74E8FD99-E33F-0148-92CA-25C1D2B93FC9}" sibTransId="{68C72C8B-BC8B-8D4D-82CD-6A7D9C6BDA6D}"/>
    <dgm:cxn modelId="{97460502-D460-FE4F-917D-C54310FD8DFC}" type="presOf" srcId="{AB9BC6ED-4D86-1344-9F1C-650083AD351D}" destId="{1781F041-3990-6B4A-BD68-C53022FA9ADD}" srcOrd="0" destOrd="0" presId="urn:microsoft.com/office/officeart/2005/8/layout/vList2"/>
    <dgm:cxn modelId="{15DFFB2F-5423-8E48-AF86-AED065B67345}" type="presOf" srcId="{0F70D334-1AF9-2246-9508-08F5695B158C}" destId="{E6EE4EB6-147B-A346-8517-75B5B351BF55}" srcOrd="0" destOrd="0" presId="urn:microsoft.com/office/officeart/2005/8/layout/vList2"/>
    <dgm:cxn modelId="{F2CD8411-6458-574C-A5A5-8552A3FE8974}" type="presOf" srcId="{D0B77011-AF63-9345-B406-2F8550C9903C}" destId="{BAE6484A-A883-4C4B-AA87-792FEF649307}" srcOrd="0" destOrd="0" presId="urn:microsoft.com/office/officeart/2005/8/layout/vList2"/>
    <dgm:cxn modelId="{D6BD1191-08AF-4C42-B77C-70EAB56E9AC6}" type="presOf" srcId="{6891181B-46DB-B540-92A8-76EBEC7A82CC}" destId="{92C14C26-68ED-9E49-A2C0-8AEC7C9A7E3C}" srcOrd="0" destOrd="0" presId="urn:microsoft.com/office/officeart/2005/8/layout/vList2"/>
    <dgm:cxn modelId="{C321A994-1BFA-0A4B-BA10-568A0DE5E37D}" srcId="{6891181B-46DB-B540-92A8-76EBEC7A82CC}" destId="{BF6675ED-2C55-4047-B2A0-2CD50D7E2D67}" srcOrd="2" destOrd="0" parTransId="{2582587A-B3C7-4142-861C-B8CC7C65237B}" sibTransId="{DA9F19BD-01B8-9A48-98B5-99D5DD060538}"/>
    <dgm:cxn modelId="{D713286B-CEA5-894A-9BCB-7B2C7987237D}" type="presOf" srcId="{0BAA0723-9C9E-E74C-9CC7-D83606C47508}" destId="{E6EE4EB6-147B-A346-8517-75B5B351BF55}" srcOrd="0" destOrd="2" presId="urn:microsoft.com/office/officeart/2005/8/layout/vList2"/>
    <dgm:cxn modelId="{601A51F1-54A7-6447-9E85-58212D299305}" type="presOf" srcId="{BF6675ED-2C55-4047-B2A0-2CD50D7E2D67}" destId="{713E2EDF-D24F-8F40-A08B-C1222F9E0820}" srcOrd="0" destOrd="0" presId="urn:microsoft.com/office/officeart/2005/8/layout/vList2"/>
    <dgm:cxn modelId="{DF61373F-403A-E147-A742-F3B9005333EE}" srcId="{BF6675ED-2C55-4047-B2A0-2CD50D7E2D67}" destId="{52342E58-363D-5446-988E-362F25A3AC6E}" srcOrd="2" destOrd="0" parTransId="{1502B30B-364E-F548-9BEE-F1B1FB9D3E96}" sibTransId="{A010EAFE-6888-2240-9859-0F83DD571D81}"/>
    <dgm:cxn modelId="{D1865932-5B71-6649-B5CA-65EA7690F9F3}" srcId="{6891181B-46DB-B540-92A8-76EBEC7A82CC}" destId="{D0B77011-AF63-9345-B406-2F8550C9903C}" srcOrd="1" destOrd="0" parTransId="{5C41D1FD-640B-8448-A4DE-1961F42C9432}" sibTransId="{E6E8E831-A0C1-C545-A763-D3AB9E5DEF20}"/>
    <dgm:cxn modelId="{3E947478-5A4E-7547-A644-7961F02110C3}" srcId="{BF6675ED-2C55-4047-B2A0-2CD50D7E2D67}" destId="{DF6FF35A-2038-DD43-ADD3-2136D2EF6AE7}" srcOrd="1" destOrd="0" parTransId="{319C888E-D5F2-6643-8945-5C15AD56B020}" sibTransId="{77B66D40-1455-F645-A31A-E3B9C58D26E1}"/>
    <dgm:cxn modelId="{2DCC5BB9-68C3-BA4D-B14A-0C4E3C5CE6A1}" srcId="{2F747759-4A35-E54B-B520-391089C52133}" destId="{913FBBCB-79B8-C446-8B0C-D11B1B372084}" srcOrd="1" destOrd="0" parTransId="{24E2489F-7260-BE4B-B9CB-859AE8065A9F}" sibTransId="{13DA439D-BE7A-2941-9D80-88E3AADE1A88}"/>
    <dgm:cxn modelId="{F71DEC53-F040-834A-A11E-D8E3A4C1544C}" srcId="{D0B77011-AF63-9345-B406-2F8550C9903C}" destId="{0F70D334-1AF9-2246-9508-08F5695B158C}" srcOrd="0" destOrd="0" parTransId="{07E2F51C-4097-8348-B6ED-D721E3FBE276}" sibTransId="{107FE303-3523-494B-BFE0-1843B58C66F3}"/>
    <dgm:cxn modelId="{A6864BC6-E5F7-114B-B3E8-1169D05D2E8D}" type="presOf" srcId="{DF6FF35A-2038-DD43-ADD3-2136D2EF6AE7}" destId="{1781F041-3990-6B4A-BD68-C53022FA9ADD}" srcOrd="0" destOrd="1" presId="urn:microsoft.com/office/officeart/2005/8/layout/vList2"/>
    <dgm:cxn modelId="{046FA3CE-FBE4-0540-A0DE-67191DFDD3C8}" type="presOf" srcId="{1FB209C2-FE31-A64A-869C-9D6C8A34D96A}" destId="{E6EE4EB6-147B-A346-8517-75B5B351BF55}" srcOrd="0" destOrd="1" presId="urn:microsoft.com/office/officeart/2005/8/layout/vList2"/>
    <dgm:cxn modelId="{3EBB92F7-D680-8540-9107-80F4921966AD}" srcId="{BF6675ED-2C55-4047-B2A0-2CD50D7E2D67}" destId="{AB9BC6ED-4D86-1344-9F1C-650083AD351D}" srcOrd="0" destOrd="0" parTransId="{98C6D136-BB8A-2746-B85A-13A5CB792B5D}" sibTransId="{D8EF3A42-B694-E149-9D20-D0C78FC2556A}"/>
    <dgm:cxn modelId="{24B477BB-99CD-BC4A-9096-9EDF78DEA67C}" srcId="{2F747759-4A35-E54B-B520-391089C52133}" destId="{593398BB-2A78-AB4F-95EA-7D40A2CAF828}" srcOrd="2" destOrd="0" parTransId="{8AC19783-EC9D-6C46-8F3D-8B287D86A2E7}" sibTransId="{5C17203F-B729-6C44-ACE5-2865D6CBF802}"/>
    <dgm:cxn modelId="{F8A835FC-1BC7-2644-9BFA-A43A59082A00}" type="presOf" srcId="{2F747759-4A35-E54B-B520-391089C52133}" destId="{94CB057F-1D30-3B47-BE93-80411C218DA7}" srcOrd="0" destOrd="0" presId="urn:microsoft.com/office/officeart/2005/8/layout/vList2"/>
    <dgm:cxn modelId="{E4B5110F-4FB8-0243-BE75-7B3A0782879C}" srcId="{D0B77011-AF63-9345-B406-2F8550C9903C}" destId="{0BAA0723-9C9E-E74C-9CC7-D83606C47508}" srcOrd="2" destOrd="0" parTransId="{E09E65FB-906A-984B-B5E2-3D8BDB0DB088}" sibTransId="{3186E152-A228-7342-AFC7-67841E333AA7}"/>
    <dgm:cxn modelId="{BA36CAD5-0A12-404A-A9A4-130587F22885}" srcId="{6891181B-46DB-B540-92A8-76EBEC7A82CC}" destId="{2F747759-4A35-E54B-B520-391089C52133}" srcOrd="0" destOrd="0" parTransId="{C4454645-F286-3F45-B8B0-5CB94F5367B7}" sibTransId="{806AFD01-60AA-664F-B919-1CD1C43A7BFD}"/>
    <dgm:cxn modelId="{4E6F53BB-8E8C-414F-BA15-61AAD486B151}" type="presParOf" srcId="{92C14C26-68ED-9E49-A2C0-8AEC7C9A7E3C}" destId="{94CB057F-1D30-3B47-BE93-80411C218DA7}" srcOrd="0" destOrd="0" presId="urn:microsoft.com/office/officeart/2005/8/layout/vList2"/>
    <dgm:cxn modelId="{F3F3A970-96DA-6D44-A05B-CE3476C02EED}" type="presParOf" srcId="{92C14C26-68ED-9E49-A2C0-8AEC7C9A7E3C}" destId="{E149CC21-6073-AA46-8A23-338FC6437756}" srcOrd="1" destOrd="0" presId="urn:microsoft.com/office/officeart/2005/8/layout/vList2"/>
    <dgm:cxn modelId="{2A84A89C-B8BE-AE4B-A213-F16F20E20777}" type="presParOf" srcId="{92C14C26-68ED-9E49-A2C0-8AEC7C9A7E3C}" destId="{BAE6484A-A883-4C4B-AA87-792FEF649307}" srcOrd="2" destOrd="0" presId="urn:microsoft.com/office/officeart/2005/8/layout/vList2"/>
    <dgm:cxn modelId="{631520CF-96A5-1143-B818-769453671A97}" type="presParOf" srcId="{92C14C26-68ED-9E49-A2C0-8AEC7C9A7E3C}" destId="{E6EE4EB6-147B-A346-8517-75B5B351BF55}" srcOrd="3" destOrd="0" presId="urn:microsoft.com/office/officeart/2005/8/layout/vList2"/>
    <dgm:cxn modelId="{0E61724E-F253-894E-AD09-DBD621193FBC}" type="presParOf" srcId="{92C14C26-68ED-9E49-A2C0-8AEC7C9A7E3C}" destId="{713E2EDF-D24F-8F40-A08B-C1222F9E0820}" srcOrd="4" destOrd="0" presId="urn:microsoft.com/office/officeart/2005/8/layout/vList2"/>
    <dgm:cxn modelId="{518102C4-9F4F-7D48-B50C-2E4FB5ACE620}" type="presParOf" srcId="{92C14C26-68ED-9E49-A2C0-8AEC7C9A7E3C}" destId="{1781F041-3990-6B4A-BD68-C53022FA9ADD}" srcOrd="5"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DC760B8-443A-F749-A020-18A035DC602D}" type="doc">
      <dgm:prSet loTypeId="urn:microsoft.com/office/officeart/2005/8/layout/hList1" loCatId="" qsTypeId="urn:microsoft.com/office/officeart/2005/8/quickstyle/simple3" qsCatId="simple" csTypeId="urn:microsoft.com/office/officeart/2005/8/colors/accent4_2" csCatId="accent4" phldr="1"/>
      <dgm:spPr/>
      <dgm:t>
        <a:bodyPr/>
        <a:lstStyle/>
        <a:p>
          <a:endParaRPr lang="it-IT"/>
        </a:p>
      </dgm:t>
    </dgm:pt>
    <dgm:pt modelId="{AF4D59C1-F78F-ED4E-9F7A-711B24A1D9D3}">
      <dgm:prSet phldrT="[Testo]"/>
      <dgm:spPr/>
      <dgm:t>
        <a:bodyPr/>
        <a:lstStyle/>
        <a:p>
          <a:r>
            <a:rPr lang="it-IT" dirty="0"/>
            <a:t>1</a:t>
          </a:r>
        </a:p>
      </dgm:t>
    </dgm:pt>
    <dgm:pt modelId="{24F0A96A-293F-3A40-947A-5CEE410FF04A}" type="parTrans" cxnId="{61A2FE6A-CB68-C842-97D3-EEC1B32CB6E9}">
      <dgm:prSet/>
      <dgm:spPr/>
      <dgm:t>
        <a:bodyPr/>
        <a:lstStyle/>
        <a:p>
          <a:endParaRPr lang="it-IT"/>
        </a:p>
      </dgm:t>
    </dgm:pt>
    <dgm:pt modelId="{46AFEFAE-5A0F-8040-B4C7-E25F85D8E8D3}" type="sibTrans" cxnId="{61A2FE6A-CB68-C842-97D3-EEC1B32CB6E9}">
      <dgm:prSet/>
      <dgm:spPr/>
      <dgm:t>
        <a:bodyPr/>
        <a:lstStyle/>
        <a:p>
          <a:endParaRPr lang="it-IT"/>
        </a:p>
      </dgm:t>
    </dgm:pt>
    <dgm:pt modelId="{2B4AAAFB-C150-0D41-91EA-817C8A69D68E}">
      <dgm:prSet phldrT="[Testo]"/>
      <dgm:spPr/>
      <dgm:t>
        <a:bodyPr/>
        <a:lstStyle/>
        <a:p>
          <a:r>
            <a:rPr lang="it-IT" dirty="0">
              <a:latin typeface="Times New Roman" charset="0"/>
              <a:ea typeface="Times New Roman" charset="0"/>
              <a:cs typeface="Times New Roman" charset="0"/>
            </a:rPr>
            <a:t> </a:t>
          </a:r>
          <a:r>
            <a:rPr lang="it-IT" b="1" dirty="0">
              <a:latin typeface="Times New Roman" charset="0"/>
              <a:ea typeface="Times New Roman" charset="0"/>
              <a:cs typeface="Times New Roman" charset="0"/>
            </a:rPr>
            <a:t>identificare</a:t>
          </a:r>
          <a:r>
            <a:rPr lang="it-IT" dirty="0">
              <a:latin typeface="Times New Roman" charset="0"/>
              <a:ea typeface="Times New Roman" charset="0"/>
              <a:cs typeface="Times New Roman" charset="0"/>
            </a:rPr>
            <a:t> e valutare i rischi di errori significativi nel bilancio dovuti a frodi</a:t>
          </a:r>
          <a:endParaRPr lang="it-IT" dirty="0"/>
        </a:p>
      </dgm:t>
    </dgm:pt>
    <dgm:pt modelId="{6C2646A9-AB44-F240-84FF-E068E240D9C4}" type="parTrans" cxnId="{8C7D6EF5-4071-8444-8F8C-132E0ABB7E71}">
      <dgm:prSet/>
      <dgm:spPr/>
      <dgm:t>
        <a:bodyPr/>
        <a:lstStyle/>
        <a:p>
          <a:endParaRPr lang="it-IT"/>
        </a:p>
      </dgm:t>
    </dgm:pt>
    <dgm:pt modelId="{F80037DA-A075-854D-B7A6-AC8FD4708E14}" type="sibTrans" cxnId="{8C7D6EF5-4071-8444-8F8C-132E0ABB7E71}">
      <dgm:prSet/>
      <dgm:spPr/>
      <dgm:t>
        <a:bodyPr/>
        <a:lstStyle/>
        <a:p>
          <a:endParaRPr lang="it-IT"/>
        </a:p>
      </dgm:t>
    </dgm:pt>
    <dgm:pt modelId="{ED0EEC1D-7443-0649-8106-88C28A71D47E}">
      <dgm:prSet phldrT="[Testo]"/>
      <dgm:spPr/>
      <dgm:t>
        <a:bodyPr/>
        <a:lstStyle/>
        <a:p>
          <a:r>
            <a:rPr lang="it-IT" dirty="0"/>
            <a:t>2</a:t>
          </a:r>
        </a:p>
      </dgm:t>
    </dgm:pt>
    <dgm:pt modelId="{45F11FDC-82D9-1045-BC05-9E58F5F4EB6A}" type="parTrans" cxnId="{D4051AF2-5FE8-9642-AE8B-61EBC06BA835}">
      <dgm:prSet/>
      <dgm:spPr/>
      <dgm:t>
        <a:bodyPr/>
        <a:lstStyle/>
        <a:p>
          <a:endParaRPr lang="it-IT"/>
        </a:p>
      </dgm:t>
    </dgm:pt>
    <dgm:pt modelId="{5ECBC852-4626-A944-82AC-CECBDD7DDBB2}" type="sibTrans" cxnId="{D4051AF2-5FE8-9642-AE8B-61EBC06BA835}">
      <dgm:prSet/>
      <dgm:spPr/>
      <dgm:t>
        <a:bodyPr/>
        <a:lstStyle/>
        <a:p>
          <a:endParaRPr lang="it-IT"/>
        </a:p>
      </dgm:t>
    </dgm:pt>
    <dgm:pt modelId="{6BB89A98-8A31-DF44-9B8C-E46F29F5CB1A}">
      <dgm:prSet phldrT="[Testo]"/>
      <dgm:spPr/>
      <dgm:t>
        <a:bodyPr/>
        <a:lstStyle/>
        <a:p>
          <a:r>
            <a:rPr lang="it-IT" b="1" dirty="0">
              <a:latin typeface="Times New Roman" charset="0"/>
              <a:ea typeface="Times New Roman" charset="0"/>
              <a:cs typeface="Times New Roman" charset="0"/>
            </a:rPr>
            <a:t>acquisire elementi probativi </a:t>
          </a:r>
          <a:r>
            <a:rPr lang="it-IT" dirty="0">
              <a:latin typeface="Times New Roman" charset="0"/>
              <a:ea typeface="Times New Roman" charset="0"/>
              <a:cs typeface="Times New Roman" charset="0"/>
            </a:rPr>
            <a:t>sufficienti ed appropriati riguardanti i rischi identificati e valutati di errori significativi dovuti a frodi</a:t>
          </a:r>
          <a:endParaRPr lang="it-IT" dirty="0"/>
        </a:p>
      </dgm:t>
    </dgm:pt>
    <dgm:pt modelId="{B78CB28A-8431-2740-B4E4-4894A0AF5965}" type="parTrans" cxnId="{DAFF3007-46B1-A844-90AE-63F091D58885}">
      <dgm:prSet/>
      <dgm:spPr/>
      <dgm:t>
        <a:bodyPr/>
        <a:lstStyle/>
        <a:p>
          <a:endParaRPr lang="it-IT"/>
        </a:p>
      </dgm:t>
    </dgm:pt>
    <dgm:pt modelId="{9D2A1635-AD28-6F4B-94A3-213D493F34DC}" type="sibTrans" cxnId="{DAFF3007-46B1-A844-90AE-63F091D58885}">
      <dgm:prSet/>
      <dgm:spPr/>
      <dgm:t>
        <a:bodyPr/>
        <a:lstStyle/>
        <a:p>
          <a:endParaRPr lang="it-IT"/>
        </a:p>
      </dgm:t>
    </dgm:pt>
    <dgm:pt modelId="{1EB72364-2FBD-7C48-8BE8-3FF8EDAFB922}">
      <dgm:prSet phldrT="[Testo]"/>
      <dgm:spPr/>
      <dgm:t>
        <a:bodyPr/>
        <a:lstStyle/>
        <a:p>
          <a:r>
            <a:rPr lang="it-IT" dirty="0"/>
            <a:t>3</a:t>
          </a:r>
        </a:p>
      </dgm:t>
    </dgm:pt>
    <dgm:pt modelId="{3694DA93-8163-7340-A1A9-34B53D63A190}" type="parTrans" cxnId="{4DD7D795-F990-A348-89C2-D157D07A0105}">
      <dgm:prSet/>
      <dgm:spPr/>
      <dgm:t>
        <a:bodyPr/>
        <a:lstStyle/>
        <a:p>
          <a:endParaRPr lang="it-IT"/>
        </a:p>
      </dgm:t>
    </dgm:pt>
    <dgm:pt modelId="{27B80268-F8E0-B24A-A999-F2CFC78149B8}" type="sibTrans" cxnId="{4DD7D795-F990-A348-89C2-D157D07A0105}">
      <dgm:prSet/>
      <dgm:spPr/>
      <dgm:t>
        <a:bodyPr/>
        <a:lstStyle/>
        <a:p>
          <a:endParaRPr lang="it-IT"/>
        </a:p>
      </dgm:t>
    </dgm:pt>
    <dgm:pt modelId="{F0DFB5E3-EDB4-814F-B818-260508A20554}">
      <dgm:prSet phldrT="[Testo]"/>
      <dgm:spPr/>
      <dgm:t>
        <a:bodyPr/>
        <a:lstStyle/>
        <a:p>
          <a:r>
            <a:rPr lang="it-IT" b="1" dirty="0">
              <a:latin typeface="Times New Roman" charset="0"/>
              <a:ea typeface="Times New Roman" charset="0"/>
              <a:cs typeface="Times New Roman" charset="0"/>
            </a:rPr>
            <a:t>fronteggiare </a:t>
          </a:r>
          <a:r>
            <a:rPr lang="it-IT" dirty="0">
              <a:latin typeface="Times New Roman" charset="0"/>
              <a:ea typeface="Times New Roman" charset="0"/>
              <a:cs typeface="Times New Roman" charset="0"/>
            </a:rPr>
            <a:t>adeguatamente frodi o sospette frodi individuate durante la revisione. </a:t>
          </a:r>
          <a:endParaRPr lang="it-IT" dirty="0"/>
        </a:p>
      </dgm:t>
    </dgm:pt>
    <dgm:pt modelId="{CC48D377-228A-9D4C-9FAD-4EF16BD9841A}" type="parTrans" cxnId="{7D047F1F-0816-B849-9333-451A8E6C3FAA}">
      <dgm:prSet/>
      <dgm:spPr/>
      <dgm:t>
        <a:bodyPr/>
        <a:lstStyle/>
        <a:p>
          <a:endParaRPr lang="it-IT"/>
        </a:p>
      </dgm:t>
    </dgm:pt>
    <dgm:pt modelId="{8243824D-52EF-A046-A5BE-23BC132C91AD}" type="sibTrans" cxnId="{7D047F1F-0816-B849-9333-451A8E6C3FAA}">
      <dgm:prSet/>
      <dgm:spPr/>
      <dgm:t>
        <a:bodyPr/>
        <a:lstStyle/>
        <a:p>
          <a:endParaRPr lang="it-IT"/>
        </a:p>
      </dgm:t>
    </dgm:pt>
    <dgm:pt modelId="{37343FA4-72BB-FD44-B910-6D9067A627EB}" type="pres">
      <dgm:prSet presAssocID="{CDC760B8-443A-F749-A020-18A035DC602D}" presName="Name0" presStyleCnt="0">
        <dgm:presLayoutVars>
          <dgm:dir/>
          <dgm:animLvl val="lvl"/>
          <dgm:resizeHandles val="exact"/>
        </dgm:presLayoutVars>
      </dgm:prSet>
      <dgm:spPr/>
      <dgm:t>
        <a:bodyPr/>
        <a:lstStyle/>
        <a:p>
          <a:endParaRPr lang="it-IT"/>
        </a:p>
      </dgm:t>
    </dgm:pt>
    <dgm:pt modelId="{F80B9435-C75B-7A45-96E0-6BE95CA34F95}" type="pres">
      <dgm:prSet presAssocID="{AF4D59C1-F78F-ED4E-9F7A-711B24A1D9D3}" presName="composite" presStyleCnt="0"/>
      <dgm:spPr/>
    </dgm:pt>
    <dgm:pt modelId="{BA706F26-B808-6E46-8D7B-DB3DB5708E4A}" type="pres">
      <dgm:prSet presAssocID="{AF4D59C1-F78F-ED4E-9F7A-711B24A1D9D3}" presName="parTx" presStyleLbl="alignNode1" presStyleIdx="0" presStyleCnt="3">
        <dgm:presLayoutVars>
          <dgm:chMax val="0"/>
          <dgm:chPref val="0"/>
          <dgm:bulletEnabled val="1"/>
        </dgm:presLayoutVars>
      </dgm:prSet>
      <dgm:spPr/>
      <dgm:t>
        <a:bodyPr/>
        <a:lstStyle/>
        <a:p>
          <a:endParaRPr lang="it-IT"/>
        </a:p>
      </dgm:t>
    </dgm:pt>
    <dgm:pt modelId="{0C1DFBEA-FBE8-204B-8B8E-5AE27E46CEF5}" type="pres">
      <dgm:prSet presAssocID="{AF4D59C1-F78F-ED4E-9F7A-711B24A1D9D3}" presName="desTx" presStyleLbl="alignAccFollowNode1" presStyleIdx="0" presStyleCnt="3">
        <dgm:presLayoutVars>
          <dgm:bulletEnabled val="1"/>
        </dgm:presLayoutVars>
      </dgm:prSet>
      <dgm:spPr/>
      <dgm:t>
        <a:bodyPr/>
        <a:lstStyle/>
        <a:p>
          <a:endParaRPr lang="it-IT"/>
        </a:p>
      </dgm:t>
    </dgm:pt>
    <dgm:pt modelId="{ED7E88CB-BE64-DC43-AE38-B176F97259AF}" type="pres">
      <dgm:prSet presAssocID="{46AFEFAE-5A0F-8040-B4C7-E25F85D8E8D3}" presName="space" presStyleCnt="0"/>
      <dgm:spPr/>
    </dgm:pt>
    <dgm:pt modelId="{E398A4B0-0084-F54D-980C-233CF3CA36B5}" type="pres">
      <dgm:prSet presAssocID="{ED0EEC1D-7443-0649-8106-88C28A71D47E}" presName="composite" presStyleCnt="0"/>
      <dgm:spPr/>
    </dgm:pt>
    <dgm:pt modelId="{02E7EECB-ADFB-AF4A-A114-0400491DA447}" type="pres">
      <dgm:prSet presAssocID="{ED0EEC1D-7443-0649-8106-88C28A71D47E}" presName="parTx" presStyleLbl="alignNode1" presStyleIdx="1" presStyleCnt="3">
        <dgm:presLayoutVars>
          <dgm:chMax val="0"/>
          <dgm:chPref val="0"/>
          <dgm:bulletEnabled val="1"/>
        </dgm:presLayoutVars>
      </dgm:prSet>
      <dgm:spPr/>
      <dgm:t>
        <a:bodyPr/>
        <a:lstStyle/>
        <a:p>
          <a:endParaRPr lang="it-IT"/>
        </a:p>
      </dgm:t>
    </dgm:pt>
    <dgm:pt modelId="{7B2A34D3-1BA5-B349-B3BB-651BAA01FBCD}" type="pres">
      <dgm:prSet presAssocID="{ED0EEC1D-7443-0649-8106-88C28A71D47E}" presName="desTx" presStyleLbl="alignAccFollowNode1" presStyleIdx="1" presStyleCnt="3">
        <dgm:presLayoutVars>
          <dgm:bulletEnabled val="1"/>
        </dgm:presLayoutVars>
      </dgm:prSet>
      <dgm:spPr/>
      <dgm:t>
        <a:bodyPr/>
        <a:lstStyle/>
        <a:p>
          <a:endParaRPr lang="it-IT"/>
        </a:p>
      </dgm:t>
    </dgm:pt>
    <dgm:pt modelId="{91879408-C662-ED40-80D8-000991545D2C}" type="pres">
      <dgm:prSet presAssocID="{5ECBC852-4626-A944-82AC-CECBDD7DDBB2}" presName="space" presStyleCnt="0"/>
      <dgm:spPr/>
    </dgm:pt>
    <dgm:pt modelId="{57A8C8D2-6B41-4E42-996F-B40751D5443A}" type="pres">
      <dgm:prSet presAssocID="{1EB72364-2FBD-7C48-8BE8-3FF8EDAFB922}" presName="composite" presStyleCnt="0"/>
      <dgm:spPr/>
    </dgm:pt>
    <dgm:pt modelId="{CB576659-C355-A94C-99D8-E4D5B8810C75}" type="pres">
      <dgm:prSet presAssocID="{1EB72364-2FBD-7C48-8BE8-3FF8EDAFB922}" presName="parTx" presStyleLbl="alignNode1" presStyleIdx="2" presStyleCnt="3">
        <dgm:presLayoutVars>
          <dgm:chMax val="0"/>
          <dgm:chPref val="0"/>
          <dgm:bulletEnabled val="1"/>
        </dgm:presLayoutVars>
      </dgm:prSet>
      <dgm:spPr/>
      <dgm:t>
        <a:bodyPr/>
        <a:lstStyle/>
        <a:p>
          <a:endParaRPr lang="it-IT"/>
        </a:p>
      </dgm:t>
    </dgm:pt>
    <dgm:pt modelId="{670EC3D8-641E-D840-A3F8-10CFFC51982F}" type="pres">
      <dgm:prSet presAssocID="{1EB72364-2FBD-7C48-8BE8-3FF8EDAFB922}" presName="desTx" presStyleLbl="alignAccFollowNode1" presStyleIdx="2" presStyleCnt="3">
        <dgm:presLayoutVars>
          <dgm:bulletEnabled val="1"/>
        </dgm:presLayoutVars>
      </dgm:prSet>
      <dgm:spPr/>
      <dgm:t>
        <a:bodyPr/>
        <a:lstStyle/>
        <a:p>
          <a:endParaRPr lang="it-IT"/>
        </a:p>
      </dgm:t>
    </dgm:pt>
  </dgm:ptLst>
  <dgm:cxnLst>
    <dgm:cxn modelId="{20FD8AA7-6B2D-724B-835C-763439712F0C}" type="presOf" srcId="{2B4AAAFB-C150-0D41-91EA-817C8A69D68E}" destId="{0C1DFBEA-FBE8-204B-8B8E-5AE27E46CEF5}" srcOrd="0" destOrd="0" presId="urn:microsoft.com/office/officeart/2005/8/layout/hList1"/>
    <dgm:cxn modelId="{DAFF3007-46B1-A844-90AE-63F091D58885}" srcId="{ED0EEC1D-7443-0649-8106-88C28A71D47E}" destId="{6BB89A98-8A31-DF44-9B8C-E46F29F5CB1A}" srcOrd="0" destOrd="0" parTransId="{B78CB28A-8431-2740-B4E4-4894A0AF5965}" sibTransId="{9D2A1635-AD28-6F4B-94A3-213D493F34DC}"/>
    <dgm:cxn modelId="{D8DA514C-0C19-2F43-90D9-EA09AEE566A3}" type="presOf" srcId="{AF4D59C1-F78F-ED4E-9F7A-711B24A1D9D3}" destId="{BA706F26-B808-6E46-8D7B-DB3DB5708E4A}" srcOrd="0" destOrd="0" presId="urn:microsoft.com/office/officeart/2005/8/layout/hList1"/>
    <dgm:cxn modelId="{4DD7D795-F990-A348-89C2-D157D07A0105}" srcId="{CDC760B8-443A-F749-A020-18A035DC602D}" destId="{1EB72364-2FBD-7C48-8BE8-3FF8EDAFB922}" srcOrd="2" destOrd="0" parTransId="{3694DA93-8163-7340-A1A9-34B53D63A190}" sibTransId="{27B80268-F8E0-B24A-A999-F2CFC78149B8}"/>
    <dgm:cxn modelId="{86AAA681-79EE-0A4F-BB86-322494912BB6}" type="presOf" srcId="{F0DFB5E3-EDB4-814F-B818-260508A20554}" destId="{670EC3D8-641E-D840-A3F8-10CFFC51982F}" srcOrd="0" destOrd="0" presId="urn:microsoft.com/office/officeart/2005/8/layout/hList1"/>
    <dgm:cxn modelId="{8C7D6EF5-4071-8444-8F8C-132E0ABB7E71}" srcId="{AF4D59C1-F78F-ED4E-9F7A-711B24A1D9D3}" destId="{2B4AAAFB-C150-0D41-91EA-817C8A69D68E}" srcOrd="0" destOrd="0" parTransId="{6C2646A9-AB44-F240-84FF-E068E240D9C4}" sibTransId="{F80037DA-A075-854D-B7A6-AC8FD4708E14}"/>
    <dgm:cxn modelId="{0BCE1961-5E35-CB47-9D98-3C7A631A5A14}" type="presOf" srcId="{1EB72364-2FBD-7C48-8BE8-3FF8EDAFB922}" destId="{CB576659-C355-A94C-99D8-E4D5B8810C75}" srcOrd="0" destOrd="0" presId="urn:microsoft.com/office/officeart/2005/8/layout/hList1"/>
    <dgm:cxn modelId="{DBE3A040-F924-FC44-A2E0-EBE3EF9E2E1E}" type="presOf" srcId="{6BB89A98-8A31-DF44-9B8C-E46F29F5CB1A}" destId="{7B2A34D3-1BA5-B349-B3BB-651BAA01FBCD}" srcOrd="0" destOrd="0" presId="urn:microsoft.com/office/officeart/2005/8/layout/hList1"/>
    <dgm:cxn modelId="{D4051AF2-5FE8-9642-AE8B-61EBC06BA835}" srcId="{CDC760B8-443A-F749-A020-18A035DC602D}" destId="{ED0EEC1D-7443-0649-8106-88C28A71D47E}" srcOrd="1" destOrd="0" parTransId="{45F11FDC-82D9-1045-BC05-9E58F5F4EB6A}" sibTransId="{5ECBC852-4626-A944-82AC-CECBDD7DDBB2}"/>
    <dgm:cxn modelId="{61A2FE6A-CB68-C842-97D3-EEC1B32CB6E9}" srcId="{CDC760B8-443A-F749-A020-18A035DC602D}" destId="{AF4D59C1-F78F-ED4E-9F7A-711B24A1D9D3}" srcOrd="0" destOrd="0" parTransId="{24F0A96A-293F-3A40-947A-5CEE410FF04A}" sibTransId="{46AFEFAE-5A0F-8040-B4C7-E25F85D8E8D3}"/>
    <dgm:cxn modelId="{64364B4D-EF93-ED41-9D41-6A02779A23B9}" type="presOf" srcId="{ED0EEC1D-7443-0649-8106-88C28A71D47E}" destId="{02E7EECB-ADFB-AF4A-A114-0400491DA447}" srcOrd="0" destOrd="0" presId="urn:microsoft.com/office/officeart/2005/8/layout/hList1"/>
    <dgm:cxn modelId="{1FCA6CA8-F180-8E42-B668-03BCC3BB5752}" type="presOf" srcId="{CDC760B8-443A-F749-A020-18A035DC602D}" destId="{37343FA4-72BB-FD44-B910-6D9067A627EB}" srcOrd="0" destOrd="0" presId="urn:microsoft.com/office/officeart/2005/8/layout/hList1"/>
    <dgm:cxn modelId="{7D047F1F-0816-B849-9333-451A8E6C3FAA}" srcId="{1EB72364-2FBD-7C48-8BE8-3FF8EDAFB922}" destId="{F0DFB5E3-EDB4-814F-B818-260508A20554}" srcOrd="0" destOrd="0" parTransId="{CC48D377-228A-9D4C-9FAD-4EF16BD9841A}" sibTransId="{8243824D-52EF-A046-A5BE-23BC132C91AD}"/>
    <dgm:cxn modelId="{F09A04E9-53A7-3043-B0B1-276EDBA77695}" type="presParOf" srcId="{37343FA4-72BB-FD44-B910-6D9067A627EB}" destId="{F80B9435-C75B-7A45-96E0-6BE95CA34F95}" srcOrd="0" destOrd="0" presId="urn:microsoft.com/office/officeart/2005/8/layout/hList1"/>
    <dgm:cxn modelId="{C6C792FA-BA1F-5A40-8A62-7AE051724287}" type="presParOf" srcId="{F80B9435-C75B-7A45-96E0-6BE95CA34F95}" destId="{BA706F26-B808-6E46-8D7B-DB3DB5708E4A}" srcOrd="0" destOrd="0" presId="urn:microsoft.com/office/officeart/2005/8/layout/hList1"/>
    <dgm:cxn modelId="{B87089E7-AFDB-C843-BFD2-27D414C28870}" type="presParOf" srcId="{F80B9435-C75B-7A45-96E0-6BE95CA34F95}" destId="{0C1DFBEA-FBE8-204B-8B8E-5AE27E46CEF5}" srcOrd="1" destOrd="0" presId="urn:microsoft.com/office/officeart/2005/8/layout/hList1"/>
    <dgm:cxn modelId="{1096E427-CA43-8F46-85E2-DC3CE9692A5E}" type="presParOf" srcId="{37343FA4-72BB-FD44-B910-6D9067A627EB}" destId="{ED7E88CB-BE64-DC43-AE38-B176F97259AF}" srcOrd="1" destOrd="0" presId="urn:microsoft.com/office/officeart/2005/8/layout/hList1"/>
    <dgm:cxn modelId="{B6A81983-62E7-5349-A9A8-9CFC1CB1B23E}" type="presParOf" srcId="{37343FA4-72BB-FD44-B910-6D9067A627EB}" destId="{E398A4B0-0084-F54D-980C-233CF3CA36B5}" srcOrd="2" destOrd="0" presId="urn:microsoft.com/office/officeart/2005/8/layout/hList1"/>
    <dgm:cxn modelId="{A1631726-536E-474A-9AC5-C8521A6AEA00}" type="presParOf" srcId="{E398A4B0-0084-F54D-980C-233CF3CA36B5}" destId="{02E7EECB-ADFB-AF4A-A114-0400491DA447}" srcOrd="0" destOrd="0" presId="urn:microsoft.com/office/officeart/2005/8/layout/hList1"/>
    <dgm:cxn modelId="{1D0A8564-9A02-174D-9F32-F117C72EB46F}" type="presParOf" srcId="{E398A4B0-0084-F54D-980C-233CF3CA36B5}" destId="{7B2A34D3-1BA5-B349-B3BB-651BAA01FBCD}" srcOrd="1" destOrd="0" presId="urn:microsoft.com/office/officeart/2005/8/layout/hList1"/>
    <dgm:cxn modelId="{5239267B-C98D-BA4F-B0D8-5E571DCF7A26}" type="presParOf" srcId="{37343FA4-72BB-FD44-B910-6D9067A627EB}" destId="{91879408-C662-ED40-80D8-000991545D2C}" srcOrd="3" destOrd="0" presId="urn:microsoft.com/office/officeart/2005/8/layout/hList1"/>
    <dgm:cxn modelId="{5A3FEF6E-5E0E-6E49-A337-7A9D4716FECE}" type="presParOf" srcId="{37343FA4-72BB-FD44-B910-6D9067A627EB}" destId="{57A8C8D2-6B41-4E42-996F-B40751D5443A}" srcOrd="4" destOrd="0" presId="urn:microsoft.com/office/officeart/2005/8/layout/hList1"/>
    <dgm:cxn modelId="{D5EEDD59-8A9A-3444-A429-82F78A98983E}" type="presParOf" srcId="{57A8C8D2-6B41-4E42-996F-B40751D5443A}" destId="{CB576659-C355-A94C-99D8-E4D5B8810C75}" srcOrd="0" destOrd="0" presId="urn:microsoft.com/office/officeart/2005/8/layout/hList1"/>
    <dgm:cxn modelId="{2CA4401D-5D57-0047-B31A-A9F2277E3D14}" type="presParOf" srcId="{57A8C8D2-6B41-4E42-996F-B40751D5443A}" destId="{670EC3D8-641E-D840-A3F8-10CFFC51982F}" srcOrd="1" destOrd="0" presId="urn:microsoft.com/office/officeart/2005/8/layout/hList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41F38DC-A9DE-334F-AA37-89CF0826EFA9}" type="doc">
      <dgm:prSet loTypeId="urn:microsoft.com/office/officeart/2005/8/layout/hList1" loCatId="" qsTypeId="urn:microsoft.com/office/officeart/2005/8/quickstyle/simple3" qsCatId="simple" csTypeId="urn:microsoft.com/office/officeart/2005/8/colors/accent4_2" csCatId="accent4" phldr="1"/>
      <dgm:spPr/>
      <dgm:t>
        <a:bodyPr/>
        <a:lstStyle/>
        <a:p>
          <a:endParaRPr lang="it-IT"/>
        </a:p>
      </dgm:t>
    </dgm:pt>
    <dgm:pt modelId="{92EDBDFD-9BFE-5648-9AB1-A2199A8A5684}">
      <dgm:prSet phldrT="[Testo]"/>
      <dgm:spPr/>
      <dgm:t>
        <a:bodyPr/>
        <a:lstStyle/>
        <a:p>
          <a:pPr>
            <a:buNone/>
          </a:pPr>
          <a:r>
            <a:rPr lang="it-IT" b="1" dirty="0">
              <a:latin typeface="+mj-lt"/>
              <a:ea typeface="Times New Roman" charset="0"/>
              <a:cs typeface="Times New Roman" charset="0"/>
            </a:rPr>
            <a:t>   Stabilire le responsabilità professionali e legali </a:t>
          </a:r>
          <a:r>
            <a:rPr lang="it-IT" dirty="0">
              <a:latin typeface="+mj-lt"/>
              <a:ea typeface="Times New Roman" charset="0"/>
              <a:cs typeface="Times New Roman" charset="0"/>
            </a:rPr>
            <a:t>applicabili alle circostanze, incluso l'eventuale obbligo, da parte sua, di dare informativa al soggetto o ai soggetti che hanno conferito l’incarico, ovvero, all’autorità di vigilanza</a:t>
          </a:r>
          <a:endParaRPr lang="it-IT" dirty="0"/>
        </a:p>
      </dgm:t>
    </dgm:pt>
    <dgm:pt modelId="{1B5703C8-83AB-D84C-9DC7-8B9D184D25BA}" type="parTrans" cxnId="{4EF48B98-CA41-5D41-B27D-12F6FB7B97DA}">
      <dgm:prSet/>
      <dgm:spPr/>
      <dgm:t>
        <a:bodyPr/>
        <a:lstStyle/>
        <a:p>
          <a:endParaRPr lang="it-IT"/>
        </a:p>
      </dgm:t>
    </dgm:pt>
    <dgm:pt modelId="{167545E0-5351-3A49-9EEE-3F76BE7A1BFC}" type="sibTrans" cxnId="{4EF48B98-CA41-5D41-B27D-12F6FB7B97DA}">
      <dgm:prSet/>
      <dgm:spPr/>
      <dgm:t>
        <a:bodyPr/>
        <a:lstStyle/>
        <a:p>
          <a:endParaRPr lang="it-IT"/>
        </a:p>
      </dgm:t>
    </dgm:pt>
    <dgm:pt modelId="{28102040-77B3-DF47-A79F-4E7CF5F021D2}">
      <dgm:prSet phldrT="[Testo]"/>
      <dgm:spPr/>
      <dgm:t>
        <a:bodyPr/>
        <a:lstStyle/>
        <a:p>
          <a:r>
            <a:rPr lang="it-IT" dirty="0"/>
            <a:t>2</a:t>
          </a:r>
        </a:p>
      </dgm:t>
    </dgm:pt>
    <dgm:pt modelId="{20BECEE4-1CDF-7B48-AE39-A0841E8FCB3D}" type="parTrans" cxnId="{FA51444F-E373-4747-894A-D206B53B2ADA}">
      <dgm:prSet/>
      <dgm:spPr/>
      <dgm:t>
        <a:bodyPr/>
        <a:lstStyle/>
        <a:p>
          <a:endParaRPr lang="it-IT"/>
        </a:p>
      </dgm:t>
    </dgm:pt>
    <dgm:pt modelId="{C190185F-FA2E-034B-A41C-6D5C1D7046FD}" type="sibTrans" cxnId="{FA51444F-E373-4747-894A-D206B53B2ADA}">
      <dgm:prSet/>
      <dgm:spPr/>
      <dgm:t>
        <a:bodyPr/>
        <a:lstStyle/>
        <a:p>
          <a:endParaRPr lang="it-IT"/>
        </a:p>
      </dgm:t>
    </dgm:pt>
    <dgm:pt modelId="{F5E880DF-C5B1-0D48-890E-54113F4DA831}">
      <dgm:prSet phldrT="[Testo]"/>
      <dgm:spPr/>
      <dgm:t>
        <a:bodyPr/>
        <a:lstStyle/>
        <a:p>
          <a:pPr>
            <a:lnSpc>
              <a:spcPct val="100000"/>
            </a:lnSpc>
            <a:buNone/>
          </a:pPr>
          <a:r>
            <a:rPr lang="it-IT" dirty="0">
              <a:latin typeface="+mj-lt"/>
              <a:cs typeface="Times New Roman" charset="0"/>
            </a:rPr>
            <a:t>   Considerare se sia appropriato </a:t>
          </a:r>
          <a:r>
            <a:rPr lang="it-IT" b="1" dirty="0">
              <a:latin typeface="+mj-lt"/>
              <a:cs typeface="Times New Roman" charset="0"/>
            </a:rPr>
            <a:t>recedere dall’inca</a:t>
          </a:r>
          <a:r>
            <a:rPr lang="it-IT" b="1" u="none" dirty="0">
              <a:latin typeface="+mj-lt"/>
              <a:cs typeface="Times New Roman" charset="0"/>
            </a:rPr>
            <a:t>rico </a:t>
          </a:r>
          <a:r>
            <a:rPr lang="it-IT" dirty="0">
              <a:latin typeface="+mj-lt"/>
              <a:cs typeface="Times New Roman" charset="0"/>
            </a:rPr>
            <a:t>(e in caso affermativo procedere con il recesso)</a:t>
          </a:r>
          <a:endParaRPr lang="it-IT" dirty="0"/>
        </a:p>
      </dgm:t>
    </dgm:pt>
    <dgm:pt modelId="{80BB867A-B93B-0749-B8F4-B1B0185D358A}" type="parTrans" cxnId="{6984681B-EC71-CA41-92ED-0F1B1EB3A140}">
      <dgm:prSet/>
      <dgm:spPr/>
      <dgm:t>
        <a:bodyPr/>
        <a:lstStyle/>
        <a:p>
          <a:endParaRPr lang="it-IT"/>
        </a:p>
      </dgm:t>
    </dgm:pt>
    <dgm:pt modelId="{6E36A131-D531-5444-B8A9-D14FB48732DF}" type="sibTrans" cxnId="{6984681B-EC71-CA41-92ED-0F1B1EB3A140}">
      <dgm:prSet/>
      <dgm:spPr/>
      <dgm:t>
        <a:bodyPr/>
        <a:lstStyle/>
        <a:p>
          <a:endParaRPr lang="it-IT"/>
        </a:p>
      </dgm:t>
    </dgm:pt>
    <dgm:pt modelId="{86EC0CD3-1694-904A-AAEB-9C778547BB3D}">
      <dgm:prSet phldrT="[Testo]"/>
      <dgm:spPr/>
      <dgm:t>
        <a:bodyPr/>
        <a:lstStyle/>
        <a:p>
          <a:r>
            <a:rPr lang="it-IT" dirty="0"/>
            <a:t>1</a:t>
          </a:r>
        </a:p>
      </dgm:t>
    </dgm:pt>
    <dgm:pt modelId="{B3E7EAC0-DB37-A94B-9D21-C1814FAF014F}" type="sibTrans" cxnId="{6D503BD2-58AE-874F-940F-9CBEE86AC9EC}">
      <dgm:prSet/>
      <dgm:spPr/>
      <dgm:t>
        <a:bodyPr/>
        <a:lstStyle/>
        <a:p>
          <a:endParaRPr lang="it-IT"/>
        </a:p>
      </dgm:t>
    </dgm:pt>
    <dgm:pt modelId="{CC3EB8EC-F212-0742-B62C-AD7B09F2D752}" type="parTrans" cxnId="{6D503BD2-58AE-874F-940F-9CBEE86AC9EC}">
      <dgm:prSet/>
      <dgm:spPr/>
      <dgm:t>
        <a:bodyPr/>
        <a:lstStyle/>
        <a:p>
          <a:endParaRPr lang="it-IT"/>
        </a:p>
      </dgm:t>
    </dgm:pt>
    <dgm:pt modelId="{DD10CF93-9202-5F4E-BCA1-85CC4FFEA280}" type="pres">
      <dgm:prSet presAssocID="{E41F38DC-A9DE-334F-AA37-89CF0826EFA9}" presName="Name0" presStyleCnt="0">
        <dgm:presLayoutVars>
          <dgm:dir/>
          <dgm:animLvl val="lvl"/>
          <dgm:resizeHandles val="exact"/>
        </dgm:presLayoutVars>
      </dgm:prSet>
      <dgm:spPr/>
      <dgm:t>
        <a:bodyPr/>
        <a:lstStyle/>
        <a:p>
          <a:endParaRPr lang="it-IT"/>
        </a:p>
      </dgm:t>
    </dgm:pt>
    <dgm:pt modelId="{EFE86A35-FA2C-2B4F-B43E-18E35E7740F0}" type="pres">
      <dgm:prSet presAssocID="{86EC0CD3-1694-904A-AAEB-9C778547BB3D}" presName="composite" presStyleCnt="0"/>
      <dgm:spPr/>
    </dgm:pt>
    <dgm:pt modelId="{414A080D-5016-F44E-8810-E85419B01E60}" type="pres">
      <dgm:prSet presAssocID="{86EC0CD3-1694-904A-AAEB-9C778547BB3D}" presName="parTx" presStyleLbl="alignNode1" presStyleIdx="0" presStyleCnt="2">
        <dgm:presLayoutVars>
          <dgm:chMax val="0"/>
          <dgm:chPref val="0"/>
          <dgm:bulletEnabled val="1"/>
        </dgm:presLayoutVars>
      </dgm:prSet>
      <dgm:spPr/>
      <dgm:t>
        <a:bodyPr/>
        <a:lstStyle/>
        <a:p>
          <a:endParaRPr lang="it-IT"/>
        </a:p>
      </dgm:t>
    </dgm:pt>
    <dgm:pt modelId="{11799906-AA6F-DA43-ACB7-FA36BA863509}" type="pres">
      <dgm:prSet presAssocID="{86EC0CD3-1694-904A-AAEB-9C778547BB3D}" presName="desTx" presStyleLbl="alignAccFollowNode1" presStyleIdx="0" presStyleCnt="2">
        <dgm:presLayoutVars>
          <dgm:bulletEnabled val="1"/>
        </dgm:presLayoutVars>
      </dgm:prSet>
      <dgm:spPr/>
      <dgm:t>
        <a:bodyPr/>
        <a:lstStyle/>
        <a:p>
          <a:endParaRPr lang="it-IT"/>
        </a:p>
      </dgm:t>
    </dgm:pt>
    <dgm:pt modelId="{48A6BEEC-8F3C-2048-A5EA-E0B0B5D106BB}" type="pres">
      <dgm:prSet presAssocID="{B3E7EAC0-DB37-A94B-9D21-C1814FAF014F}" presName="space" presStyleCnt="0"/>
      <dgm:spPr/>
    </dgm:pt>
    <dgm:pt modelId="{EA15016C-F3BF-DF4D-9A04-056586A8F427}" type="pres">
      <dgm:prSet presAssocID="{28102040-77B3-DF47-A79F-4E7CF5F021D2}" presName="composite" presStyleCnt="0"/>
      <dgm:spPr/>
    </dgm:pt>
    <dgm:pt modelId="{5C89DC4D-6347-3445-A870-EA65761CA9EB}" type="pres">
      <dgm:prSet presAssocID="{28102040-77B3-DF47-A79F-4E7CF5F021D2}" presName="parTx" presStyleLbl="alignNode1" presStyleIdx="1" presStyleCnt="2">
        <dgm:presLayoutVars>
          <dgm:chMax val="0"/>
          <dgm:chPref val="0"/>
          <dgm:bulletEnabled val="1"/>
        </dgm:presLayoutVars>
      </dgm:prSet>
      <dgm:spPr/>
      <dgm:t>
        <a:bodyPr/>
        <a:lstStyle/>
        <a:p>
          <a:endParaRPr lang="it-IT"/>
        </a:p>
      </dgm:t>
    </dgm:pt>
    <dgm:pt modelId="{BE5C8D7E-3161-8240-8E88-60D0A9BF0B33}" type="pres">
      <dgm:prSet presAssocID="{28102040-77B3-DF47-A79F-4E7CF5F021D2}" presName="desTx" presStyleLbl="alignAccFollowNode1" presStyleIdx="1" presStyleCnt="2">
        <dgm:presLayoutVars>
          <dgm:bulletEnabled val="1"/>
        </dgm:presLayoutVars>
      </dgm:prSet>
      <dgm:spPr/>
      <dgm:t>
        <a:bodyPr/>
        <a:lstStyle/>
        <a:p>
          <a:endParaRPr lang="it-IT"/>
        </a:p>
      </dgm:t>
    </dgm:pt>
  </dgm:ptLst>
  <dgm:cxnLst>
    <dgm:cxn modelId="{1DB57F90-3625-2B4E-A791-2F90739C5EFE}" type="presOf" srcId="{28102040-77B3-DF47-A79F-4E7CF5F021D2}" destId="{5C89DC4D-6347-3445-A870-EA65761CA9EB}" srcOrd="0" destOrd="0" presId="urn:microsoft.com/office/officeart/2005/8/layout/hList1"/>
    <dgm:cxn modelId="{6984681B-EC71-CA41-92ED-0F1B1EB3A140}" srcId="{28102040-77B3-DF47-A79F-4E7CF5F021D2}" destId="{F5E880DF-C5B1-0D48-890E-54113F4DA831}" srcOrd="0" destOrd="0" parTransId="{80BB867A-B93B-0749-B8F4-B1B0185D358A}" sibTransId="{6E36A131-D531-5444-B8A9-D14FB48732DF}"/>
    <dgm:cxn modelId="{6D503BD2-58AE-874F-940F-9CBEE86AC9EC}" srcId="{E41F38DC-A9DE-334F-AA37-89CF0826EFA9}" destId="{86EC0CD3-1694-904A-AAEB-9C778547BB3D}" srcOrd="0" destOrd="0" parTransId="{CC3EB8EC-F212-0742-B62C-AD7B09F2D752}" sibTransId="{B3E7EAC0-DB37-A94B-9D21-C1814FAF014F}"/>
    <dgm:cxn modelId="{FA51444F-E373-4747-894A-D206B53B2ADA}" srcId="{E41F38DC-A9DE-334F-AA37-89CF0826EFA9}" destId="{28102040-77B3-DF47-A79F-4E7CF5F021D2}" srcOrd="1" destOrd="0" parTransId="{20BECEE4-1CDF-7B48-AE39-A0841E8FCB3D}" sibTransId="{C190185F-FA2E-034B-A41C-6D5C1D7046FD}"/>
    <dgm:cxn modelId="{C5A467A7-6278-8847-95BA-A78F9F5F25F3}" type="presOf" srcId="{E41F38DC-A9DE-334F-AA37-89CF0826EFA9}" destId="{DD10CF93-9202-5F4E-BCA1-85CC4FFEA280}" srcOrd="0" destOrd="0" presId="urn:microsoft.com/office/officeart/2005/8/layout/hList1"/>
    <dgm:cxn modelId="{76734DAE-5F64-864E-8813-1B4712198B60}" type="presOf" srcId="{86EC0CD3-1694-904A-AAEB-9C778547BB3D}" destId="{414A080D-5016-F44E-8810-E85419B01E60}" srcOrd="0" destOrd="0" presId="urn:microsoft.com/office/officeart/2005/8/layout/hList1"/>
    <dgm:cxn modelId="{4EF48B98-CA41-5D41-B27D-12F6FB7B97DA}" srcId="{86EC0CD3-1694-904A-AAEB-9C778547BB3D}" destId="{92EDBDFD-9BFE-5648-9AB1-A2199A8A5684}" srcOrd="0" destOrd="0" parTransId="{1B5703C8-83AB-D84C-9DC7-8B9D184D25BA}" sibTransId="{167545E0-5351-3A49-9EEE-3F76BE7A1BFC}"/>
    <dgm:cxn modelId="{DB31DAC5-369A-7740-BFFD-C304C35688BE}" type="presOf" srcId="{F5E880DF-C5B1-0D48-890E-54113F4DA831}" destId="{BE5C8D7E-3161-8240-8E88-60D0A9BF0B33}" srcOrd="0" destOrd="0" presId="urn:microsoft.com/office/officeart/2005/8/layout/hList1"/>
    <dgm:cxn modelId="{59416829-472A-484B-B8B6-65151622DB86}" type="presOf" srcId="{92EDBDFD-9BFE-5648-9AB1-A2199A8A5684}" destId="{11799906-AA6F-DA43-ACB7-FA36BA863509}" srcOrd="0" destOrd="0" presId="urn:microsoft.com/office/officeart/2005/8/layout/hList1"/>
    <dgm:cxn modelId="{5042F2DE-44AB-9942-9E52-4F00B129C828}" type="presParOf" srcId="{DD10CF93-9202-5F4E-BCA1-85CC4FFEA280}" destId="{EFE86A35-FA2C-2B4F-B43E-18E35E7740F0}" srcOrd="0" destOrd="0" presId="urn:microsoft.com/office/officeart/2005/8/layout/hList1"/>
    <dgm:cxn modelId="{75CE70AE-6579-D94E-9B3A-177DBAA0EBF4}" type="presParOf" srcId="{EFE86A35-FA2C-2B4F-B43E-18E35E7740F0}" destId="{414A080D-5016-F44E-8810-E85419B01E60}" srcOrd="0" destOrd="0" presId="urn:microsoft.com/office/officeart/2005/8/layout/hList1"/>
    <dgm:cxn modelId="{5D6D409F-7C4D-4049-AE6B-32159CE267F5}" type="presParOf" srcId="{EFE86A35-FA2C-2B4F-B43E-18E35E7740F0}" destId="{11799906-AA6F-DA43-ACB7-FA36BA863509}" srcOrd="1" destOrd="0" presId="urn:microsoft.com/office/officeart/2005/8/layout/hList1"/>
    <dgm:cxn modelId="{D1C7B50C-395C-5D4F-BED8-982717C62D4E}" type="presParOf" srcId="{DD10CF93-9202-5F4E-BCA1-85CC4FFEA280}" destId="{48A6BEEC-8F3C-2048-A5EA-E0B0B5D106BB}" srcOrd="1" destOrd="0" presId="urn:microsoft.com/office/officeart/2005/8/layout/hList1"/>
    <dgm:cxn modelId="{B5356C23-CF0C-9247-B990-A7ECDD461018}" type="presParOf" srcId="{DD10CF93-9202-5F4E-BCA1-85CC4FFEA280}" destId="{EA15016C-F3BF-DF4D-9A04-056586A8F427}" srcOrd="2" destOrd="0" presId="urn:microsoft.com/office/officeart/2005/8/layout/hList1"/>
    <dgm:cxn modelId="{709886FC-D0A9-0C44-B3E4-EB882686F5F6}" type="presParOf" srcId="{EA15016C-F3BF-DF4D-9A04-056586A8F427}" destId="{5C89DC4D-6347-3445-A870-EA65761CA9EB}" srcOrd="0" destOrd="0" presId="urn:microsoft.com/office/officeart/2005/8/layout/hList1"/>
    <dgm:cxn modelId="{CB20E711-3F90-674A-B020-DBCC6C108D0B}" type="presParOf" srcId="{EA15016C-F3BF-DF4D-9A04-056586A8F427}" destId="{BE5C8D7E-3161-8240-8E88-60D0A9BF0B33}" srcOrd="1" destOrd="0" presId="urn:microsoft.com/office/officeart/2005/8/layout/h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1BF87B-7870-AB44-B14D-E0FBEA378A3C}">
      <dsp:nvSpPr>
        <dsp:cNvPr id="0" name=""/>
        <dsp:cNvSpPr/>
      </dsp:nvSpPr>
      <dsp:spPr>
        <a:xfrm>
          <a:off x="0" y="2455"/>
          <a:ext cx="8308848" cy="0"/>
        </a:xfrm>
        <a:prstGeom prst="lin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D6F795-3F02-1F4C-BC8A-A805BE174BAC}">
      <dsp:nvSpPr>
        <dsp:cNvPr id="0" name=""/>
        <dsp:cNvSpPr/>
      </dsp:nvSpPr>
      <dsp:spPr>
        <a:xfrm>
          <a:off x="0" y="2455"/>
          <a:ext cx="3507763" cy="50242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it-IT" sz="1800" kern="1200" dirty="0">
              <a:latin typeface="+mj-lt"/>
            </a:rPr>
            <a:t>Fattori di rischio connessi ad errori derivanti da una </a:t>
          </a:r>
          <a:r>
            <a:rPr lang="it-IT" sz="1800" b="1" i="1" kern="1200" dirty="0">
              <a:latin typeface="+mj-lt"/>
            </a:rPr>
            <a:t>falsa informativa finanziaria</a:t>
          </a:r>
        </a:p>
      </dsp:txBody>
      <dsp:txXfrm>
        <a:off x="0" y="2455"/>
        <a:ext cx="3507763" cy="5024288"/>
      </dsp:txXfrm>
    </dsp:sp>
    <dsp:sp modelId="{17159F0E-80CF-1B41-8169-359D3FEDAFEB}">
      <dsp:nvSpPr>
        <dsp:cNvPr id="0" name=""/>
        <dsp:cNvSpPr/>
      </dsp:nvSpPr>
      <dsp:spPr>
        <a:xfrm>
          <a:off x="3597586" y="65013"/>
          <a:ext cx="4700746" cy="12511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it-IT" sz="1800" i="1" kern="1200" dirty="0">
              <a:latin typeface="+mj-lt"/>
            </a:rPr>
            <a:t>INCENTIVI/PRESSIONI:</a:t>
          </a:r>
        </a:p>
        <a:p>
          <a:pPr lvl="0" algn="l" defTabSz="800100">
            <a:lnSpc>
              <a:spcPct val="90000"/>
            </a:lnSpc>
            <a:spcBef>
              <a:spcPct val="0"/>
            </a:spcBef>
            <a:spcAft>
              <a:spcPct val="35000"/>
            </a:spcAft>
          </a:pPr>
          <a:r>
            <a:rPr lang="it-IT" sz="1800" kern="1200" dirty="0">
              <a:latin typeface="+mj-lt"/>
            </a:rPr>
            <a:t>-forte concorrenza o saturazione del mercato</a:t>
          </a:r>
        </a:p>
        <a:p>
          <a:pPr lvl="0" algn="l" defTabSz="800100">
            <a:lnSpc>
              <a:spcPct val="90000"/>
            </a:lnSpc>
            <a:spcBef>
              <a:spcPct val="0"/>
            </a:spcBef>
            <a:spcAft>
              <a:spcPct val="35000"/>
            </a:spcAft>
          </a:pPr>
          <a:r>
            <a:rPr lang="it-IT" sz="1800" kern="1200" dirty="0">
              <a:latin typeface="+mj-lt"/>
            </a:rPr>
            <a:t>-profonda vulnerabilità a rapidi cambiamenti</a:t>
          </a:r>
        </a:p>
        <a:p>
          <a:pPr lvl="0" algn="l" defTabSz="800100">
            <a:lnSpc>
              <a:spcPct val="90000"/>
            </a:lnSpc>
            <a:spcBef>
              <a:spcPct val="0"/>
            </a:spcBef>
            <a:spcAft>
              <a:spcPct val="35000"/>
            </a:spcAft>
          </a:pPr>
          <a:r>
            <a:rPr lang="it-IT" sz="1800" kern="1200" dirty="0">
              <a:latin typeface="+mj-lt"/>
            </a:rPr>
            <a:t>-margini operativi in perdita</a:t>
          </a:r>
        </a:p>
      </dsp:txBody>
      <dsp:txXfrm>
        <a:off x="3597586" y="65013"/>
        <a:ext cx="4700746" cy="1251165"/>
      </dsp:txXfrm>
    </dsp:sp>
    <dsp:sp modelId="{AC83EE24-1AC4-1447-B5BC-5953C09FAA23}">
      <dsp:nvSpPr>
        <dsp:cNvPr id="0" name=""/>
        <dsp:cNvSpPr/>
      </dsp:nvSpPr>
      <dsp:spPr>
        <a:xfrm>
          <a:off x="3507763" y="1412939"/>
          <a:ext cx="4790570" cy="0"/>
        </a:xfrm>
        <a:prstGeom prst="line">
          <a:avLst/>
        </a:prstGeom>
        <a:solidFill>
          <a:schemeClr val="dk1">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B089EA2-150F-4A4A-AFDE-181AF231BDB1}">
      <dsp:nvSpPr>
        <dsp:cNvPr id="0" name=""/>
        <dsp:cNvSpPr/>
      </dsp:nvSpPr>
      <dsp:spPr>
        <a:xfrm>
          <a:off x="3597586" y="1378737"/>
          <a:ext cx="4700746" cy="17502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it-IT" sz="1800" i="1" kern="1200" dirty="0">
              <a:latin typeface="+mj-lt"/>
            </a:rPr>
            <a:t>OCCASIONI:</a:t>
          </a:r>
        </a:p>
        <a:p>
          <a:pPr lvl="0" algn="l" defTabSz="800100">
            <a:lnSpc>
              <a:spcPct val="90000"/>
            </a:lnSpc>
            <a:spcBef>
              <a:spcPct val="0"/>
            </a:spcBef>
            <a:spcAft>
              <a:spcPct val="35000"/>
            </a:spcAft>
          </a:pPr>
          <a:r>
            <a:rPr lang="it-IT" sz="1800" i="1" kern="1200" dirty="0">
              <a:latin typeface="+mj-lt"/>
            </a:rPr>
            <a:t>-</a:t>
          </a:r>
          <a:r>
            <a:rPr lang="it-IT" sz="1800" i="0" kern="1200" dirty="0">
              <a:latin typeface="+mj-lt"/>
            </a:rPr>
            <a:t>significative operazioni con parti correlate</a:t>
          </a:r>
        </a:p>
        <a:p>
          <a:pPr lvl="0" algn="l" defTabSz="800100">
            <a:lnSpc>
              <a:spcPct val="90000"/>
            </a:lnSpc>
            <a:spcBef>
              <a:spcPct val="0"/>
            </a:spcBef>
            <a:spcAft>
              <a:spcPct val="35000"/>
            </a:spcAft>
          </a:pPr>
          <a:r>
            <a:rPr lang="it-IT" sz="1800" i="1" kern="1200" dirty="0">
              <a:latin typeface="+mj-lt"/>
            </a:rPr>
            <a:t>-</a:t>
          </a:r>
          <a:r>
            <a:rPr lang="it-IT" sz="1800" kern="1200" dirty="0">
              <a:latin typeface="+mj-lt"/>
            </a:rPr>
            <a:t>attività, passività, ricavi e costi basati su stime significative che implicano valutazioni soggettive </a:t>
          </a:r>
        </a:p>
        <a:p>
          <a:pPr lvl="0" algn="l" defTabSz="800100">
            <a:lnSpc>
              <a:spcPct val="90000"/>
            </a:lnSpc>
            <a:spcBef>
              <a:spcPct val="0"/>
            </a:spcBef>
            <a:spcAft>
              <a:spcPct val="35000"/>
            </a:spcAft>
          </a:pPr>
          <a:r>
            <a:rPr lang="it-IT" sz="1800" kern="1200" dirty="0">
              <a:latin typeface="+mj-lt"/>
            </a:rPr>
            <a:t>-l’inefficace supervisione sulle attività</a:t>
          </a:r>
        </a:p>
        <a:p>
          <a:pPr lvl="0" algn="l" defTabSz="800100">
            <a:lnSpc>
              <a:spcPct val="90000"/>
            </a:lnSpc>
            <a:spcBef>
              <a:spcPct val="0"/>
            </a:spcBef>
            <a:spcAft>
              <a:spcPct val="35000"/>
            </a:spcAft>
          </a:pPr>
          <a:endParaRPr lang="it-IT" sz="1800" kern="1200" dirty="0">
            <a:latin typeface="+mj-lt"/>
          </a:endParaRPr>
        </a:p>
      </dsp:txBody>
      <dsp:txXfrm>
        <a:off x="3597586" y="1378737"/>
        <a:ext cx="4700746" cy="1750268"/>
      </dsp:txXfrm>
    </dsp:sp>
    <dsp:sp modelId="{A0553F8D-7F2B-7D4A-91E7-D93E4AFBD9AF}">
      <dsp:nvSpPr>
        <dsp:cNvPr id="0" name=""/>
        <dsp:cNvSpPr/>
      </dsp:nvSpPr>
      <dsp:spPr>
        <a:xfrm>
          <a:off x="3507763" y="3249956"/>
          <a:ext cx="4790570" cy="0"/>
        </a:xfrm>
        <a:prstGeom prst="line">
          <a:avLst/>
        </a:prstGeom>
        <a:solidFill>
          <a:schemeClr val="dk1">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26E4671-04E1-3D49-A244-6B592EE132C9}">
      <dsp:nvSpPr>
        <dsp:cNvPr id="0" name=""/>
        <dsp:cNvSpPr/>
      </dsp:nvSpPr>
      <dsp:spPr>
        <a:xfrm>
          <a:off x="3608101" y="3259989"/>
          <a:ext cx="4700746" cy="17692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it-IT" sz="1800" kern="1200" dirty="0">
              <a:latin typeface="+mj-lt"/>
            </a:rPr>
            <a:t>INCLINAZIONI/GIUSTIFICAZIONI:</a:t>
          </a:r>
        </a:p>
        <a:p>
          <a:pPr lvl="0" algn="l" defTabSz="800100">
            <a:lnSpc>
              <a:spcPct val="90000"/>
            </a:lnSpc>
            <a:spcBef>
              <a:spcPct val="0"/>
            </a:spcBef>
            <a:spcAft>
              <a:spcPct val="35000"/>
            </a:spcAft>
          </a:pPr>
          <a:r>
            <a:rPr lang="it-IT" sz="1800" kern="1200" dirty="0">
              <a:latin typeface="+mj-lt"/>
            </a:rPr>
            <a:t>-un basso livello morale tra i vertici della direzione </a:t>
          </a:r>
        </a:p>
        <a:p>
          <a:pPr lvl="0" algn="l" defTabSz="800100">
            <a:lnSpc>
              <a:spcPct val="90000"/>
            </a:lnSpc>
            <a:spcBef>
              <a:spcPct val="0"/>
            </a:spcBef>
            <a:spcAft>
              <a:spcPct val="35000"/>
            </a:spcAft>
          </a:pPr>
          <a:r>
            <a:rPr lang="it-IT" sz="1800" kern="1200" dirty="0">
              <a:latin typeface="+mj-lt"/>
            </a:rPr>
            <a:t>-liti tra i soci di una impresa ad azionariato ristretto </a:t>
          </a:r>
        </a:p>
      </dsp:txBody>
      <dsp:txXfrm>
        <a:off x="3608101" y="3259989"/>
        <a:ext cx="4700746" cy="1769210"/>
      </dsp:txXfrm>
    </dsp:sp>
    <dsp:sp modelId="{3FBF7A5F-7B3B-3541-904B-417B97CD182E}">
      <dsp:nvSpPr>
        <dsp:cNvPr id="0" name=""/>
        <dsp:cNvSpPr/>
      </dsp:nvSpPr>
      <dsp:spPr>
        <a:xfrm>
          <a:off x="3507763" y="4960775"/>
          <a:ext cx="4790570" cy="0"/>
        </a:xfrm>
        <a:prstGeom prst="line">
          <a:avLst/>
        </a:prstGeom>
        <a:solidFill>
          <a:schemeClr val="dk1">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670C85-51A6-D94D-90EA-01A837ECF40B}">
      <dsp:nvSpPr>
        <dsp:cNvPr id="0" name=""/>
        <dsp:cNvSpPr/>
      </dsp:nvSpPr>
      <dsp:spPr>
        <a:xfrm>
          <a:off x="0" y="2435"/>
          <a:ext cx="8610600" cy="0"/>
        </a:xfrm>
        <a:prstGeom prst="lin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B285E0-B2CB-7643-88A3-D70E6B9FA7FC}">
      <dsp:nvSpPr>
        <dsp:cNvPr id="0" name=""/>
        <dsp:cNvSpPr/>
      </dsp:nvSpPr>
      <dsp:spPr>
        <a:xfrm>
          <a:off x="147659" y="2435"/>
          <a:ext cx="3702156" cy="49838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it-IT" sz="1800" kern="1200" dirty="0">
              <a:latin typeface="+mj-lt"/>
            </a:rPr>
            <a:t>Fattori di rischio che emergono da errori dovuti ad </a:t>
          </a:r>
          <a:r>
            <a:rPr lang="it-IT" sz="1800" b="1" i="1" kern="1200" dirty="0">
              <a:latin typeface="+mj-lt"/>
            </a:rPr>
            <a:t>appropriazioni illecite di beni ed attività dell’impresa </a:t>
          </a:r>
        </a:p>
      </dsp:txBody>
      <dsp:txXfrm>
        <a:off x="147659" y="2435"/>
        <a:ext cx="3702156" cy="4983846"/>
      </dsp:txXfrm>
    </dsp:sp>
    <dsp:sp modelId="{717C6A3F-2A79-5445-BB88-A2EA9D16A3F5}">
      <dsp:nvSpPr>
        <dsp:cNvPr id="0" name=""/>
        <dsp:cNvSpPr/>
      </dsp:nvSpPr>
      <dsp:spPr>
        <a:xfrm>
          <a:off x="3794106" y="80308"/>
          <a:ext cx="4812055" cy="15574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it-IT" sz="1800" i="1" kern="1200" dirty="0">
              <a:latin typeface="+mj-lt"/>
            </a:rPr>
            <a:t>INCENTIVI/PRESSIONI:</a:t>
          </a:r>
        </a:p>
        <a:p>
          <a:pPr lvl="0" algn="l" defTabSz="800100">
            <a:lnSpc>
              <a:spcPct val="90000"/>
            </a:lnSpc>
            <a:spcBef>
              <a:spcPct val="0"/>
            </a:spcBef>
            <a:spcAft>
              <a:spcPct val="35000"/>
            </a:spcAft>
          </a:pPr>
          <a:r>
            <a:rPr lang="it-IT" sz="1800" i="0" kern="1200" dirty="0">
              <a:latin typeface="+mj-lt"/>
            </a:rPr>
            <a:t>-obbligazioni pecuniarie personali</a:t>
          </a:r>
        </a:p>
        <a:p>
          <a:pPr lvl="0" algn="l" defTabSz="800100">
            <a:lnSpc>
              <a:spcPct val="90000"/>
            </a:lnSpc>
            <a:spcBef>
              <a:spcPct val="0"/>
            </a:spcBef>
            <a:spcAft>
              <a:spcPct val="35000"/>
            </a:spcAft>
          </a:pPr>
          <a:r>
            <a:rPr lang="it-IT" sz="1800" i="0" kern="1200" dirty="0">
              <a:latin typeface="+mj-lt"/>
            </a:rPr>
            <a:t>-situazioni conflittuali tra impresa e dipendenti (dovute per esempio a modifiche al sistema retributivo )</a:t>
          </a:r>
        </a:p>
      </dsp:txBody>
      <dsp:txXfrm>
        <a:off x="3794106" y="80308"/>
        <a:ext cx="4812055" cy="1557451"/>
      </dsp:txXfrm>
    </dsp:sp>
    <dsp:sp modelId="{4BFC5147-66F5-6F42-A800-DC713FB1D151}">
      <dsp:nvSpPr>
        <dsp:cNvPr id="0" name=""/>
        <dsp:cNvSpPr/>
      </dsp:nvSpPr>
      <dsp:spPr>
        <a:xfrm>
          <a:off x="3702156" y="1637760"/>
          <a:ext cx="4904005" cy="0"/>
        </a:xfrm>
        <a:prstGeom prst="line">
          <a:avLst/>
        </a:prstGeom>
        <a:solidFill>
          <a:schemeClr val="dk1">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21CEA2D-082E-084B-AE39-7586356443C4}">
      <dsp:nvSpPr>
        <dsp:cNvPr id="0" name=""/>
        <dsp:cNvSpPr/>
      </dsp:nvSpPr>
      <dsp:spPr>
        <a:xfrm>
          <a:off x="3794106" y="1715633"/>
          <a:ext cx="4812055" cy="15574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it-IT" sz="1800" i="1" kern="1200" dirty="0">
              <a:latin typeface="+mj-lt"/>
            </a:rPr>
            <a:t>OCCASIONI:</a:t>
          </a:r>
        </a:p>
        <a:p>
          <a:pPr lvl="0" algn="l" defTabSz="800100">
            <a:lnSpc>
              <a:spcPct val="90000"/>
            </a:lnSpc>
            <a:spcBef>
              <a:spcPct val="0"/>
            </a:spcBef>
            <a:spcAft>
              <a:spcPct val="35000"/>
            </a:spcAft>
          </a:pPr>
          <a:r>
            <a:rPr lang="it-IT" sz="1800" i="0" kern="1200" dirty="0">
              <a:latin typeface="+mj-lt"/>
            </a:rPr>
            <a:t>-esistenza o gestione di rilevanti disponibilità liquide </a:t>
          </a:r>
        </a:p>
        <a:p>
          <a:pPr lvl="0" algn="l" defTabSz="800100">
            <a:lnSpc>
              <a:spcPct val="90000"/>
            </a:lnSpc>
            <a:spcBef>
              <a:spcPct val="0"/>
            </a:spcBef>
            <a:spcAft>
              <a:spcPct val="35000"/>
            </a:spcAft>
          </a:pPr>
          <a:r>
            <a:rPr lang="it-IT" sz="1800" i="0" kern="1200" dirty="0">
              <a:latin typeface="+mj-lt"/>
            </a:rPr>
            <a:t>-l’esistenza di beni facilmente convertibili</a:t>
          </a:r>
        </a:p>
        <a:p>
          <a:pPr lvl="0" algn="l" defTabSz="800100">
            <a:lnSpc>
              <a:spcPct val="90000"/>
            </a:lnSpc>
            <a:spcBef>
              <a:spcPct val="0"/>
            </a:spcBef>
            <a:spcAft>
              <a:spcPct val="35000"/>
            </a:spcAft>
          </a:pPr>
          <a:r>
            <a:rPr lang="it-IT" sz="1800" i="0" kern="1200" dirty="0">
              <a:latin typeface="+mj-lt"/>
            </a:rPr>
            <a:t>-inadeguata tutela fisica di cassa/magazzino</a:t>
          </a:r>
          <a:endParaRPr lang="it-IT" sz="1800" i="0" kern="1200" dirty="0"/>
        </a:p>
      </dsp:txBody>
      <dsp:txXfrm>
        <a:off x="3794106" y="1715633"/>
        <a:ext cx="4812055" cy="1557451"/>
      </dsp:txXfrm>
    </dsp:sp>
    <dsp:sp modelId="{509A11AA-B5A5-244E-A623-E701AF8C3A93}">
      <dsp:nvSpPr>
        <dsp:cNvPr id="0" name=""/>
        <dsp:cNvSpPr/>
      </dsp:nvSpPr>
      <dsp:spPr>
        <a:xfrm>
          <a:off x="3702156" y="3357751"/>
          <a:ext cx="4904005" cy="0"/>
        </a:xfrm>
        <a:prstGeom prst="line">
          <a:avLst/>
        </a:prstGeom>
        <a:solidFill>
          <a:schemeClr val="dk1">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26BA61-D798-1842-8690-5635B6D31F5B}">
      <dsp:nvSpPr>
        <dsp:cNvPr id="0" name=""/>
        <dsp:cNvSpPr/>
      </dsp:nvSpPr>
      <dsp:spPr>
        <a:xfrm>
          <a:off x="3794106" y="3350957"/>
          <a:ext cx="4812055" cy="15574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it-IT" sz="1800" kern="1200" dirty="0">
              <a:latin typeface="+mj-lt"/>
            </a:rPr>
            <a:t>INCLINAZIONI/GIUSTIFICAZIONI:</a:t>
          </a:r>
        </a:p>
        <a:p>
          <a:pPr lvl="0" algn="l" defTabSz="800100">
            <a:lnSpc>
              <a:spcPct val="90000"/>
            </a:lnSpc>
            <a:spcBef>
              <a:spcPct val="0"/>
            </a:spcBef>
            <a:spcAft>
              <a:spcPct val="35000"/>
            </a:spcAft>
          </a:pPr>
          <a:r>
            <a:rPr lang="it-IT" sz="1800" kern="1200" dirty="0">
              <a:latin typeface="+mj-lt"/>
            </a:rPr>
            <a:t>-tolleranza di piccoli furti </a:t>
          </a:r>
        </a:p>
        <a:p>
          <a:pPr lvl="0" algn="l" defTabSz="800100">
            <a:lnSpc>
              <a:spcPct val="90000"/>
            </a:lnSpc>
            <a:spcBef>
              <a:spcPct val="0"/>
            </a:spcBef>
            <a:spcAft>
              <a:spcPct val="35000"/>
            </a:spcAft>
          </a:pPr>
          <a:r>
            <a:rPr lang="it-IT" sz="1800" kern="1200" dirty="0">
              <a:latin typeface="+mj-lt"/>
            </a:rPr>
            <a:t>-disinteresse per il controllo interno sulla appropriazione illecita di beni</a:t>
          </a:r>
        </a:p>
      </dsp:txBody>
      <dsp:txXfrm>
        <a:off x="3794106" y="3350957"/>
        <a:ext cx="4812055" cy="1557451"/>
      </dsp:txXfrm>
    </dsp:sp>
    <dsp:sp modelId="{87F778FC-9980-A544-A9B0-E745F364D15C}">
      <dsp:nvSpPr>
        <dsp:cNvPr id="0" name=""/>
        <dsp:cNvSpPr/>
      </dsp:nvSpPr>
      <dsp:spPr>
        <a:xfrm>
          <a:off x="3702156" y="4908409"/>
          <a:ext cx="4904005" cy="0"/>
        </a:xfrm>
        <a:prstGeom prst="line">
          <a:avLst/>
        </a:prstGeom>
        <a:solidFill>
          <a:schemeClr val="dk1">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E1190D-BB4B-9D4D-9AFA-898C53B0F12C}">
      <dsp:nvSpPr>
        <dsp:cNvPr id="0" name=""/>
        <dsp:cNvSpPr/>
      </dsp:nvSpPr>
      <dsp:spPr>
        <a:xfrm rot="5400000">
          <a:off x="4803444" y="-2156704"/>
          <a:ext cx="1196559" cy="5813641"/>
        </a:xfrm>
        <a:prstGeom prst="round2SameRect">
          <a:avLst/>
        </a:prstGeom>
        <a:solidFill>
          <a:schemeClr val="lt1">
            <a:alpha val="90000"/>
            <a:tint val="40000"/>
            <a:hueOff val="0"/>
            <a:satOff val="0"/>
            <a:lumOff val="0"/>
            <a:alphaOff val="0"/>
          </a:schemeClr>
        </a:solidFill>
        <a:ln w="9525" cap="flat" cmpd="sng" algn="ctr">
          <a:solidFill>
            <a:schemeClr val="dk1">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it-IT" sz="1600" kern="1200" dirty="0"/>
            <a:t>Ottenere conferma dai clienti di alcune condizioni contrattuali rilevanti </a:t>
          </a:r>
        </a:p>
        <a:p>
          <a:pPr marL="171450" lvl="1" indent="-171450" algn="l" defTabSz="711200">
            <a:lnSpc>
              <a:spcPct val="90000"/>
            </a:lnSpc>
            <a:spcBef>
              <a:spcPct val="0"/>
            </a:spcBef>
            <a:spcAft>
              <a:spcPct val="15000"/>
            </a:spcAft>
            <a:buChar char="••"/>
          </a:pPr>
          <a:r>
            <a:rPr lang="it-IT" sz="1600" kern="1200" dirty="0"/>
            <a:t>Svolgere indagini presso il personale dell’impresa </a:t>
          </a:r>
        </a:p>
        <a:p>
          <a:pPr marL="171450" lvl="1" indent="-171450" algn="l" defTabSz="711200">
            <a:lnSpc>
              <a:spcPct val="90000"/>
            </a:lnSpc>
            <a:spcBef>
              <a:spcPct val="0"/>
            </a:spcBef>
            <a:spcAft>
              <a:spcPct val="15000"/>
            </a:spcAft>
            <a:buChar char="••"/>
          </a:pPr>
          <a:r>
            <a:rPr lang="it-IT" sz="1600" kern="1200" dirty="0"/>
            <a:t>Presenziare fisicamente alla fine del periodo amministrativo </a:t>
          </a:r>
        </a:p>
      </dsp:txBody>
      <dsp:txXfrm rot="-5400000">
        <a:off x="2494904" y="210247"/>
        <a:ext cx="5755230" cy="1079737"/>
      </dsp:txXfrm>
    </dsp:sp>
    <dsp:sp modelId="{E93D53A3-6060-DD43-A8B3-3C04F2701376}">
      <dsp:nvSpPr>
        <dsp:cNvPr id="0" name=""/>
        <dsp:cNvSpPr/>
      </dsp:nvSpPr>
      <dsp:spPr>
        <a:xfrm>
          <a:off x="302" y="2266"/>
          <a:ext cx="2494601" cy="1495699"/>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it-IT" sz="1800" kern="1200" dirty="0">
              <a:latin typeface="+mj-lt"/>
            </a:rPr>
            <a:t>Rilevazione dei ricavi</a:t>
          </a:r>
        </a:p>
      </dsp:txBody>
      <dsp:txXfrm>
        <a:off x="73316" y="75280"/>
        <a:ext cx="2348573" cy="1349671"/>
      </dsp:txXfrm>
    </dsp:sp>
    <dsp:sp modelId="{2DC33CBF-7236-E042-996D-525D7A48A3BD}">
      <dsp:nvSpPr>
        <dsp:cNvPr id="0" name=""/>
        <dsp:cNvSpPr/>
      </dsp:nvSpPr>
      <dsp:spPr>
        <a:xfrm rot="5400000">
          <a:off x="4822914" y="-564794"/>
          <a:ext cx="1196559" cy="5770790"/>
        </a:xfrm>
        <a:prstGeom prst="round2SameRect">
          <a:avLst/>
        </a:prstGeom>
        <a:solidFill>
          <a:schemeClr val="lt1">
            <a:alpha val="90000"/>
            <a:tint val="40000"/>
            <a:hueOff val="0"/>
            <a:satOff val="0"/>
            <a:lumOff val="0"/>
            <a:alphaOff val="0"/>
          </a:schemeClr>
        </a:solidFill>
        <a:ln w="9525" cap="flat" cmpd="sng" algn="ctr">
          <a:solidFill>
            <a:schemeClr val="dk1">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it-IT" sz="1600" kern="1200" dirty="0"/>
            <a:t>Assistere senza preavviso all’inventario di alcune sedi</a:t>
          </a:r>
        </a:p>
        <a:p>
          <a:pPr marL="171450" lvl="1" indent="-171450" algn="l" defTabSz="711200">
            <a:lnSpc>
              <a:spcPct val="90000"/>
            </a:lnSpc>
            <a:spcBef>
              <a:spcPct val="0"/>
            </a:spcBef>
            <a:spcAft>
              <a:spcPct val="15000"/>
            </a:spcAft>
            <a:buChar char="••"/>
          </a:pPr>
          <a:r>
            <a:rPr lang="it-IT" sz="1600" kern="1200" dirty="0"/>
            <a:t>Esaminare la contabilità di magazzino</a:t>
          </a:r>
        </a:p>
        <a:p>
          <a:pPr marL="171450" lvl="1" indent="-171450" algn="l" defTabSz="711200">
            <a:lnSpc>
              <a:spcPct val="90000"/>
            </a:lnSpc>
            <a:spcBef>
              <a:spcPct val="0"/>
            </a:spcBef>
            <a:spcAft>
              <a:spcPct val="15000"/>
            </a:spcAft>
            <a:buChar char="••"/>
          </a:pPr>
          <a:r>
            <a:rPr lang="it-IT" sz="1600" kern="1200" dirty="0"/>
            <a:t>Utilizzare procedure di revisione basate su tecniche computerizzate </a:t>
          </a:r>
        </a:p>
      </dsp:txBody>
      <dsp:txXfrm rot="-5400000">
        <a:off x="2535799" y="1780732"/>
        <a:ext cx="5712379" cy="1079737"/>
      </dsp:txXfrm>
    </dsp:sp>
    <dsp:sp modelId="{1E9C2C83-483D-B744-BDF5-849420FC514E}">
      <dsp:nvSpPr>
        <dsp:cNvPr id="0" name=""/>
        <dsp:cNvSpPr/>
      </dsp:nvSpPr>
      <dsp:spPr>
        <a:xfrm>
          <a:off x="302" y="1572751"/>
          <a:ext cx="2535496" cy="1495699"/>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it-IT" sz="1800" kern="1200" dirty="0">
              <a:latin typeface="+mj-lt"/>
            </a:rPr>
            <a:t>Quantità delle rimanenze in magazzino</a:t>
          </a:r>
        </a:p>
      </dsp:txBody>
      <dsp:txXfrm>
        <a:off x="73316" y="1645765"/>
        <a:ext cx="2389468" cy="1349671"/>
      </dsp:txXfrm>
    </dsp:sp>
    <dsp:sp modelId="{8FCF8DE8-7D6F-6E45-A1FD-BF42639C869C}">
      <dsp:nvSpPr>
        <dsp:cNvPr id="0" name=""/>
        <dsp:cNvSpPr/>
      </dsp:nvSpPr>
      <dsp:spPr>
        <a:xfrm rot="5400000">
          <a:off x="4826595" y="1007851"/>
          <a:ext cx="1196559" cy="5766467"/>
        </a:xfrm>
        <a:prstGeom prst="round2SameRect">
          <a:avLst/>
        </a:prstGeom>
        <a:solidFill>
          <a:schemeClr val="lt1">
            <a:alpha val="90000"/>
            <a:tint val="40000"/>
            <a:hueOff val="0"/>
            <a:satOff val="0"/>
            <a:lumOff val="0"/>
            <a:alphaOff val="0"/>
          </a:schemeClr>
        </a:solidFill>
        <a:ln w="9525" cap="flat" cmpd="sng" algn="ctr">
          <a:solidFill>
            <a:schemeClr val="dk1">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it-IT" sz="1600" kern="1200" dirty="0"/>
            <a:t>Ricorrere ad un esperto per ottenere una stima indipendente</a:t>
          </a:r>
        </a:p>
        <a:p>
          <a:pPr marL="171450" lvl="1" indent="-171450" algn="l" defTabSz="711200">
            <a:lnSpc>
              <a:spcPct val="90000"/>
            </a:lnSpc>
            <a:spcBef>
              <a:spcPct val="0"/>
            </a:spcBef>
            <a:spcAft>
              <a:spcPct val="15000"/>
            </a:spcAft>
            <a:buChar char="••"/>
          </a:pPr>
          <a:r>
            <a:rPr lang="it-IT" sz="1600" kern="1200" dirty="0"/>
            <a:t>Ampliare le indagini a soggetti che non fanno parte della direzione e del settore contabile</a:t>
          </a:r>
        </a:p>
      </dsp:txBody>
      <dsp:txXfrm rot="-5400000">
        <a:off x="2541642" y="3351216"/>
        <a:ext cx="5708056" cy="1079737"/>
      </dsp:txXfrm>
    </dsp:sp>
    <dsp:sp modelId="{165210C5-F62A-C942-9B4C-10DD0CAA759E}">
      <dsp:nvSpPr>
        <dsp:cNvPr id="0" name=""/>
        <dsp:cNvSpPr/>
      </dsp:nvSpPr>
      <dsp:spPr>
        <a:xfrm>
          <a:off x="302" y="3143235"/>
          <a:ext cx="2541339" cy="1495699"/>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it-IT" sz="1800" kern="1200" dirty="0">
              <a:latin typeface="+mj-lt"/>
            </a:rPr>
            <a:t>Stime della direzione </a:t>
          </a:r>
        </a:p>
      </dsp:txBody>
      <dsp:txXfrm>
        <a:off x="73316" y="3216249"/>
        <a:ext cx="2395311" cy="134967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CB057F-1D30-3B47-BE93-80411C218DA7}">
      <dsp:nvSpPr>
        <dsp:cNvPr id="0" name=""/>
        <dsp:cNvSpPr/>
      </dsp:nvSpPr>
      <dsp:spPr>
        <a:xfrm>
          <a:off x="0" y="21479"/>
          <a:ext cx="8232648" cy="59904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it-IT" sz="1800" b="1" kern="1200" dirty="0">
              <a:latin typeface="+mj-lt"/>
            </a:rPr>
            <a:t>Discrepanze nelle registrazioni contabili</a:t>
          </a:r>
          <a:r>
            <a:rPr lang="it-IT" sz="1800" kern="1200" dirty="0">
              <a:latin typeface="+mj-lt"/>
            </a:rPr>
            <a:t>:</a:t>
          </a:r>
        </a:p>
      </dsp:txBody>
      <dsp:txXfrm>
        <a:off x="29243" y="50722"/>
        <a:ext cx="8174162" cy="540554"/>
      </dsp:txXfrm>
    </dsp:sp>
    <dsp:sp modelId="{E149CC21-6073-AA46-8A23-338FC6437756}">
      <dsp:nvSpPr>
        <dsp:cNvPr id="0" name=""/>
        <dsp:cNvSpPr/>
      </dsp:nvSpPr>
      <dsp:spPr>
        <a:xfrm>
          <a:off x="0" y="620519"/>
          <a:ext cx="8232648" cy="1192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387"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it-IT" sz="1800" kern="1200" dirty="0">
              <a:latin typeface="+mj-lt"/>
            </a:rPr>
            <a:t>Operazioni che non siano registrate in maniera completa e tempestiva o siano registrate in maniera impropria</a:t>
          </a:r>
        </a:p>
        <a:p>
          <a:pPr marL="171450" lvl="1" indent="-171450" algn="l" defTabSz="800100">
            <a:lnSpc>
              <a:spcPct val="90000"/>
            </a:lnSpc>
            <a:spcBef>
              <a:spcPct val="0"/>
            </a:spcBef>
            <a:spcAft>
              <a:spcPct val="20000"/>
            </a:spcAft>
            <a:buChar char="••"/>
          </a:pPr>
          <a:r>
            <a:rPr lang="it-IT" sz="1800" kern="1200" dirty="0">
              <a:latin typeface="+mj-lt"/>
            </a:rPr>
            <a:t>Operazioni o saldi contabili non documentati o non autorizzati</a:t>
          </a:r>
        </a:p>
        <a:p>
          <a:pPr marL="228600" lvl="1" indent="-228600" algn="l" defTabSz="889000">
            <a:lnSpc>
              <a:spcPct val="90000"/>
            </a:lnSpc>
            <a:spcBef>
              <a:spcPct val="0"/>
            </a:spcBef>
            <a:spcAft>
              <a:spcPct val="20000"/>
            </a:spcAft>
            <a:buChar char="••"/>
          </a:pPr>
          <a:endParaRPr lang="it-IT" sz="2000" kern="1200" dirty="0"/>
        </a:p>
      </dsp:txBody>
      <dsp:txXfrm>
        <a:off x="0" y="620519"/>
        <a:ext cx="8232648" cy="1192320"/>
      </dsp:txXfrm>
    </dsp:sp>
    <dsp:sp modelId="{BAE6484A-A883-4C4B-AA87-792FEF649307}">
      <dsp:nvSpPr>
        <dsp:cNvPr id="0" name=""/>
        <dsp:cNvSpPr/>
      </dsp:nvSpPr>
      <dsp:spPr>
        <a:xfrm>
          <a:off x="0" y="1812839"/>
          <a:ext cx="8232648" cy="59904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it-IT" sz="1800" b="1" kern="1200" dirty="0">
              <a:latin typeface="+mj-lt"/>
            </a:rPr>
            <a:t>Evidenze contraddittorie o mancanti</a:t>
          </a:r>
          <a:r>
            <a:rPr lang="it-IT" sz="1800" kern="1200" dirty="0">
              <a:latin typeface="+mj-lt"/>
            </a:rPr>
            <a:t>:</a:t>
          </a:r>
        </a:p>
      </dsp:txBody>
      <dsp:txXfrm>
        <a:off x="29243" y="1842082"/>
        <a:ext cx="8174162" cy="540554"/>
      </dsp:txXfrm>
    </dsp:sp>
    <dsp:sp modelId="{E6EE4EB6-147B-A346-8517-75B5B351BF55}">
      <dsp:nvSpPr>
        <dsp:cNvPr id="0" name=""/>
        <dsp:cNvSpPr/>
      </dsp:nvSpPr>
      <dsp:spPr>
        <a:xfrm>
          <a:off x="0" y="2411879"/>
          <a:ext cx="8232648" cy="943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387"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it-IT" sz="1800" kern="1200" dirty="0">
              <a:latin typeface="+mj-lt"/>
            </a:rPr>
            <a:t>Documentazione mancante o che sembra aver subito manipolazioni</a:t>
          </a:r>
        </a:p>
        <a:p>
          <a:pPr marL="171450" lvl="1" indent="-171450" algn="l" defTabSz="800100">
            <a:lnSpc>
              <a:spcPct val="90000"/>
            </a:lnSpc>
            <a:spcBef>
              <a:spcPct val="0"/>
            </a:spcBef>
            <a:spcAft>
              <a:spcPct val="20000"/>
            </a:spcAft>
            <a:buChar char="••"/>
          </a:pPr>
          <a:r>
            <a:rPr lang="it-IT" sz="1800" kern="1200" dirty="0">
              <a:latin typeface="+mj-lt"/>
            </a:rPr>
            <a:t>Significative partite in riconciliazione non giustificate </a:t>
          </a:r>
        </a:p>
        <a:p>
          <a:pPr marL="228600" lvl="1" indent="-228600" algn="l" defTabSz="933450">
            <a:lnSpc>
              <a:spcPct val="90000"/>
            </a:lnSpc>
            <a:spcBef>
              <a:spcPct val="0"/>
            </a:spcBef>
            <a:spcAft>
              <a:spcPct val="20000"/>
            </a:spcAft>
            <a:buChar char="••"/>
          </a:pPr>
          <a:endParaRPr lang="it-IT" sz="2100" kern="1200" dirty="0"/>
        </a:p>
      </dsp:txBody>
      <dsp:txXfrm>
        <a:off x="0" y="2411879"/>
        <a:ext cx="8232648" cy="943920"/>
      </dsp:txXfrm>
    </dsp:sp>
    <dsp:sp modelId="{713E2EDF-D24F-8F40-A08B-C1222F9E0820}">
      <dsp:nvSpPr>
        <dsp:cNvPr id="0" name=""/>
        <dsp:cNvSpPr/>
      </dsp:nvSpPr>
      <dsp:spPr>
        <a:xfrm>
          <a:off x="0" y="3355799"/>
          <a:ext cx="8232648" cy="59904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it-IT" sz="1800" b="1" kern="1200" dirty="0">
              <a:latin typeface="+mj-lt"/>
            </a:rPr>
            <a:t>Relazioni problematiche ed inusuali tra il revisore e la direzione </a:t>
          </a:r>
        </a:p>
      </dsp:txBody>
      <dsp:txXfrm>
        <a:off x="29243" y="3385042"/>
        <a:ext cx="8174162" cy="540554"/>
      </dsp:txXfrm>
    </dsp:sp>
    <dsp:sp modelId="{1781F041-3990-6B4A-BD68-C53022FA9ADD}">
      <dsp:nvSpPr>
        <dsp:cNvPr id="0" name=""/>
        <dsp:cNvSpPr/>
      </dsp:nvSpPr>
      <dsp:spPr>
        <a:xfrm>
          <a:off x="0" y="3954839"/>
          <a:ext cx="8232648" cy="910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387"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it-IT" sz="1800" kern="1200" dirty="0">
              <a:latin typeface="+mj-lt"/>
            </a:rPr>
            <a:t>Ritardi inusuali da parte dell’impresa nel fornire le informazioni richieste </a:t>
          </a:r>
        </a:p>
        <a:p>
          <a:pPr marL="171450" lvl="1" indent="-171450" algn="l" defTabSz="800100">
            <a:lnSpc>
              <a:spcPct val="90000"/>
            </a:lnSpc>
            <a:spcBef>
              <a:spcPct val="0"/>
            </a:spcBef>
            <a:spcAft>
              <a:spcPct val="20000"/>
            </a:spcAft>
            <a:buChar char="••"/>
          </a:pPr>
          <a:r>
            <a:rPr lang="it-IT" sz="1800" kern="1200" dirty="0">
              <a:latin typeface="+mj-lt"/>
            </a:rPr>
            <a:t>Principi contabili che sembrano differire da quelli usuali nel settore </a:t>
          </a:r>
        </a:p>
        <a:p>
          <a:pPr marL="171450" lvl="1" indent="-171450" algn="l" defTabSz="800100">
            <a:lnSpc>
              <a:spcPct val="90000"/>
            </a:lnSpc>
            <a:spcBef>
              <a:spcPct val="0"/>
            </a:spcBef>
            <a:spcAft>
              <a:spcPct val="20000"/>
            </a:spcAft>
            <a:buChar char="••"/>
          </a:pPr>
          <a:endParaRPr lang="it-IT" sz="1800" kern="1200" dirty="0">
            <a:latin typeface="+mj-lt"/>
          </a:endParaRPr>
        </a:p>
      </dsp:txBody>
      <dsp:txXfrm>
        <a:off x="0" y="3954839"/>
        <a:ext cx="8232648" cy="9108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706F26-B808-6E46-8D7B-DB3DB5708E4A}">
      <dsp:nvSpPr>
        <dsp:cNvPr id="0" name=""/>
        <dsp:cNvSpPr/>
      </dsp:nvSpPr>
      <dsp:spPr>
        <a:xfrm>
          <a:off x="2190" y="150723"/>
          <a:ext cx="2135981" cy="489600"/>
        </a:xfrm>
        <a:prstGeom prst="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it-IT" sz="1700" kern="1200" dirty="0"/>
            <a:t>1</a:t>
          </a:r>
        </a:p>
      </dsp:txBody>
      <dsp:txXfrm>
        <a:off x="2190" y="150723"/>
        <a:ext cx="2135981" cy="489600"/>
      </dsp:txXfrm>
    </dsp:sp>
    <dsp:sp modelId="{0C1DFBEA-FBE8-204B-8B8E-5AE27E46CEF5}">
      <dsp:nvSpPr>
        <dsp:cNvPr id="0" name=""/>
        <dsp:cNvSpPr/>
      </dsp:nvSpPr>
      <dsp:spPr>
        <a:xfrm>
          <a:off x="2190" y="640323"/>
          <a:ext cx="2135981" cy="2362415"/>
        </a:xfrm>
        <a:prstGeom prst="rect">
          <a:avLst/>
        </a:prstGeom>
        <a:solidFill>
          <a:schemeClr val="accent4">
            <a:alpha val="90000"/>
            <a:tint val="40000"/>
            <a:hueOff val="0"/>
            <a:satOff val="0"/>
            <a:lumOff val="0"/>
            <a:alphaOff val="0"/>
          </a:schemeClr>
        </a:solidFill>
        <a:ln w="9525" cap="flat" cmpd="sng" algn="ctr">
          <a:solidFill>
            <a:schemeClr val="accent4">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it-IT" sz="1700" kern="1200" dirty="0">
              <a:latin typeface="Times New Roman" charset="0"/>
              <a:ea typeface="Times New Roman" charset="0"/>
              <a:cs typeface="Times New Roman" charset="0"/>
            </a:rPr>
            <a:t> </a:t>
          </a:r>
          <a:r>
            <a:rPr lang="it-IT" sz="1700" b="1" kern="1200" dirty="0">
              <a:latin typeface="Times New Roman" charset="0"/>
              <a:ea typeface="Times New Roman" charset="0"/>
              <a:cs typeface="Times New Roman" charset="0"/>
            </a:rPr>
            <a:t>identificare</a:t>
          </a:r>
          <a:r>
            <a:rPr lang="it-IT" sz="1700" kern="1200" dirty="0">
              <a:latin typeface="Times New Roman" charset="0"/>
              <a:ea typeface="Times New Roman" charset="0"/>
              <a:cs typeface="Times New Roman" charset="0"/>
            </a:rPr>
            <a:t> e valutare i rischi di errori significativi nel bilancio dovuti a frodi</a:t>
          </a:r>
          <a:endParaRPr lang="it-IT" sz="1700" kern="1200" dirty="0"/>
        </a:p>
      </dsp:txBody>
      <dsp:txXfrm>
        <a:off x="2190" y="640323"/>
        <a:ext cx="2135981" cy="2362415"/>
      </dsp:txXfrm>
    </dsp:sp>
    <dsp:sp modelId="{02E7EECB-ADFB-AF4A-A114-0400491DA447}">
      <dsp:nvSpPr>
        <dsp:cNvPr id="0" name=""/>
        <dsp:cNvSpPr/>
      </dsp:nvSpPr>
      <dsp:spPr>
        <a:xfrm>
          <a:off x="2437209" y="150723"/>
          <a:ext cx="2135981" cy="489600"/>
        </a:xfrm>
        <a:prstGeom prst="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it-IT" sz="1700" kern="1200" dirty="0"/>
            <a:t>2</a:t>
          </a:r>
        </a:p>
      </dsp:txBody>
      <dsp:txXfrm>
        <a:off x="2437209" y="150723"/>
        <a:ext cx="2135981" cy="489600"/>
      </dsp:txXfrm>
    </dsp:sp>
    <dsp:sp modelId="{7B2A34D3-1BA5-B349-B3BB-651BAA01FBCD}">
      <dsp:nvSpPr>
        <dsp:cNvPr id="0" name=""/>
        <dsp:cNvSpPr/>
      </dsp:nvSpPr>
      <dsp:spPr>
        <a:xfrm>
          <a:off x="2437209" y="640323"/>
          <a:ext cx="2135981" cy="2362415"/>
        </a:xfrm>
        <a:prstGeom prst="rect">
          <a:avLst/>
        </a:prstGeom>
        <a:solidFill>
          <a:schemeClr val="accent4">
            <a:alpha val="90000"/>
            <a:tint val="40000"/>
            <a:hueOff val="0"/>
            <a:satOff val="0"/>
            <a:lumOff val="0"/>
            <a:alphaOff val="0"/>
          </a:schemeClr>
        </a:solidFill>
        <a:ln w="9525" cap="flat" cmpd="sng" algn="ctr">
          <a:solidFill>
            <a:schemeClr val="accent4">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it-IT" sz="1700" b="1" kern="1200" dirty="0">
              <a:latin typeface="Times New Roman" charset="0"/>
              <a:ea typeface="Times New Roman" charset="0"/>
              <a:cs typeface="Times New Roman" charset="0"/>
            </a:rPr>
            <a:t>acquisire elementi probativi </a:t>
          </a:r>
          <a:r>
            <a:rPr lang="it-IT" sz="1700" kern="1200" dirty="0">
              <a:latin typeface="Times New Roman" charset="0"/>
              <a:ea typeface="Times New Roman" charset="0"/>
              <a:cs typeface="Times New Roman" charset="0"/>
            </a:rPr>
            <a:t>sufficienti ed appropriati riguardanti i rischi identificati e valutati di errori significativi dovuti a frodi</a:t>
          </a:r>
          <a:endParaRPr lang="it-IT" sz="1700" kern="1200" dirty="0"/>
        </a:p>
      </dsp:txBody>
      <dsp:txXfrm>
        <a:off x="2437209" y="640323"/>
        <a:ext cx="2135981" cy="2362415"/>
      </dsp:txXfrm>
    </dsp:sp>
    <dsp:sp modelId="{CB576659-C355-A94C-99D8-E4D5B8810C75}">
      <dsp:nvSpPr>
        <dsp:cNvPr id="0" name=""/>
        <dsp:cNvSpPr/>
      </dsp:nvSpPr>
      <dsp:spPr>
        <a:xfrm>
          <a:off x="4872228" y="150723"/>
          <a:ext cx="2135981" cy="489600"/>
        </a:xfrm>
        <a:prstGeom prst="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it-IT" sz="1700" kern="1200" dirty="0"/>
            <a:t>3</a:t>
          </a:r>
        </a:p>
      </dsp:txBody>
      <dsp:txXfrm>
        <a:off x="4872228" y="150723"/>
        <a:ext cx="2135981" cy="489600"/>
      </dsp:txXfrm>
    </dsp:sp>
    <dsp:sp modelId="{670EC3D8-641E-D840-A3F8-10CFFC51982F}">
      <dsp:nvSpPr>
        <dsp:cNvPr id="0" name=""/>
        <dsp:cNvSpPr/>
      </dsp:nvSpPr>
      <dsp:spPr>
        <a:xfrm>
          <a:off x="4872228" y="640323"/>
          <a:ext cx="2135981" cy="2362415"/>
        </a:xfrm>
        <a:prstGeom prst="rect">
          <a:avLst/>
        </a:prstGeom>
        <a:solidFill>
          <a:schemeClr val="accent4">
            <a:alpha val="90000"/>
            <a:tint val="40000"/>
            <a:hueOff val="0"/>
            <a:satOff val="0"/>
            <a:lumOff val="0"/>
            <a:alphaOff val="0"/>
          </a:schemeClr>
        </a:solidFill>
        <a:ln w="9525" cap="flat" cmpd="sng" algn="ctr">
          <a:solidFill>
            <a:schemeClr val="accent4">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it-IT" sz="1700" b="1" kern="1200" dirty="0">
              <a:latin typeface="Times New Roman" charset="0"/>
              <a:ea typeface="Times New Roman" charset="0"/>
              <a:cs typeface="Times New Roman" charset="0"/>
            </a:rPr>
            <a:t>fronteggiare </a:t>
          </a:r>
          <a:r>
            <a:rPr lang="it-IT" sz="1700" kern="1200" dirty="0">
              <a:latin typeface="Times New Roman" charset="0"/>
              <a:ea typeface="Times New Roman" charset="0"/>
              <a:cs typeface="Times New Roman" charset="0"/>
            </a:rPr>
            <a:t>adeguatamente frodi o sospette frodi individuate durante la revisione. </a:t>
          </a:r>
          <a:endParaRPr lang="it-IT" sz="1700" kern="1200" dirty="0"/>
        </a:p>
      </dsp:txBody>
      <dsp:txXfrm>
        <a:off x="4872228" y="640323"/>
        <a:ext cx="2135981" cy="236241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4A080D-5016-F44E-8810-E85419B01E60}">
      <dsp:nvSpPr>
        <dsp:cNvPr id="0" name=""/>
        <dsp:cNvSpPr/>
      </dsp:nvSpPr>
      <dsp:spPr>
        <a:xfrm>
          <a:off x="31" y="110212"/>
          <a:ext cx="2990998" cy="489600"/>
        </a:xfrm>
        <a:prstGeom prst="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it-IT" sz="1700" kern="1200" dirty="0"/>
            <a:t>1</a:t>
          </a:r>
        </a:p>
      </dsp:txBody>
      <dsp:txXfrm>
        <a:off x="31" y="110212"/>
        <a:ext cx="2990998" cy="489600"/>
      </dsp:txXfrm>
    </dsp:sp>
    <dsp:sp modelId="{11799906-AA6F-DA43-ACB7-FA36BA863509}">
      <dsp:nvSpPr>
        <dsp:cNvPr id="0" name=""/>
        <dsp:cNvSpPr/>
      </dsp:nvSpPr>
      <dsp:spPr>
        <a:xfrm>
          <a:off x="31" y="599812"/>
          <a:ext cx="2990998" cy="2566575"/>
        </a:xfrm>
        <a:prstGeom prst="rect">
          <a:avLst/>
        </a:prstGeom>
        <a:solidFill>
          <a:schemeClr val="accent4">
            <a:alpha val="90000"/>
            <a:tint val="40000"/>
            <a:hueOff val="0"/>
            <a:satOff val="0"/>
            <a:lumOff val="0"/>
            <a:alphaOff val="0"/>
          </a:schemeClr>
        </a:solidFill>
        <a:ln w="9525" cap="flat" cmpd="sng" algn="ctr">
          <a:solidFill>
            <a:schemeClr val="accent4">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it-IT" sz="1700" b="1" kern="1200" dirty="0">
              <a:latin typeface="+mj-lt"/>
              <a:ea typeface="Times New Roman" charset="0"/>
              <a:cs typeface="Times New Roman" charset="0"/>
            </a:rPr>
            <a:t>   Stabilire le responsabilità professionali e legali </a:t>
          </a:r>
          <a:r>
            <a:rPr lang="it-IT" sz="1700" kern="1200" dirty="0">
              <a:latin typeface="+mj-lt"/>
              <a:ea typeface="Times New Roman" charset="0"/>
              <a:cs typeface="Times New Roman" charset="0"/>
            </a:rPr>
            <a:t>applicabili alle circostanze, incluso l'eventuale obbligo, da parte sua, di dare informativa al soggetto o ai soggetti che hanno conferito l’incarico, ovvero, all’autorità di vigilanza</a:t>
          </a:r>
          <a:endParaRPr lang="it-IT" sz="1700" kern="1200" dirty="0"/>
        </a:p>
      </dsp:txBody>
      <dsp:txXfrm>
        <a:off x="31" y="599812"/>
        <a:ext cx="2990998" cy="2566575"/>
      </dsp:txXfrm>
    </dsp:sp>
    <dsp:sp modelId="{5C89DC4D-6347-3445-A870-EA65761CA9EB}">
      <dsp:nvSpPr>
        <dsp:cNvPr id="0" name=""/>
        <dsp:cNvSpPr/>
      </dsp:nvSpPr>
      <dsp:spPr>
        <a:xfrm>
          <a:off x="3409769" y="110212"/>
          <a:ext cx="2990998" cy="489600"/>
        </a:xfrm>
        <a:prstGeom prst="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it-IT" sz="1700" kern="1200" dirty="0"/>
            <a:t>2</a:t>
          </a:r>
        </a:p>
      </dsp:txBody>
      <dsp:txXfrm>
        <a:off x="3409769" y="110212"/>
        <a:ext cx="2990998" cy="489600"/>
      </dsp:txXfrm>
    </dsp:sp>
    <dsp:sp modelId="{BE5C8D7E-3161-8240-8E88-60D0A9BF0B33}">
      <dsp:nvSpPr>
        <dsp:cNvPr id="0" name=""/>
        <dsp:cNvSpPr/>
      </dsp:nvSpPr>
      <dsp:spPr>
        <a:xfrm>
          <a:off x="3409769" y="599812"/>
          <a:ext cx="2990998" cy="2566575"/>
        </a:xfrm>
        <a:prstGeom prst="rect">
          <a:avLst/>
        </a:prstGeom>
        <a:solidFill>
          <a:schemeClr val="accent4">
            <a:alpha val="90000"/>
            <a:tint val="40000"/>
            <a:hueOff val="0"/>
            <a:satOff val="0"/>
            <a:lumOff val="0"/>
            <a:alphaOff val="0"/>
          </a:schemeClr>
        </a:solidFill>
        <a:ln w="9525" cap="flat" cmpd="sng" algn="ctr">
          <a:solidFill>
            <a:schemeClr val="accent4">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100000"/>
            </a:lnSpc>
            <a:spcBef>
              <a:spcPct val="0"/>
            </a:spcBef>
            <a:spcAft>
              <a:spcPct val="15000"/>
            </a:spcAft>
            <a:buChar char="••"/>
          </a:pPr>
          <a:r>
            <a:rPr lang="it-IT" sz="1700" kern="1200" dirty="0">
              <a:latin typeface="+mj-lt"/>
              <a:cs typeface="Times New Roman" charset="0"/>
            </a:rPr>
            <a:t>   Considerare se sia appropriato </a:t>
          </a:r>
          <a:r>
            <a:rPr lang="it-IT" sz="1700" b="1" kern="1200" dirty="0">
              <a:latin typeface="+mj-lt"/>
              <a:cs typeface="Times New Roman" charset="0"/>
            </a:rPr>
            <a:t>recedere dall’inca</a:t>
          </a:r>
          <a:r>
            <a:rPr lang="it-IT" sz="1700" b="1" u="none" kern="1200" dirty="0">
              <a:latin typeface="+mj-lt"/>
              <a:cs typeface="Times New Roman" charset="0"/>
            </a:rPr>
            <a:t>rico </a:t>
          </a:r>
          <a:r>
            <a:rPr lang="it-IT" sz="1700" kern="1200" dirty="0">
              <a:latin typeface="+mj-lt"/>
              <a:cs typeface="Times New Roman" charset="0"/>
            </a:rPr>
            <a:t>(e in caso affermativo procedere con il recesso)</a:t>
          </a:r>
          <a:endParaRPr lang="it-IT" sz="1700" kern="1200" dirty="0"/>
        </a:p>
      </dsp:txBody>
      <dsp:txXfrm>
        <a:off x="3409769" y="599812"/>
        <a:ext cx="2990998" cy="2566575"/>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2945660" cy="496331"/>
          </a:xfrm>
          <a:prstGeom prst="rect">
            <a:avLst/>
          </a:prstGeom>
        </p:spPr>
        <p:txBody>
          <a:bodyPr vert="horz" lIns="90850" tIns="45424" rIns="90850" bIns="45424" rtlCol="0"/>
          <a:lstStyle>
            <a:lvl1pPr algn="l">
              <a:defRPr sz="1200"/>
            </a:lvl1pPr>
          </a:lstStyle>
          <a:p>
            <a:endParaRPr lang="de-DE" dirty="0">
              <a:latin typeface="Arial" pitchFamily="34" charset="0"/>
              <a:cs typeface="Arial" pitchFamily="34" charset="0"/>
            </a:endParaRPr>
          </a:p>
        </p:txBody>
      </p:sp>
      <p:sp>
        <p:nvSpPr>
          <p:cNvPr id="3" name="Date Placeholder 2"/>
          <p:cNvSpPr>
            <a:spLocks noGrp="1"/>
          </p:cNvSpPr>
          <p:nvPr>
            <p:ph type="dt" sz="quarter" idx="1"/>
          </p:nvPr>
        </p:nvSpPr>
        <p:spPr>
          <a:xfrm>
            <a:off x="3850445" y="2"/>
            <a:ext cx="2945660" cy="496331"/>
          </a:xfrm>
          <a:prstGeom prst="rect">
            <a:avLst/>
          </a:prstGeom>
        </p:spPr>
        <p:txBody>
          <a:bodyPr vert="horz" lIns="90850" tIns="45424" rIns="90850" bIns="45424" rtlCol="0"/>
          <a:lstStyle>
            <a:lvl1pPr algn="r">
              <a:defRPr sz="1200"/>
            </a:lvl1pPr>
          </a:lstStyle>
          <a:p>
            <a:fld id="{35F05CFF-548C-4E04-B325-CF1209D66BDC}" type="datetimeFigureOut">
              <a:rPr lang="de-DE" smtClean="0">
                <a:latin typeface="Arial" pitchFamily="34" charset="0"/>
                <a:cs typeface="Arial" pitchFamily="34" charset="0"/>
              </a:rPr>
              <a:pPr/>
              <a:t>08.11.2018</a:t>
            </a:fld>
            <a:endParaRPr lang="de-DE" dirty="0">
              <a:latin typeface="Arial" pitchFamily="34" charset="0"/>
              <a:cs typeface="Arial" pitchFamily="34" charset="0"/>
            </a:endParaRPr>
          </a:p>
        </p:txBody>
      </p:sp>
      <p:sp>
        <p:nvSpPr>
          <p:cNvPr id="4" name="Footer Placeholder 3"/>
          <p:cNvSpPr>
            <a:spLocks noGrp="1"/>
          </p:cNvSpPr>
          <p:nvPr>
            <p:ph type="ftr" sz="quarter" idx="2"/>
          </p:nvPr>
        </p:nvSpPr>
        <p:spPr>
          <a:xfrm>
            <a:off x="2" y="9428585"/>
            <a:ext cx="2945660" cy="496331"/>
          </a:xfrm>
          <a:prstGeom prst="rect">
            <a:avLst/>
          </a:prstGeom>
        </p:spPr>
        <p:txBody>
          <a:bodyPr vert="horz" lIns="90850" tIns="45424" rIns="90850" bIns="45424" rtlCol="0" anchor="b"/>
          <a:lstStyle>
            <a:lvl1pPr algn="l">
              <a:defRPr sz="1200"/>
            </a:lvl1pPr>
          </a:lstStyle>
          <a:p>
            <a:endParaRPr lang="de-DE" dirty="0">
              <a:latin typeface="Arial" pitchFamily="34" charset="0"/>
              <a:cs typeface="Arial" pitchFamily="34" charset="0"/>
            </a:endParaRPr>
          </a:p>
        </p:txBody>
      </p:sp>
      <p:sp>
        <p:nvSpPr>
          <p:cNvPr id="5" name="Slide Number Placeholder 4"/>
          <p:cNvSpPr>
            <a:spLocks noGrp="1"/>
          </p:cNvSpPr>
          <p:nvPr>
            <p:ph type="sldNum" sz="quarter" idx="3"/>
          </p:nvPr>
        </p:nvSpPr>
        <p:spPr>
          <a:xfrm>
            <a:off x="3850445" y="9428585"/>
            <a:ext cx="2945660" cy="496331"/>
          </a:xfrm>
          <a:prstGeom prst="rect">
            <a:avLst/>
          </a:prstGeom>
        </p:spPr>
        <p:txBody>
          <a:bodyPr vert="horz" lIns="90850" tIns="45424" rIns="90850" bIns="45424" rtlCol="0" anchor="b"/>
          <a:lstStyle>
            <a:lvl1pPr algn="r">
              <a:defRPr sz="1200"/>
            </a:lvl1pPr>
          </a:lstStyle>
          <a:p>
            <a:fld id="{4EE90EF7-3E10-491C-87C2-59674BB3AAF6}" type="slidenum">
              <a:rPr lang="de-DE" smtClean="0">
                <a:latin typeface="Arial" pitchFamily="34" charset="0"/>
                <a:cs typeface="Arial" pitchFamily="34" charset="0"/>
              </a:rPr>
              <a:pPr/>
              <a:t>‹N›</a:t>
            </a:fld>
            <a:endParaRPr lang="de-DE" dirty="0">
              <a:latin typeface="Arial" pitchFamily="34" charset="0"/>
              <a:cs typeface="Arial" pitchFamily="34" charset="0"/>
            </a:endParaRPr>
          </a:p>
        </p:txBody>
      </p:sp>
    </p:spTree>
    <p:extLst>
      <p:ext uri="{BB962C8B-B14F-4D97-AF65-F5344CB8AC3E}">
        <p14:creationId xmlns:p14="http://schemas.microsoft.com/office/powerpoint/2010/main" val="23375995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2945660" cy="496331"/>
          </a:xfrm>
          <a:prstGeom prst="rect">
            <a:avLst/>
          </a:prstGeom>
        </p:spPr>
        <p:txBody>
          <a:bodyPr vert="horz" lIns="90850" tIns="45424" rIns="90850" bIns="45424" rtlCol="0"/>
          <a:lstStyle>
            <a:lvl1pPr algn="l">
              <a:defRPr sz="1200">
                <a:latin typeface="Arial" pitchFamily="34" charset="0"/>
                <a:cs typeface="Arial" pitchFamily="34" charset="0"/>
              </a:defRPr>
            </a:lvl1pPr>
          </a:lstStyle>
          <a:p>
            <a:endParaRPr lang="de-DE" dirty="0"/>
          </a:p>
        </p:txBody>
      </p:sp>
      <p:sp>
        <p:nvSpPr>
          <p:cNvPr id="3" name="Date Placeholder 2"/>
          <p:cNvSpPr>
            <a:spLocks noGrp="1"/>
          </p:cNvSpPr>
          <p:nvPr>
            <p:ph type="dt" idx="1"/>
          </p:nvPr>
        </p:nvSpPr>
        <p:spPr>
          <a:xfrm>
            <a:off x="3850445" y="2"/>
            <a:ext cx="2945660" cy="496331"/>
          </a:xfrm>
          <a:prstGeom prst="rect">
            <a:avLst/>
          </a:prstGeom>
        </p:spPr>
        <p:txBody>
          <a:bodyPr vert="horz" lIns="90850" tIns="45424" rIns="90850" bIns="45424" rtlCol="0"/>
          <a:lstStyle>
            <a:lvl1pPr algn="r">
              <a:defRPr sz="1200">
                <a:latin typeface="Arial" pitchFamily="34" charset="0"/>
                <a:cs typeface="Arial" pitchFamily="34" charset="0"/>
              </a:defRPr>
            </a:lvl1pPr>
          </a:lstStyle>
          <a:p>
            <a:fld id="{5EFB8DA3-BCA9-4B7D-B50D-14F47506B614}" type="datetimeFigureOut">
              <a:rPr lang="de-DE" smtClean="0"/>
              <a:pPr/>
              <a:t>08.11.2018</a:t>
            </a:fld>
            <a:endParaRPr lang="de-DE" dirty="0"/>
          </a:p>
        </p:txBody>
      </p:sp>
      <p:sp>
        <p:nvSpPr>
          <p:cNvPr id="4" name="Slide Image Placeholder 3"/>
          <p:cNvSpPr>
            <a:spLocks noGrp="1" noRot="1" noChangeAspect="1"/>
          </p:cNvSpPr>
          <p:nvPr>
            <p:ph type="sldImg" idx="2"/>
          </p:nvPr>
        </p:nvSpPr>
        <p:spPr>
          <a:xfrm>
            <a:off x="915988" y="742950"/>
            <a:ext cx="4965700" cy="3724275"/>
          </a:xfrm>
          <a:prstGeom prst="rect">
            <a:avLst/>
          </a:prstGeom>
          <a:noFill/>
          <a:ln w="12700">
            <a:solidFill>
              <a:prstClr val="black"/>
            </a:solidFill>
          </a:ln>
        </p:spPr>
        <p:txBody>
          <a:bodyPr vert="horz" lIns="90850" tIns="45424" rIns="90850" bIns="45424" rtlCol="0" anchor="ctr"/>
          <a:lstStyle/>
          <a:p>
            <a:endParaRPr lang="en-GB" dirty="0"/>
          </a:p>
        </p:txBody>
      </p:sp>
      <p:sp>
        <p:nvSpPr>
          <p:cNvPr id="5" name="Notes Placeholder 4"/>
          <p:cNvSpPr>
            <a:spLocks noGrp="1"/>
          </p:cNvSpPr>
          <p:nvPr>
            <p:ph type="body" sz="quarter" idx="3"/>
          </p:nvPr>
        </p:nvSpPr>
        <p:spPr>
          <a:xfrm>
            <a:off x="679768" y="4715155"/>
            <a:ext cx="5438140" cy="4466986"/>
          </a:xfrm>
          <a:prstGeom prst="rect">
            <a:avLst/>
          </a:prstGeom>
        </p:spPr>
        <p:txBody>
          <a:bodyPr vert="horz" lIns="90850" tIns="45424" rIns="90850" bIns="45424" rtlCol="0">
            <a:normAutofit/>
          </a:body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6" name="Footer Placeholder 5"/>
          <p:cNvSpPr>
            <a:spLocks noGrp="1"/>
          </p:cNvSpPr>
          <p:nvPr>
            <p:ph type="ftr" sz="quarter" idx="4"/>
          </p:nvPr>
        </p:nvSpPr>
        <p:spPr>
          <a:xfrm>
            <a:off x="2" y="9428585"/>
            <a:ext cx="2945660" cy="496331"/>
          </a:xfrm>
          <a:prstGeom prst="rect">
            <a:avLst/>
          </a:prstGeom>
        </p:spPr>
        <p:txBody>
          <a:bodyPr vert="horz" lIns="90850" tIns="45424" rIns="90850" bIns="45424" rtlCol="0" anchor="b"/>
          <a:lstStyle>
            <a:lvl1pPr algn="l">
              <a:defRPr sz="1200">
                <a:latin typeface="Arial" pitchFamily="34" charset="0"/>
                <a:cs typeface="Arial" pitchFamily="34" charset="0"/>
              </a:defRPr>
            </a:lvl1pPr>
          </a:lstStyle>
          <a:p>
            <a:pPr marL="0" lvl="2"/>
            <a:r>
              <a:rPr lang="it-IT" sz="1000" b="1" dirty="0" err="1"/>
              <a:t>RCL_Riforma</a:t>
            </a:r>
            <a:r>
              <a:rPr lang="it-IT" sz="1000" b="1" dirty="0"/>
              <a:t> della revisione legale di conti: aspetti normativi di riferiment0</a:t>
            </a:r>
          </a:p>
          <a:p>
            <a:endParaRPr lang="de-DE" dirty="0"/>
          </a:p>
        </p:txBody>
      </p:sp>
      <p:sp>
        <p:nvSpPr>
          <p:cNvPr id="7" name="Slide Number Placeholder 6"/>
          <p:cNvSpPr>
            <a:spLocks noGrp="1"/>
          </p:cNvSpPr>
          <p:nvPr>
            <p:ph type="sldNum" sz="quarter" idx="5"/>
          </p:nvPr>
        </p:nvSpPr>
        <p:spPr>
          <a:xfrm>
            <a:off x="3850445" y="9428585"/>
            <a:ext cx="2945660" cy="496331"/>
          </a:xfrm>
          <a:prstGeom prst="rect">
            <a:avLst/>
          </a:prstGeom>
        </p:spPr>
        <p:txBody>
          <a:bodyPr vert="horz" lIns="90850" tIns="45424" rIns="90850" bIns="45424" rtlCol="0" anchor="b"/>
          <a:lstStyle>
            <a:lvl1pPr algn="r">
              <a:defRPr sz="1200">
                <a:latin typeface="Arial" pitchFamily="34" charset="0"/>
                <a:cs typeface="Arial" pitchFamily="34" charset="0"/>
              </a:defRPr>
            </a:lvl1pPr>
          </a:lstStyle>
          <a:p>
            <a:fld id="{F07B8F03-BC93-4120-96CA-A36DF640BE24}" type="slidenum">
              <a:rPr lang="de-DE" smtClean="0"/>
              <a:pPr/>
              <a:t>‹N›</a:t>
            </a:fld>
            <a:endParaRPr lang="de-DE" dirty="0"/>
          </a:p>
        </p:txBody>
      </p:sp>
    </p:spTree>
    <p:extLst>
      <p:ext uri="{BB962C8B-B14F-4D97-AF65-F5344CB8AC3E}">
        <p14:creationId xmlns:p14="http://schemas.microsoft.com/office/powerpoint/2010/main" val="2425980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Arial" pitchFamily="34" charset="0"/>
      </a:defRPr>
    </a:lvl1pPr>
    <a:lvl2pPr marL="457200" algn="l" defTabSz="914400" rtl="0" eaLnBrk="1" latinLnBrk="0" hangingPunct="1">
      <a:defRPr sz="1200" kern="1200">
        <a:solidFill>
          <a:schemeClr val="tx1"/>
        </a:solidFill>
        <a:latin typeface="Arial" pitchFamily="34" charset="0"/>
        <a:ea typeface="+mn-ea"/>
        <a:cs typeface="Arial" pitchFamily="34" charset="0"/>
      </a:defRPr>
    </a:lvl2pPr>
    <a:lvl3pPr marL="914400" algn="l" defTabSz="914400" rtl="0" eaLnBrk="1" latinLnBrk="0" hangingPunct="1">
      <a:defRPr sz="1200" kern="1200">
        <a:solidFill>
          <a:schemeClr val="tx1"/>
        </a:solidFill>
        <a:latin typeface="Arial" pitchFamily="34" charset="0"/>
        <a:ea typeface="+mn-ea"/>
        <a:cs typeface="Arial" pitchFamily="34" charset="0"/>
      </a:defRPr>
    </a:lvl3pPr>
    <a:lvl4pPr marL="1371600" algn="l" defTabSz="914400" rtl="0" eaLnBrk="1" latinLnBrk="0" hangingPunct="1">
      <a:defRPr sz="1200" kern="1200">
        <a:solidFill>
          <a:schemeClr val="tx1"/>
        </a:solidFill>
        <a:latin typeface="Arial" pitchFamily="34" charset="0"/>
        <a:ea typeface="+mn-ea"/>
        <a:cs typeface="Arial" pitchFamily="34" charset="0"/>
      </a:defRPr>
    </a:lvl4pPr>
    <a:lvl5pPr marL="1828800" algn="l" defTabSz="914400" rtl="0" eaLnBrk="1" latinLnBrk="0" hangingPunct="1">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a:t>
            </a:fld>
            <a:endParaRPr lang="it-IT" dirty="0"/>
          </a:p>
        </p:txBody>
      </p:sp>
    </p:spTree>
    <p:extLst>
      <p:ext uri="{BB962C8B-B14F-4D97-AF65-F5344CB8AC3E}">
        <p14:creationId xmlns:p14="http://schemas.microsoft.com/office/powerpoint/2010/main" val="6605122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32430272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26252572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10369810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34023546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42267679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17</a:t>
            </a:fld>
            <a:endParaRPr lang="it-IT" dirty="0"/>
          </a:p>
        </p:txBody>
      </p:sp>
    </p:spTree>
    <p:extLst>
      <p:ext uri="{BB962C8B-B14F-4D97-AF65-F5344CB8AC3E}">
        <p14:creationId xmlns:p14="http://schemas.microsoft.com/office/powerpoint/2010/main" val="15971971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18</a:t>
            </a:fld>
            <a:endParaRPr lang="it-IT" dirty="0"/>
          </a:p>
        </p:txBody>
      </p:sp>
    </p:spTree>
    <p:extLst>
      <p:ext uri="{BB962C8B-B14F-4D97-AF65-F5344CB8AC3E}">
        <p14:creationId xmlns:p14="http://schemas.microsoft.com/office/powerpoint/2010/main" val="40468730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19</a:t>
            </a:fld>
            <a:endParaRPr lang="it-IT" dirty="0"/>
          </a:p>
        </p:txBody>
      </p:sp>
    </p:spTree>
    <p:extLst>
      <p:ext uri="{BB962C8B-B14F-4D97-AF65-F5344CB8AC3E}">
        <p14:creationId xmlns:p14="http://schemas.microsoft.com/office/powerpoint/2010/main" val="37769025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20</a:t>
            </a:fld>
            <a:endParaRPr lang="it-IT" dirty="0"/>
          </a:p>
        </p:txBody>
      </p:sp>
    </p:spTree>
    <p:extLst>
      <p:ext uri="{BB962C8B-B14F-4D97-AF65-F5344CB8AC3E}">
        <p14:creationId xmlns:p14="http://schemas.microsoft.com/office/powerpoint/2010/main" val="18011005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21</a:t>
            </a:fld>
            <a:endParaRPr lang="it-IT" dirty="0"/>
          </a:p>
        </p:txBody>
      </p:sp>
    </p:spTree>
    <p:extLst>
      <p:ext uri="{BB962C8B-B14F-4D97-AF65-F5344CB8AC3E}">
        <p14:creationId xmlns:p14="http://schemas.microsoft.com/office/powerpoint/2010/main" val="18011005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2</a:t>
            </a:fld>
            <a:endParaRPr lang="it-IT" dirty="0"/>
          </a:p>
        </p:txBody>
      </p:sp>
    </p:spTree>
    <p:extLst>
      <p:ext uri="{BB962C8B-B14F-4D97-AF65-F5344CB8AC3E}">
        <p14:creationId xmlns:p14="http://schemas.microsoft.com/office/powerpoint/2010/main" val="11968578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9117697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28288491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13648686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42728722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3091269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15851157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28</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15851157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1081129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Segnaposto immagine diapositiva 1"/>
          <p:cNvSpPr>
            <a:spLocks noGrp="1" noRot="1" noChangeAspect="1" noTextEdit="1"/>
          </p:cNvSpPr>
          <p:nvPr>
            <p:ph type="sldImg"/>
          </p:nvPr>
        </p:nvSpPr>
        <p:spPr>
          <a:ln/>
        </p:spPr>
      </p:sp>
      <p:sp>
        <p:nvSpPr>
          <p:cNvPr id="288771"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88772"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58C242-3A0C-48EB-B5F0-C87C84BDF076}"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30</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325857421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31</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28292093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3</a:t>
            </a:fld>
            <a:endParaRPr lang="it-IT" dirty="0"/>
          </a:p>
        </p:txBody>
      </p:sp>
    </p:spTree>
    <p:extLst>
      <p:ext uri="{BB962C8B-B14F-4D97-AF65-F5344CB8AC3E}">
        <p14:creationId xmlns:p14="http://schemas.microsoft.com/office/powerpoint/2010/main" val="18315377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32</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27213927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33</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2866526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Segnaposto immagine diapositiva 1"/>
          <p:cNvSpPr>
            <a:spLocks noGrp="1" noRot="1" noChangeAspect="1" noTextEdit="1"/>
          </p:cNvSpPr>
          <p:nvPr>
            <p:ph type="sldImg"/>
          </p:nvPr>
        </p:nvSpPr>
        <p:spPr>
          <a:ln/>
        </p:spPr>
      </p:sp>
      <p:sp>
        <p:nvSpPr>
          <p:cNvPr id="290819"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90820"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2AB579F-1E07-488E-8076-57A7CF0BBC23}"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34</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164955571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Segnaposto immagine diapositiva 1"/>
          <p:cNvSpPr>
            <a:spLocks noGrp="1" noRot="1" noChangeAspect="1" noTextEdit="1"/>
          </p:cNvSpPr>
          <p:nvPr>
            <p:ph type="sldImg"/>
          </p:nvPr>
        </p:nvSpPr>
        <p:spPr>
          <a:ln/>
        </p:spPr>
      </p:sp>
      <p:sp>
        <p:nvSpPr>
          <p:cNvPr id="290819"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90820"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2AB579F-1E07-488E-8076-57A7CF0BBC23}"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35</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356613360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Segnaposto immagine diapositiva 1"/>
          <p:cNvSpPr>
            <a:spLocks noGrp="1" noRot="1" noChangeAspect="1" noTextEdit="1"/>
          </p:cNvSpPr>
          <p:nvPr>
            <p:ph type="sldImg"/>
          </p:nvPr>
        </p:nvSpPr>
        <p:spPr>
          <a:ln/>
        </p:spPr>
      </p:sp>
      <p:sp>
        <p:nvSpPr>
          <p:cNvPr id="290819"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90820"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2AB579F-1E07-488E-8076-57A7CF0BBC23}"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36</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355533472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Segnaposto immagine diapositiva 1"/>
          <p:cNvSpPr>
            <a:spLocks noGrp="1" noRot="1" noChangeAspect="1" noTextEdit="1"/>
          </p:cNvSpPr>
          <p:nvPr>
            <p:ph type="sldImg"/>
          </p:nvPr>
        </p:nvSpPr>
        <p:spPr>
          <a:ln/>
        </p:spPr>
      </p:sp>
      <p:sp>
        <p:nvSpPr>
          <p:cNvPr id="290819"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90820"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2AB579F-1E07-488E-8076-57A7CF0BBC23}"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37</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388295916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Segnaposto immagine diapositiva 1"/>
          <p:cNvSpPr>
            <a:spLocks noGrp="1" noRot="1" noChangeAspect="1" noTextEdit="1"/>
          </p:cNvSpPr>
          <p:nvPr>
            <p:ph type="sldImg"/>
          </p:nvPr>
        </p:nvSpPr>
        <p:spPr>
          <a:ln/>
        </p:spPr>
      </p:sp>
      <p:sp>
        <p:nvSpPr>
          <p:cNvPr id="290819"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90820"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2AB579F-1E07-488E-8076-57A7CF0BBC23}"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38</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27081759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40677904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40383247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17234090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746947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35625189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egnaposto immagine diapositiva 1"/>
          <p:cNvSpPr>
            <a:spLocks noGrp="1" noRot="1" noChangeAspect="1" noTextEdit="1"/>
          </p:cNvSpPr>
          <p:nvPr>
            <p:ph type="sldImg"/>
          </p:nvPr>
        </p:nvSpPr>
        <p:spPr>
          <a:ln/>
        </p:spPr>
      </p:sp>
      <p:sp>
        <p:nvSpPr>
          <p:cNvPr id="286723"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fr-FR"/>
          </a:p>
        </p:txBody>
      </p:sp>
      <p:sp>
        <p:nvSpPr>
          <p:cNvPr id="286724"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42950" indent="-285750">
              <a:spcBef>
                <a:spcPct val="30000"/>
              </a:spcBef>
              <a:defRPr sz="1200">
                <a:solidFill>
                  <a:schemeClr val="tx1"/>
                </a:solidFill>
                <a:latin typeface="Trebuchet MS" panose="020B0603020202020204" pitchFamily="34" charset="0"/>
              </a:defRPr>
            </a:lvl2pPr>
            <a:lvl3pPr marL="1143000" indent="-228600">
              <a:spcBef>
                <a:spcPct val="30000"/>
              </a:spcBef>
              <a:defRPr sz="1200">
                <a:solidFill>
                  <a:schemeClr val="tx1"/>
                </a:solidFill>
                <a:latin typeface="Trebuchet MS" panose="020B0603020202020204" pitchFamily="34" charset="0"/>
              </a:defRPr>
            </a:lvl3pPr>
            <a:lvl4pPr marL="1600200" indent="-228600">
              <a:spcBef>
                <a:spcPct val="30000"/>
              </a:spcBef>
              <a:defRPr sz="1200">
                <a:solidFill>
                  <a:schemeClr val="tx1"/>
                </a:solidFill>
                <a:latin typeface="Trebuchet MS" panose="020B0603020202020204" pitchFamily="34" charset="0"/>
              </a:defRPr>
            </a:lvl4pPr>
            <a:lvl5pPr marL="2057400" indent="-228600">
              <a:spcBef>
                <a:spcPct val="30000"/>
              </a:spcBef>
              <a:defRPr sz="1200">
                <a:solidFill>
                  <a:schemeClr val="tx1"/>
                </a:solidFill>
                <a:latin typeface="Trebuchet MS" panose="020B0603020202020204" pitchFamily="34" charset="0"/>
              </a:defRPr>
            </a:lvl5pPr>
            <a:lvl6pPr marL="2514600" indent="-228600" eaLnBrk="0" fontAlgn="base" hangingPunct="0">
              <a:spcBef>
                <a:spcPct val="30000"/>
              </a:spcBef>
              <a:spcAft>
                <a:spcPct val="0"/>
              </a:spcAft>
              <a:defRPr sz="1200">
                <a:solidFill>
                  <a:schemeClr val="tx1"/>
                </a:solidFill>
                <a:latin typeface="Trebuchet MS" panose="020B0603020202020204" pitchFamily="34" charset="0"/>
              </a:defRPr>
            </a:lvl6pPr>
            <a:lvl7pPr marL="2971800" indent="-228600" eaLnBrk="0" fontAlgn="base" hangingPunct="0">
              <a:spcBef>
                <a:spcPct val="30000"/>
              </a:spcBef>
              <a:spcAft>
                <a:spcPct val="0"/>
              </a:spcAft>
              <a:defRPr sz="1200">
                <a:solidFill>
                  <a:schemeClr val="tx1"/>
                </a:solidFill>
                <a:latin typeface="Trebuchet MS" panose="020B0603020202020204" pitchFamily="34" charset="0"/>
              </a:defRPr>
            </a:lvl7pPr>
            <a:lvl8pPr marL="3429000" indent="-228600" eaLnBrk="0" fontAlgn="base" hangingPunct="0">
              <a:spcBef>
                <a:spcPct val="30000"/>
              </a:spcBef>
              <a:spcAft>
                <a:spcPct val="0"/>
              </a:spcAft>
              <a:defRPr sz="1200">
                <a:solidFill>
                  <a:schemeClr val="tx1"/>
                </a:solidFill>
                <a:latin typeface="Trebuchet MS" panose="020B0603020202020204" pitchFamily="34" charset="0"/>
              </a:defRPr>
            </a:lvl8pPr>
            <a:lvl9pPr marL="3886200" indent="-228600" eaLnBrk="0" fontAlgn="base" hangingPunct="0">
              <a:spcBef>
                <a:spcPct val="30000"/>
              </a:spcBef>
              <a:spcAft>
                <a:spcPct val="0"/>
              </a:spcAft>
              <a:defRPr sz="1200">
                <a:solidFill>
                  <a:schemeClr val="tx1"/>
                </a:solidFill>
                <a:latin typeface="Trebuchet MS" panose="020B0603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3CB3B1-01A3-4971-A329-79055165AC1A}" type="slidenum">
              <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fr-FR" altLang="fr-FR" sz="1200" b="0" i="0" u="none" strike="noStrike" kern="1200" cap="none" spc="0" normalizeH="0" baseline="0" noProof="0">
              <a:ln>
                <a:noFill/>
              </a:ln>
              <a:solidFill>
                <a:srgbClr val="000000"/>
              </a:solidFill>
              <a:effectLst/>
              <a:uLnTx/>
              <a:uFillTx/>
              <a:latin typeface="Trebuchet MS" pitchFamily="34" charset="0"/>
              <a:ea typeface="+mn-ea"/>
              <a:cs typeface="+mn-cs"/>
            </a:endParaRPr>
          </a:p>
        </p:txBody>
      </p:sp>
    </p:spTree>
    <p:extLst>
      <p:ext uri="{BB962C8B-B14F-4D97-AF65-F5344CB8AC3E}">
        <p14:creationId xmlns:p14="http://schemas.microsoft.com/office/powerpoint/2010/main" val="24020962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grpSp>
        <p:nvGrpSpPr>
          <p:cNvPr id="19" name="Group 18"/>
          <p:cNvGrpSpPr/>
          <p:nvPr userDrawn="1"/>
        </p:nvGrpSpPr>
        <p:grpSpPr bwMode="gray">
          <a:xfrm>
            <a:off x="1752601" y="1"/>
            <a:ext cx="7391400" cy="6176009"/>
            <a:chOff x="19140488" y="13674"/>
            <a:chExt cx="7443798" cy="6145827"/>
          </a:xfrm>
        </p:grpSpPr>
        <p:sp>
          <p:nvSpPr>
            <p:cNvPr id="23"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24"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28"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3"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4"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5"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6"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7"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8"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9"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0"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15"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18"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21"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16" name="Group 32"/>
          <p:cNvGrpSpPr/>
          <p:nvPr userDrawn="1"/>
        </p:nvGrpSpPr>
        <p:grpSpPr>
          <a:xfrm>
            <a:off x="968592" y="6170991"/>
            <a:ext cx="914400" cy="533479"/>
            <a:chOff x="518032" y="978681"/>
            <a:chExt cx="4572000" cy="2667393"/>
          </a:xfrm>
        </p:grpSpPr>
        <p:sp>
          <p:nvSpPr>
            <p:cNvPr id="17"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0"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ver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cxnSp>
        <p:nvCxnSpPr>
          <p:cNvPr id="10" name="Shape 9"/>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0"/>
          </p:nvPr>
        </p:nvSpPr>
        <p:spPr/>
        <p:txBody>
          <a:bodyPr/>
          <a:lstStyle/>
          <a:p>
            <a:r>
              <a:rPr lang="it-IT"/>
              <a:t>Ottobre 2016</a:t>
            </a:r>
            <a:endParaRPr lang="en-GB"/>
          </a:p>
        </p:txBody>
      </p:sp>
      <p:sp>
        <p:nvSpPr>
          <p:cNvPr id="8" name="Footer Placeholder 7"/>
          <p:cNvSpPr>
            <a:spLocks noGrp="1"/>
          </p:cNvSpPr>
          <p:nvPr>
            <p:ph type="ftr" sz="quarter" idx="11"/>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2"/>
          </p:nvPr>
        </p:nvSpPr>
        <p:spPr/>
        <p:txBody>
          <a:bodyPr/>
          <a:lstStyle/>
          <a:p>
            <a:fld id="{5078C5B1-CBD6-48CA-8EB6-773E5A759B59}" type="slidenum">
              <a:rPr lang="en-GB" smtClean="0"/>
              <a:pPr/>
              <a:t>‹N›</a:t>
            </a:fld>
            <a:endParaRPr lang="en-GB"/>
          </a:p>
        </p:txBody>
      </p:sp>
      <p:sp>
        <p:nvSpPr>
          <p:cNvPr id="11"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Empty no Footer">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r>
              <a:rPr lang="it-IT"/>
              <a:t>Ottobre 2016</a:t>
            </a:r>
            <a:endParaRPr lang="en-GB"/>
          </a:p>
        </p:txBody>
      </p:sp>
      <p:sp>
        <p:nvSpPr>
          <p:cNvPr id="7" name="Footer Placeholder 6"/>
          <p:cNvSpPr>
            <a:spLocks noGrp="1"/>
          </p:cNvSpPr>
          <p:nvPr>
            <p:ph type="ftr" sz="quarter" idx="11"/>
          </p:nvPr>
        </p:nvSpPr>
        <p:spPr/>
        <p:txBody>
          <a:bodyPr/>
          <a:lstStyle/>
          <a:p>
            <a:r>
              <a:rPr lang="it-IT"/>
              <a:t>Ordine Dottori Commercialisti ed Esperti Contabili di Napoli</a:t>
            </a:r>
            <a:endParaRPr lang="en-GB"/>
          </a:p>
        </p:txBody>
      </p:sp>
      <p:sp>
        <p:nvSpPr>
          <p:cNvPr id="8" name="Slide Number Placeholder 7"/>
          <p:cNvSpPr>
            <a:spLocks noGrp="1"/>
          </p:cNvSpPr>
          <p:nvPr>
            <p:ph type="sldNum" sz="quarter" idx="12"/>
          </p:nvPr>
        </p:nvSpPr>
        <p:spPr/>
        <p:txBody>
          <a:bodyPr/>
          <a:lstStyle/>
          <a:p>
            <a:fld id="{3084DCD6-E471-43B1-BB7E-09FAE21C44B2}" type="slidenum">
              <a:rPr lang="en-GB" smtClean="0"/>
              <a:pPr/>
              <a:t>‹N›</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ey point">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lnSpc>
                <a:spcPct val="100000"/>
              </a:lnSpc>
              <a:defRPr baseline="0">
                <a:solidFill>
                  <a:schemeClr val="tx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cxnSp>
        <p:nvCxnSpPr>
          <p:cNvPr id="11" name="Shape 10"/>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Content Placeholder 26"/>
          <p:cNvSpPr>
            <a:spLocks noGrp="1"/>
          </p:cNvSpPr>
          <p:nvPr>
            <p:ph sz="quarter" idx="15"/>
          </p:nvPr>
        </p:nvSpPr>
        <p:spPr>
          <a:xfrm>
            <a:off x="533400" y="1752600"/>
            <a:ext cx="8077200" cy="4419600"/>
          </a:xfrm>
        </p:spPr>
        <p:txBody>
          <a:bodyPr/>
          <a:lstStyle>
            <a:lvl1pPr>
              <a:defRPr sz="3200" baseline="0">
                <a:solidFill>
                  <a:schemeClr val="tx2"/>
                </a:solidFill>
              </a:defRPr>
            </a:lvl1pPr>
            <a:lvl2pPr>
              <a:buClr>
                <a:schemeClr val="tx2"/>
              </a:buClr>
              <a:defRPr sz="3200">
                <a:solidFill>
                  <a:schemeClr val="tx2"/>
                </a:solidFill>
              </a:defRPr>
            </a:lvl2pPr>
            <a:lvl3pPr>
              <a:buClr>
                <a:schemeClr val="tx2"/>
              </a:buClr>
              <a:defRPr sz="3200">
                <a:solidFill>
                  <a:schemeClr val="tx2"/>
                </a:solidFill>
              </a:defRPr>
            </a:lvl3pPr>
            <a:lvl4pPr>
              <a:buClr>
                <a:schemeClr val="tx2"/>
              </a:buClr>
              <a:defRPr sz="3200">
                <a:solidFill>
                  <a:schemeClr val="tx2"/>
                </a:solidFill>
              </a:defRPr>
            </a:lvl4pPr>
            <a:lvl5pPr>
              <a:buClr>
                <a:schemeClr val="tx2"/>
              </a:buClr>
              <a:defRPr sz="3200">
                <a:solidFill>
                  <a:schemeClr val="tx2"/>
                </a:solidFill>
              </a:defRPr>
            </a:lvl5pPr>
            <a:lvl6pPr>
              <a:buClr>
                <a:schemeClr val="tx2"/>
              </a:buClr>
              <a:defRPr sz="3200" baseline="0">
                <a:solidFill>
                  <a:schemeClr val="tx2"/>
                </a:solidFill>
              </a:defRPr>
            </a:lvl6pPr>
            <a:lvl7pPr>
              <a:buClr>
                <a:schemeClr val="tx2"/>
              </a:buClr>
              <a:buAutoNum type="alphaLcPeriod"/>
              <a:defRPr sz="3200" baseline="0">
                <a:solidFill>
                  <a:schemeClr val="tx2"/>
                </a:solidFill>
              </a:defRPr>
            </a:lvl7pPr>
            <a:lvl8pPr>
              <a:buClr>
                <a:schemeClr val="tx2"/>
              </a:buClr>
              <a:buNone/>
              <a:defRPr sz="3200">
                <a:solidFill>
                  <a:schemeClr val="tx2"/>
                </a:solidFill>
              </a:defRPr>
            </a:lvl8pPr>
            <a:lvl9pPr>
              <a:defRPr sz="3200"/>
            </a:lvl9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7" name="Date Placeholder 6"/>
          <p:cNvSpPr>
            <a:spLocks noGrp="1"/>
          </p:cNvSpPr>
          <p:nvPr>
            <p:ph type="dt" sz="half" idx="16"/>
          </p:nvPr>
        </p:nvSpPr>
        <p:spPr/>
        <p:txBody>
          <a:bodyPr/>
          <a:lstStyle/>
          <a:p>
            <a:r>
              <a:rPr lang="it-IT"/>
              <a:t>Ottobre 2016</a:t>
            </a:r>
            <a:endParaRPr lang="en-GB"/>
          </a:p>
        </p:txBody>
      </p:sp>
      <p:sp>
        <p:nvSpPr>
          <p:cNvPr id="8" name="Footer Placeholder 7"/>
          <p:cNvSpPr>
            <a:spLocks noGrp="1"/>
          </p:cNvSpPr>
          <p:nvPr>
            <p:ph type="ftr" sz="quarter" idx="17"/>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8"/>
          </p:nvPr>
        </p:nvSpPr>
        <p:spPr/>
        <p:txBody>
          <a:bodyPr/>
          <a:lstStyle/>
          <a:p>
            <a:fld id="{9C07B803-D2E3-4246-96E9-48C2E0F35F31}" type="slidenum">
              <a:rPr lang="en-GB" smtClean="0"/>
              <a:pPr/>
              <a:t>‹N›</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Key point: Colour">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lnSpc>
                <a:spcPct val="100000"/>
              </a:lnSpc>
              <a:defRPr baseline="0">
                <a:solidFill>
                  <a:schemeClr val="bg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3" name="Content Placeholder 2"/>
          <p:cNvSpPr>
            <a:spLocks noGrp="1"/>
          </p:cNvSpPr>
          <p:nvPr>
            <p:ph idx="1"/>
          </p:nvPr>
        </p:nvSpPr>
        <p:spPr>
          <a:xfrm>
            <a:off x="533400" y="1752600"/>
            <a:ext cx="8077200" cy="4419600"/>
          </a:xfrm>
        </p:spPr>
        <p:txBody>
          <a:bodyPr>
            <a:noAutofit/>
          </a:bodyPr>
          <a:lstStyle>
            <a:lvl1pPr>
              <a:lnSpc>
                <a:spcPts val="3600"/>
              </a:lnSpc>
              <a:spcBef>
                <a:spcPts val="0"/>
              </a:spcBef>
              <a:spcAft>
                <a:spcPts val="600"/>
              </a:spcAft>
              <a:defRPr sz="3200" baseline="0">
                <a:solidFill>
                  <a:schemeClr val="bg1"/>
                </a:solidFill>
              </a:defRPr>
            </a:lvl1pPr>
            <a:lvl2pPr marL="444500" indent="-263525">
              <a:lnSpc>
                <a:spcPts val="3600"/>
              </a:lnSpc>
              <a:spcBef>
                <a:spcPts val="0"/>
              </a:spcBef>
              <a:spcAft>
                <a:spcPts val="600"/>
              </a:spcAft>
              <a:buClr>
                <a:schemeClr val="bg1"/>
              </a:buClr>
              <a:defRPr sz="3200">
                <a:solidFill>
                  <a:schemeClr val="bg1"/>
                </a:solidFill>
              </a:defRPr>
            </a:lvl2pPr>
            <a:lvl3pPr marL="714375" indent="-266700">
              <a:lnSpc>
                <a:spcPts val="3600"/>
              </a:lnSpc>
              <a:spcBef>
                <a:spcPts val="0"/>
              </a:spcBef>
              <a:spcAft>
                <a:spcPts val="600"/>
              </a:spcAft>
              <a:buClr>
                <a:schemeClr val="bg1"/>
              </a:buClr>
              <a:defRPr sz="3200">
                <a:solidFill>
                  <a:schemeClr val="bg1"/>
                </a:solidFill>
              </a:defRPr>
            </a:lvl3pPr>
            <a:lvl4pPr marL="984250" indent="-266700">
              <a:lnSpc>
                <a:spcPts val="3600"/>
              </a:lnSpc>
              <a:spcBef>
                <a:spcPts val="0"/>
              </a:spcBef>
              <a:spcAft>
                <a:spcPts val="600"/>
              </a:spcAft>
              <a:buClr>
                <a:schemeClr val="bg1"/>
              </a:buClr>
              <a:defRPr sz="3200">
                <a:solidFill>
                  <a:schemeClr val="bg1"/>
                </a:solidFill>
              </a:defRPr>
            </a:lvl4pPr>
            <a:lvl5pPr marL="1341438" indent="-266700">
              <a:lnSpc>
                <a:spcPts val="3600"/>
              </a:lnSpc>
              <a:spcBef>
                <a:spcPts val="0"/>
              </a:spcBef>
              <a:spcAft>
                <a:spcPts val="600"/>
              </a:spcAft>
              <a:buClr>
                <a:schemeClr val="bg1"/>
              </a:buClr>
              <a:defRPr sz="3200">
                <a:solidFill>
                  <a:schemeClr val="bg1"/>
                </a:solidFill>
              </a:defRPr>
            </a:lvl5pPr>
            <a:lvl6pPr marL="1611313" indent="-271463">
              <a:lnSpc>
                <a:spcPts val="3600"/>
              </a:lnSpc>
              <a:spcBef>
                <a:spcPts val="0"/>
              </a:spcBef>
              <a:spcAft>
                <a:spcPts val="60"/>
              </a:spcAft>
              <a:buClr>
                <a:schemeClr val="bg1"/>
              </a:buClr>
              <a:buFont typeface="Arial" pitchFamily="34" charset="0"/>
              <a:buNone/>
              <a:defRPr sz="2800">
                <a:solidFill>
                  <a:schemeClr val="bg1"/>
                </a:solidFill>
              </a:defRPr>
            </a:lvl6pPr>
            <a:lvl7pPr>
              <a:defRPr sz="2800">
                <a:solidFill>
                  <a:schemeClr val="bg1"/>
                </a:solidFill>
              </a:defRPr>
            </a:lvl7pPr>
            <a:lvl8pPr>
              <a:lnSpc>
                <a:spcPts val="3600"/>
              </a:lnSpc>
              <a:defRPr sz="2800">
                <a:solidFill>
                  <a:schemeClr val="bg1"/>
                </a:solidFill>
              </a:defRPr>
            </a:lvl8pPr>
            <a:lvl9pPr>
              <a:defRPr sz="2800">
                <a:solidFill>
                  <a:schemeClr val="bg1"/>
                </a:solidFill>
              </a:defRPr>
            </a:lvl9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11" name="Shape 10"/>
          <p:cNvCxnSpPr/>
          <p:nvPr/>
        </p:nvCxnSpPr>
        <p:spPr>
          <a:xfrm rot="5400000" flipH="1" flipV="1">
            <a:off x="4419601" y="-3429000"/>
            <a:ext cx="1523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Date Placeholder 7"/>
          <p:cNvSpPr>
            <a:spLocks noGrp="1"/>
          </p:cNvSpPr>
          <p:nvPr>
            <p:ph type="dt" sz="half" idx="10"/>
          </p:nvPr>
        </p:nvSpPr>
        <p:spPr/>
        <p:txBody>
          <a:bodyPr/>
          <a:lstStyle>
            <a:lvl1pPr>
              <a:defRPr>
                <a:solidFill>
                  <a:schemeClr val="lt1"/>
                </a:solidFill>
              </a:defRPr>
            </a:lvl1pPr>
          </a:lstStyle>
          <a:p>
            <a:r>
              <a:rPr lang="it-IT"/>
              <a:t>Ottobre 2016</a:t>
            </a:r>
            <a:endParaRPr lang="en-GB"/>
          </a:p>
        </p:txBody>
      </p:sp>
      <p:sp>
        <p:nvSpPr>
          <p:cNvPr id="9" name="Footer Placeholder 8"/>
          <p:cNvSpPr>
            <a:spLocks noGrp="1"/>
          </p:cNvSpPr>
          <p:nvPr>
            <p:ph type="ftr" sz="quarter" idx="11"/>
          </p:nvPr>
        </p:nvSpPr>
        <p:spPr/>
        <p:txBody>
          <a:bodyPr/>
          <a:lstStyle>
            <a:lvl1pPr>
              <a:defRPr>
                <a:solidFill>
                  <a:schemeClr val="lt1"/>
                </a:solidFill>
              </a:defRPr>
            </a:lvl1pPr>
          </a:lstStyle>
          <a:p>
            <a:r>
              <a:rPr lang="it-IT"/>
              <a:t>Ordine Dottori Commercialisti ed Esperti Contabili di Napoli</a:t>
            </a:r>
            <a:endParaRPr lang="en-GB"/>
          </a:p>
        </p:txBody>
      </p:sp>
      <p:sp>
        <p:nvSpPr>
          <p:cNvPr id="10" name="Slide Number Placeholder 9"/>
          <p:cNvSpPr>
            <a:spLocks noGrp="1"/>
          </p:cNvSpPr>
          <p:nvPr>
            <p:ph type="sldNum" sz="quarter" idx="12"/>
          </p:nvPr>
        </p:nvSpPr>
        <p:spPr/>
        <p:txBody>
          <a:bodyPr/>
          <a:lstStyle>
            <a:lvl1pPr>
              <a:defRPr>
                <a:solidFill>
                  <a:schemeClr val="lt1"/>
                </a:solidFill>
              </a:defRPr>
            </a:lvl1pPr>
          </a:lstStyle>
          <a:p>
            <a:fld id="{2292EF77-9ACC-4479-8BEB-810E7C4113B6}" type="slidenum">
              <a:rPr lang="en-GB" smtClean="0"/>
              <a:pPr/>
              <a:t>‹N›</a:t>
            </a:fld>
            <a:endParaRPr lang="en-GB"/>
          </a:p>
        </p:txBody>
      </p:sp>
      <p:sp>
        <p:nvSpPr>
          <p:cNvPr id="12"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solidFill>
                  <a:schemeClr val="lt1"/>
                </a:solidFill>
                <a:latin typeface="Arial" panose="020B0604020202020204" pitchFamily="34" charset="0"/>
              </a:rPr>
              <a:t>PwC</a:t>
            </a:r>
            <a:endParaRPr kumimoji="0" lang="en-GB" sz="1000" b="0" i="0" u="none" baseline="0" dirty="0" err="1">
              <a:solidFill>
                <a:schemeClr val="lt1"/>
              </a:solidFill>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Divider">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685801"/>
            <a:ext cx="8077200" cy="1066799"/>
          </a:xfrm>
        </p:spPr>
        <p:txBody>
          <a:bodyPr anchor="t" anchorCtr="0">
            <a:noAutofit/>
          </a:bodyPr>
          <a:lstStyle>
            <a:lvl1pPr>
              <a:lnSpc>
                <a:spcPct val="90000"/>
              </a:lnSpc>
              <a:defRPr sz="3200">
                <a:solidFill>
                  <a:schemeClr val="tx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58" name="Subtitle 2"/>
          <p:cNvSpPr>
            <a:spLocks noGrp="1"/>
          </p:cNvSpPr>
          <p:nvPr>
            <p:ph type="subTitle" idx="1"/>
          </p:nvPr>
        </p:nvSpPr>
        <p:spPr bwMode="black">
          <a:xfrm>
            <a:off x="533400" y="1905001"/>
            <a:ext cx="8077200" cy="1371599"/>
          </a:xfrm>
        </p:spPr>
        <p:txBody>
          <a:bodyPr>
            <a:noAutofit/>
          </a:bodyPr>
          <a:lstStyle>
            <a:lvl1pPr marL="0" indent="0" algn="l">
              <a:lnSpc>
                <a:spcPct val="90000"/>
              </a:lnSpc>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noProof="0" dirty="0"/>
              <a:t>Click </a:t>
            </a:r>
            <a:r>
              <a:rPr lang="de-DE" noProof="0" dirty="0" err="1"/>
              <a:t>to</a:t>
            </a:r>
            <a:r>
              <a:rPr lang="de-DE" noProof="0" dirty="0"/>
              <a:t> </a:t>
            </a:r>
            <a:r>
              <a:rPr lang="de-DE" noProof="0" dirty="0" err="1"/>
              <a:t>edit</a:t>
            </a:r>
            <a:r>
              <a:rPr lang="de-DE" noProof="0" dirty="0"/>
              <a:t> Master </a:t>
            </a:r>
            <a:r>
              <a:rPr lang="de-DE" noProof="0" dirty="0" err="1"/>
              <a:t>subtitle</a:t>
            </a:r>
            <a:r>
              <a:rPr lang="de-DE" noProof="0" dirty="0"/>
              <a:t> style</a:t>
            </a:r>
          </a:p>
        </p:txBody>
      </p:sp>
      <p:cxnSp>
        <p:nvCxnSpPr>
          <p:cNvPr id="12" name="Shape 11"/>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0"/>
          </p:nvPr>
        </p:nvSpPr>
        <p:spPr/>
        <p:txBody>
          <a:bodyPr/>
          <a:lstStyle/>
          <a:p>
            <a:r>
              <a:rPr lang="it-IT"/>
              <a:t>Ottobre 2016</a:t>
            </a:r>
            <a:endParaRPr lang="en-GB"/>
          </a:p>
        </p:txBody>
      </p:sp>
      <p:sp>
        <p:nvSpPr>
          <p:cNvPr id="7" name="Footer Placeholder 6"/>
          <p:cNvSpPr>
            <a:spLocks noGrp="1"/>
          </p:cNvSpPr>
          <p:nvPr>
            <p:ph type="ftr" sz="quarter" idx="11"/>
          </p:nvPr>
        </p:nvSpPr>
        <p:spPr/>
        <p:txBody>
          <a:bodyPr/>
          <a:lstStyle/>
          <a:p>
            <a:r>
              <a:rPr lang="it-IT"/>
              <a:t>Ordine Dottori Commercialisti ed Esperti Contabili di Napoli</a:t>
            </a:r>
            <a:endParaRPr lang="en-GB"/>
          </a:p>
        </p:txBody>
      </p:sp>
      <p:sp>
        <p:nvSpPr>
          <p:cNvPr id="8" name="Slide Number Placeholder 7"/>
          <p:cNvSpPr>
            <a:spLocks noGrp="1"/>
          </p:cNvSpPr>
          <p:nvPr>
            <p:ph type="sldNum" sz="quarter" idx="12"/>
          </p:nvPr>
        </p:nvSpPr>
        <p:spPr/>
        <p:txBody>
          <a:bodyPr/>
          <a:lstStyle/>
          <a:p>
            <a:fld id="{917FF8BF-0F57-4847-8D44-CFFA0FC37775}" type="slidenum">
              <a:rPr lang="en-GB" smtClean="0"/>
              <a:pPr/>
              <a:t>‹N›</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ection Divider: Colour">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685800"/>
            <a:ext cx="8077200" cy="1066800"/>
          </a:xfrm>
        </p:spPr>
        <p:txBody>
          <a:bodyPr anchor="t" anchorCtr="0">
            <a:noAutofit/>
          </a:bodyPr>
          <a:lstStyle>
            <a:lvl1pPr>
              <a:lnSpc>
                <a:spcPct val="90000"/>
              </a:lnSpc>
              <a:defRPr sz="3200" baseline="0">
                <a:solidFill>
                  <a:schemeClr val="bg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2" name="Subtitle 2"/>
          <p:cNvSpPr>
            <a:spLocks noGrp="1"/>
          </p:cNvSpPr>
          <p:nvPr>
            <p:ph type="subTitle" idx="1"/>
          </p:nvPr>
        </p:nvSpPr>
        <p:spPr bwMode="black">
          <a:xfrm>
            <a:off x="533400" y="1905000"/>
            <a:ext cx="8077200" cy="1371600"/>
          </a:xfrm>
        </p:spPr>
        <p:txBody>
          <a:bodyPr>
            <a:noAutofit/>
          </a:bodyPr>
          <a:lstStyle>
            <a:lvl1pPr marL="0" indent="0" algn="l">
              <a:lnSpc>
                <a:spcPct val="90000"/>
              </a:lnSpc>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a:t>Click </a:t>
            </a:r>
            <a:r>
              <a:rPr lang="de-DE" noProof="0" dirty="0" err="1"/>
              <a:t>to</a:t>
            </a:r>
            <a:r>
              <a:rPr lang="de-DE" noProof="0" dirty="0"/>
              <a:t> </a:t>
            </a:r>
            <a:r>
              <a:rPr lang="de-DE" noProof="0" dirty="0" err="1"/>
              <a:t>edit</a:t>
            </a:r>
            <a:r>
              <a:rPr lang="de-DE" noProof="0" dirty="0"/>
              <a:t> Master </a:t>
            </a:r>
            <a:r>
              <a:rPr lang="de-DE" noProof="0" dirty="0" err="1"/>
              <a:t>subtitle</a:t>
            </a:r>
            <a:r>
              <a:rPr lang="de-DE" noProof="0" dirty="0"/>
              <a:t> style</a:t>
            </a:r>
          </a:p>
        </p:txBody>
      </p:sp>
      <p:cxnSp>
        <p:nvCxnSpPr>
          <p:cNvPr id="11" name="Shape 10"/>
          <p:cNvCxnSpPr/>
          <p:nvPr/>
        </p:nvCxnSpPr>
        <p:spPr>
          <a:xfrm rot="5400000" flipH="1" flipV="1">
            <a:off x="4419601" y="-3429000"/>
            <a:ext cx="1523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0"/>
          </p:nvPr>
        </p:nvSpPr>
        <p:spPr/>
        <p:txBody>
          <a:bodyPr/>
          <a:lstStyle>
            <a:lvl1pPr>
              <a:defRPr>
                <a:solidFill>
                  <a:schemeClr val="lt1"/>
                </a:solidFill>
              </a:defRPr>
            </a:lvl1pPr>
          </a:lstStyle>
          <a:p>
            <a:r>
              <a:rPr lang="it-IT"/>
              <a:t>Ottobre 2016</a:t>
            </a:r>
            <a:endParaRPr lang="en-GB"/>
          </a:p>
        </p:txBody>
      </p:sp>
      <p:sp>
        <p:nvSpPr>
          <p:cNvPr id="7" name="Footer Placeholder 6"/>
          <p:cNvSpPr>
            <a:spLocks noGrp="1"/>
          </p:cNvSpPr>
          <p:nvPr>
            <p:ph type="ftr" sz="quarter" idx="11"/>
          </p:nvPr>
        </p:nvSpPr>
        <p:spPr/>
        <p:txBody>
          <a:bodyPr/>
          <a:lstStyle>
            <a:lvl1pPr>
              <a:defRPr>
                <a:solidFill>
                  <a:schemeClr val="lt1"/>
                </a:solidFill>
              </a:defRPr>
            </a:lvl1pPr>
          </a:lstStyle>
          <a:p>
            <a:r>
              <a:rPr lang="it-IT"/>
              <a:t>Ordine Dottori Commercialisti ed Esperti Contabili di Napoli</a:t>
            </a:r>
            <a:endParaRPr lang="en-GB"/>
          </a:p>
        </p:txBody>
      </p:sp>
      <p:sp>
        <p:nvSpPr>
          <p:cNvPr id="8" name="Slide Number Placeholder 7"/>
          <p:cNvSpPr>
            <a:spLocks noGrp="1"/>
          </p:cNvSpPr>
          <p:nvPr>
            <p:ph type="sldNum" sz="quarter" idx="12"/>
          </p:nvPr>
        </p:nvSpPr>
        <p:spPr/>
        <p:txBody>
          <a:bodyPr/>
          <a:lstStyle>
            <a:lvl1pPr>
              <a:defRPr>
                <a:solidFill>
                  <a:schemeClr val="lt1"/>
                </a:solidFill>
              </a:defRPr>
            </a:lvl1pPr>
          </a:lstStyle>
          <a:p>
            <a:fld id="{064A89A2-FA0C-49A9-9E57-329859F56BD6}" type="slidenum">
              <a:rPr lang="en-GB" smtClean="0"/>
              <a:pPr/>
              <a:t>‹N›</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solidFill>
                  <a:schemeClr val="lt1"/>
                </a:solidFill>
                <a:latin typeface="Arial" panose="020B0604020202020204" pitchFamily="34" charset="0"/>
              </a:rPr>
              <a:t>PwC</a:t>
            </a:r>
            <a:endParaRPr kumimoji="0" lang="en-GB" sz="1000" b="0" i="0" u="none" baseline="0" dirty="0" err="1">
              <a:solidFill>
                <a:schemeClr val="lt1"/>
              </a:solidFill>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ection Divider: Content">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685800"/>
            <a:ext cx="8077200" cy="1066800"/>
          </a:xfrm>
        </p:spPr>
        <p:txBody>
          <a:bodyPr anchor="t" anchorCtr="0">
            <a:noAutofit/>
          </a:bodyPr>
          <a:lstStyle>
            <a:lvl1pPr>
              <a:lnSpc>
                <a:spcPct val="90000"/>
              </a:lnSpc>
              <a:defRPr sz="3200">
                <a:solidFill>
                  <a:schemeClr val="bg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0" name="Content Placeholder 19"/>
          <p:cNvSpPr>
            <a:spLocks noGrp="1"/>
          </p:cNvSpPr>
          <p:nvPr>
            <p:ph sz="quarter" idx="13"/>
          </p:nvPr>
        </p:nvSpPr>
        <p:spPr>
          <a:xfrm>
            <a:off x="533401" y="2819400"/>
            <a:ext cx="3962399" cy="3352800"/>
          </a:xfrm>
        </p:spPr>
        <p:txBody>
          <a:bodyPr/>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vl6pPr>
              <a:buClr>
                <a:schemeClr val="bg1"/>
              </a:buCl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3" name="Subtitle 2"/>
          <p:cNvSpPr>
            <a:spLocks noGrp="1"/>
          </p:cNvSpPr>
          <p:nvPr>
            <p:ph type="subTitle" idx="1"/>
          </p:nvPr>
        </p:nvSpPr>
        <p:spPr bwMode="black">
          <a:xfrm>
            <a:off x="533400" y="1905001"/>
            <a:ext cx="8077200" cy="762000"/>
          </a:xfrm>
        </p:spPr>
        <p:txBody>
          <a:bodyPr>
            <a:noAutofit/>
          </a:bodyPr>
          <a:lstStyle>
            <a:lvl1pPr marL="0" indent="0" algn="l">
              <a:lnSpc>
                <a:spcPct val="90000"/>
              </a:lnSpc>
              <a:buNone/>
              <a:defRPr sz="320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a:t>Click </a:t>
            </a:r>
            <a:r>
              <a:rPr lang="de-DE" noProof="0" dirty="0" err="1"/>
              <a:t>to</a:t>
            </a:r>
            <a:r>
              <a:rPr lang="de-DE" noProof="0" dirty="0"/>
              <a:t> </a:t>
            </a:r>
            <a:r>
              <a:rPr lang="de-DE" noProof="0" dirty="0" err="1"/>
              <a:t>edit</a:t>
            </a:r>
            <a:r>
              <a:rPr lang="de-DE" noProof="0" dirty="0"/>
              <a:t> Master </a:t>
            </a:r>
            <a:r>
              <a:rPr lang="de-DE" noProof="0" dirty="0" err="1"/>
              <a:t>subtitle</a:t>
            </a:r>
            <a:r>
              <a:rPr lang="de-DE" noProof="0" dirty="0"/>
              <a:t> style</a:t>
            </a:r>
          </a:p>
        </p:txBody>
      </p:sp>
      <p:cxnSp>
        <p:nvCxnSpPr>
          <p:cNvPr id="12" name="Shape 11"/>
          <p:cNvCxnSpPr/>
          <p:nvPr/>
        </p:nvCxnSpPr>
        <p:spPr>
          <a:xfrm rot="5400000" flipH="1" flipV="1">
            <a:off x="4419601" y="-3429000"/>
            <a:ext cx="1523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4"/>
          </p:nvPr>
        </p:nvSpPr>
        <p:spPr/>
        <p:txBody>
          <a:bodyPr/>
          <a:lstStyle>
            <a:lvl1pPr>
              <a:defRPr>
                <a:solidFill>
                  <a:schemeClr val="lt1"/>
                </a:solidFill>
              </a:defRPr>
            </a:lvl1pPr>
          </a:lstStyle>
          <a:p>
            <a:r>
              <a:rPr lang="it-IT"/>
              <a:t>Ottobre 2016</a:t>
            </a:r>
            <a:endParaRPr lang="en-GB"/>
          </a:p>
        </p:txBody>
      </p:sp>
      <p:sp>
        <p:nvSpPr>
          <p:cNvPr id="7" name="Footer Placeholder 6"/>
          <p:cNvSpPr>
            <a:spLocks noGrp="1"/>
          </p:cNvSpPr>
          <p:nvPr>
            <p:ph type="ftr" sz="quarter" idx="15"/>
          </p:nvPr>
        </p:nvSpPr>
        <p:spPr/>
        <p:txBody>
          <a:bodyPr/>
          <a:lstStyle>
            <a:lvl1pPr>
              <a:defRPr>
                <a:solidFill>
                  <a:schemeClr val="lt1"/>
                </a:solidFill>
              </a:defRPr>
            </a:lvl1pPr>
          </a:lstStyle>
          <a:p>
            <a:r>
              <a:rPr lang="it-IT"/>
              <a:t>Ordine Dottori Commercialisti ed Esperti Contabili di Napoli</a:t>
            </a:r>
            <a:endParaRPr lang="en-GB"/>
          </a:p>
        </p:txBody>
      </p:sp>
      <p:sp>
        <p:nvSpPr>
          <p:cNvPr id="8" name="Slide Number Placeholder 7"/>
          <p:cNvSpPr>
            <a:spLocks noGrp="1"/>
          </p:cNvSpPr>
          <p:nvPr>
            <p:ph type="sldNum" sz="quarter" idx="16"/>
          </p:nvPr>
        </p:nvSpPr>
        <p:spPr/>
        <p:txBody>
          <a:bodyPr/>
          <a:lstStyle>
            <a:lvl1pPr>
              <a:defRPr>
                <a:solidFill>
                  <a:schemeClr val="lt1"/>
                </a:solidFill>
              </a:defRPr>
            </a:lvl1pPr>
          </a:lstStyle>
          <a:p>
            <a:fld id="{E8E28DE0-0402-4DDA-ABA8-533801CD31EC}" type="slidenum">
              <a:rPr lang="en-GB" smtClean="0"/>
              <a:pPr/>
              <a:t>‹N›</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solidFill>
                  <a:schemeClr val="lt1"/>
                </a:solidFill>
                <a:latin typeface="Arial" panose="020B0604020202020204" pitchFamily="34" charset="0"/>
              </a:rPr>
              <a:t>PwC</a:t>
            </a:r>
            <a:endParaRPr kumimoji="0" lang="en-GB" sz="1000" b="0" i="0" u="none" baseline="0" dirty="0" err="1">
              <a:solidFill>
                <a:schemeClr val="lt1"/>
              </a:solidFill>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ver Slide: Fixed Logo">
    <p:spTree>
      <p:nvGrpSpPr>
        <p:cNvPr id="1" name=""/>
        <p:cNvGrpSpPr/>
        <p:nvPr/>
      </p:nvGrpSpPr>
      <p:grpSpPr>
        <a:xfrm>
          <a:off x="0" y="0"/>
          <a:ext cx="0" cy="0"/>
          <a:chOff x="0" y="0"/>
          <a:chExt cx="0" cy="0"/>
        </a:xfrm>
      </p:grpSpPr>
      <p:cxnSp>
        <p:nvCxnSpPr>
          <p:cNvPr id="141" name="Shape 140"/>
          <p:cNvCxnSpPr/>
          <p:nvPr/>
        </p:nvCxnSpPr>
        <p:spPr>
          <a:xfrm rot="5400000" flipH="1" flipV="1">
            <a:off x="5096257" y="-2734056"/>
            <a:ext cx="152399" cy="6839712"/>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42" name="Title 1"/>
          <p:cNvSpPr>
            <a:spLocks noGrp="1"/>
          </p:cNvSpPr>
          <p:nvPr>
            <p:ph type="ctrTitle" hasCustomPrompt="1"/>
          </p:nvPr>
        </p:nvSpPr>
        <p:spPr bwMode="black">
          <a:xfrm>
            <a:off x="1895475" y="838200"/>
            <a:ext cx="5343525" cy="914400"/>
          </a:xfrm>
        </p:spPr>
        <p:txBody>
          <a:bodyPr anchor="t" anchorCtr="0">
            <a:noAutofit/>
          </a:bodyPr>
          <a:lstStyle>
            <a:lvl1pPr>
              <a:lnSpc>
                <a:spcPct val="90000"/>
              </a:lnSpc>
              <a:defRPr sz="3200" b="1" i="1" baseline="0">
                <a:solidFill>
                  <a:schemeClr val="tx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143" name="Subtitle 2"/>
          <p:cNvSpPr>
            <a:spLocks noGrp="1"/>
          </p:cNvSpPr>
          <p:nvPr>
            <p:ph type="subTitle" idx="1" hasCustomPrompt="1"/>
          </p:nvPr>
        </p:nvSpPr>
        <p:spPr bwMode="black">
          <a:xfrm>
            <a:off x="1895475" y="1828799"/>
            <a:ext cx="5343525" cy="914401"/>
          </a:xfrm>
        </p:spPr>
        <p:txBody>
          <a:bodyPr>
            <a:noAutofit/>
          </a:bodyPr>
          <a:lstStyle>
            <a:lvl1pPr marL="0" indent="0" algn="l">
              <a:lnSpc>
                <a:spcPct val="90000"/>
              </a:lnSpc>
              <a:spcAft>
                <a:spcPts val="0"/>
              </a:spcAft>
              <a:buNone/>
              <a:defRPr sz="3200" baseline="0">
                <a:solidFill>
                  <a:schemeClr val="tx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144" name="Text Placeholder 31"/>
          <p:cNvSpPr>
            <a:spLocks noGrp="1"/>
          </p:cNvSpPr>
          <p:nvPr>
            <p:ph type="body" sz="quarter" idx="10" hasCustomPrompt="1"/>
          </p:nvPr>
        </p:nvSpPr>
        <p:spPr bwMode="black">
          <a:xfrm>
            <a:off x="1895475" y="374904"/>
            <a:ext cx="4105656" cy="146304"/>
          </a:xfrm>
        </p:spPr>
        <p:txBody>
          <a:bodyPr/>
          <a:lstStyle>
            <a:lvl1pPr>
              <a:defRPr sz="1100">
                <a:solidFill>
                  <a:schemeClr val="tx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102" name="Group 101"/>
          <p:cNvGrpSpPr>
            <a:grpSpLocks noChangeAspect="1"/>
          </p:cNvGrpSpPr>
          <p:nvPr userDrawn="1"/>
        </p:nvGrpSpPr>
        <p:grpSpPr>
          <a:xfrm>
            <a:off x="968592" y="5768681"/>
            <a:ext cx="1232283" cy="935789"/>
            <a:chOff x="518032" y="-1032869"/>
            <a:chExt cx="6161413" cy="4678943"/>
          </a:xfrm>
        </p:grpSpPr>
        <p:grpSp>
          <p:nvGrpSpPr>
            <p:cNvPr id="103" name="Group 73"/>
            <p:cNvGrpSpPr>
              <a:grpSpLocks noChangeAspect="1"/>
            </p:cNvGrpSpPr>
            <p:nvPr/>
          </p:nvGrpSpPr>
          <p:grpSpPr>
            <a:xfrm>
              <a:off x="4438637" y="-1032863"/>
              <a:ext cx="2240792" cy="2011550"/>
              <a:chOff x="1905000" y="5715000"/>
              <a:chExt cx="445770" cy="381000"/>
            </a:xfrm>
          </p:grpSpPr>
          <p:sp>
            <p:nvSpPr>
              <p:cNvPr id="107" name="Rectangle 25"/>
              <p:cNvSpPr>
                <a:spLocks noChangeArrowheads="1"/>
              </p:cNvSpPr>
              <p:nvPr userDrawn="1"/>
            </p:nvSpPr>
            <p:spPr bwMode="gray">
              <a:xfrm>
                <a:off x="2293620" y="5988118"/>
                <a:ext cx="57150" cy="107882"/>
              </a:xfrm>
              <a:prstGeom prst="rect">
                <a:avLst/>
              </a:prstGeom>
              <a:solidFill>
                <a:srgbClr val="F445F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08" name="Rectangle 26"/>
              <p:cNvSpPr>
                <a:spLocks noChangeArrowheads="1"/>
              </p:cNvSpPr>
              <p:nvPr userDrawn="1"/>
            </p:nvSpPr>
            <p:spPr bwMode="gray">
              <a:xfrm>
                <a:off x="2132171" y="5757333"/>
                <a:ext cx="44291" cy="66914"/>
              </a:xfrm>
              <a:prstGeom prst="rect">
                <a:avLst/>
              </a:prstGeom>
              <a:solidFill>
                <a:srgbClr val="F6B6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09" name="Rectangle 27"/>
              <p:cNvSpPr>
                <a:spLocks noChangeArrowheads="1"/>
              </p:cNvSpPr>
              <p:nvPr userDrawn="1"/>
            </p:nvSpPr>
            <p:spPr bwMode="gray">
              <a:xfrm>
                <a:off x="1905000" y="5715000"/>
                <a:ext cx="227171" cy="42333"/>
              </a:xfrm>
              <a:prstGeom prst="rect">
                <a:avLst/>
              </a:prstGeom>
              <a:solidFill>
                <a:srgbClr val="F48F1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0" name="Rectangle 28"/>
              <p:cNvSpPr>
                <a:spLocks noChangeArrowheads="1"/>
              </p:cNvSpPr>
              <p:nvPr userDrawn="1"/>
            </p:nvSpPr>
            <p:spPr bwMode="gray">
              <a:xfrm>
                <a:off x="1905000" y="5757333"/>
                <a:ext cx="227171" cy="66914"/>
              </a:xfrm>
              <a:prstGeom prst="rect">
                <a:avLst/>
              </a:prstGeom>
              <a:solidFill>
                <a:srgbClr val="EB660B"/>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1" name="Rectangle 29"/>
              <p:cNvSpPr>
                <a:spLocks noChangeArrowheads="1"/>
              </p:cNvSpPr>
              <p:nvPr userDrawn="1"/>
            </p:nvSpPr>
            <p:spPr bwMode="gray">
              <a:xfrm>
                <a:off x="2176462" y="5824247"/>
                <a:ext cx="117158" cy="163871"/>
              </a:xfrm>
              <a:prstGeom prst="rect">
                <a:avLst/>
              </a:prstGeom>
              <a:solidFill>
                <a:srgbClr val="F3BF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2" name="Rectangle 30"/>
              <p:cNvSpPr>
                <a:spLocks noChangeArrowheads="1"/>
              </p:cNvSpPr>
              <p:nvPr userDrawn="1"/>
            </p:nvSpPr>
            <p:spPr bwMode="gray">
              <a:xfrm>
                <a:off x="2176462" y="5988118"/>
                <a:ext cx="117158" cy="107882"/>
              </a:xfrm>
              <a:prstGeom prst="rect">
                <a:avLst/>
              </a:prstGeom>
              <a:solidFill>
                <a:srgbClr val="E934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3" name="Rectangle 31"/>
              <p:cNvSpPr>
                <a:spLocks noChangeArrowheads="1"/>
              </p:cNvSpPr>
              <p:nvPr userDrawn="1"/>
            </p:nvSpPr>
            <p:spPr bwMode="gray">
              <a:xfrm>
                <a:off x="2132171" y="5824247"/>
                <a:ext cx="44291" cy="163871"/>
              </a:xfrm>
              <a:prstGeom prst="rect">
                <a:avLst/>
              </a:prstGeom>
              <a:solidFill>
                <a:srgbClr val="EA88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4" name="Rectangle 32"/>
              <p:cNvSpPr>
                <a:spLocks noChangeArrowheads="1"/>
              </p:cNvSpPr>
              <p:nvPr userDrawn="1"/>
            </p:nvSpPr>
            <p:spPr bwMode="gray">
              <a:xfrm>
                <a:off x="2132171" y="5988118"/>
                <a:ext cx="44291" cy="107882"/>
              </a:xfrm>
              <a:prstGeom prst="rect">
                <a:avLst/>
              </a:prstGeom>
              <a:solidFill>
                <a:srgbClr val="E025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5" name="Freeform 33"/>
              <p:cNvSpPr>
                <a:spLocks/>
              </p:cNvSpPr>
              <p:nvPr userDrawn="1"/>
            </p:nvSpPr>
            <p:spPr bwMode="gray">
              <a:xfrm>
                <a:off x="1905000" y="5824247"/>
                <a:ext cx="227171" cy="163871"/>
              </a:xfrm>
              <a:custGeom>
                <a:avLst/>
                <a:gdLst/>
                <a:ahLst/>
                <a:cxnLst>
                  <a:cxn ang="0">
                    <a:pos x="0" y="0"/>
                  </a:cxn>
                  <a:cxn ang="0">
                    <a:pos x="159" y="0"/>
                  </a:cxn>
                  <a:cxn ang="0">
                    <a:pos x="159" y="120"/>
                  </a:cxn>
                  <a:cxn ang="0">
                    <a:pos x="99" y="120"/>
                  </a:cxn>
                  <a:cxn ang="0">
                    <a:pos x="99" y="80"/>
                  </a:cxn>
                  <a:cxn ang="0">
                    <a:pos x="0" y="80"/>
                  </a:cxn>
                  <a:cxn ang="0">
                    <a:pos x="0" y="0"/>
                  </a:cxn>
                </a:cxnLst>
                <a:rect l="0" t="0" r="r" b="b"/>
                <a:pathLst>
                  <a:path w="159" h="120">
                    <a:moveTo>
                      <a:pt x="0" y="0"/>
                    </a:moveTo>
                    <a:lnTo>
                      <a:pt x="159" y="0"/>
                    </a:lnTo>
                    <a:lnTo>
                      <a:pt x="159" y="120"/>
                    </a:lnTo>
                    <a:lnTo>
                      <a:pt x="99" y="120"/>
                    </a:lnTo>
                    <a:lnTo>
                      <a:pt x="99" y="80"/>
                    </a:lnTo>
                    <a:lnTo>
                      <a:pt x="0" y="80"/>
                    </a:lnTo>
                    <a:lnTo>
                      <a:pt x="0" y="0"/>
                    </a:lnTo>
                    <a:close/>
                  </a:path>
                </a:pathLst>
              </a:custGeom>
              <a:solidFill>
                <a:srgbClr val="E04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6" name="Rectangle 34"/>
              <p:cNvSpPr>
                <a:spLocks noChangeArrowheads="1"/>
              </p:cNvSpPr>
              <p:nvPr userDrawn="1"/>
            </p:nvSpPr>
            <p:spPr bwMode="gray">
              <a:xfrm>
                <a:off x="2046446" y="5988118"/>
                <a:ext cx="85725" cy="107882"/>
              </a:xfrm>
              <a:prstGeom prst="rect">
                <a:avLst/>
              </a:prstGeom>
              <a:solidFill>
                <a:srgbClr val="D614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7" name="Rectangle 35"/>
              <p:cNvSpPr>
                <a:spLocks noChangeArrowheads="1"/>
              </p:cNvSpPr>
              <p:nvPr userDrawn="1"/>
            </p:nvSpPr>
            <p:spPr bwMode="gray">
              <a:xfrm>
                <a:off x="1905000" y="5933495"/>
                <a:ext cx="141446" cy="54624"/>
              </a:xfrm>
              <a:prstGeom prst="rect">
                <a:avLst/>
              </a:prstGeom>
              <a:solidFill>
                <a:srgbClr val="C93C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8" name="Rectangle 36"/>
              <p:cNvSpPr>
                <a:spLocks noChangeArrowheads="1"/>
              </p:cNvSpPr>
              <p:nvPr userDrawn="1"/>
            </p:nvSpPr>
            <p:spPr bwMode="gray">
              <a:xfrm>
                <a:off x="1905000" y="5988118"/>
                <a:ext cx="141446" cy="107882"/>
              </a:xfrm>
              <a:prstGeom prst="rect">
                <a:avLst/>
              </a:prstGeom>
              <a:solidFill>
                <a:srgbClr val="C01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9" name="Rectangle 25"/>
              <p:cNvSpPr>
                <a:spLocks noChangeArrowheads="1"/>
              </p:cNvSpPr>
              <p:nvPr/>
            </p:nvSpPr>
            <p:spPr bwMode="gray">
              <a:xfrm>
                <a:off x="2293620" y="5988118"/>
                <a:ext cx="57150" cy="107882"/>
              </a:xfrm>
              <a:prstGeom prst="rect">
                <a:avLst/>
              </a:prstGeom>
              <a:solidFill>
                <a:srgbClr val="F445F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0" name="Rectangle 26"/>
              <p:cNvSpPr>
                <a:spLocks noChangeArrowheads="1"/>
              </p:cNvSpPr>
              <p:nvPr/>
            </p:nvSpPr>
            <p:spPr bwMode="gray">
              <a:xfrm>
                <a:off x="2132171" y="5757333"/>
                <a:ext cx="44291" cy="66914"/>
              </a:xfrm>
              <a:prstGeom prst="rect">
                <a:avLst/>
              </a:prstGeom>
              <a:solidFill>
                <a:srgbClr val="F6B6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1" name="Rectangle 27"/>
              <p:cNvSpPr>
                <a:spLocks noChangeArrowheads="1"/>
              </p:cNvSpPr>
              <p:nvPr/>
            </p:nvSpPr>
            <p:spPr bwMode="gray">
              <a:xfrm>
                <a:off x="1905000" y="5715000"/>
                <a:ext cx="227171" cy="42333"/>
              </a:xfrm>
              <a:prstGeom prst="rect">
                <a:avLst/>
              </a:prstGeom>
              <a:solidFill>
                <a:srgbClr val="F48F1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2" name="Rectangle 28"/>
              <p:cNvSpPr>
                <a:spLocks noChangeArrowheads="1"/>
              </p:cNvSpPr>
              <p:nvPr/>
            </p:nvSpPr>
            <p:spPr bwMode="gray">
              <a:xfrm>
                <a:off x="1905000" y="5757333"/>
                <a:ext cx="227171" cy="66914"/>
              </a:xfrm>
              <a:prstGeom prst="rect">
                <a:avLst/>
              </a:prstGeom>
              <a:solidFill>
                <a:srgbClr val="EB660B"/>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3" name="Rectangle 29"/>
              <p:cNvSpPr>
                <a:spLocks noChangeArrowheads="1"/>
              </p:cNvSpPr>
              <p:nvPr/>
            </p:nvSpPr>
            <p:spPr bwMode="gray">
              <a:xfrm>
                <a:off x="2176462" y="5824247"/>
                <a:ext cx="117158" cy="163871"/>
              </a:xfrm>
              <a:prstGeom prst="rect">
                <a:avLst/>
              </a:prstGeom>
              <a:solidFill>
                <a:srgbClr val="F3BF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4" name="Rectangle 30"/>
              <p:cNvSpPr>
                <a:spLocks noChangeArrowheads="1"/>
              </p:cNvSpPr>
              <p:nvPr/>
            </p:nvSpPr>
            <p:spPr bwMode="gray">
              <a:xfrm>
                <a:off x="2176462" y="5988118"/>
                <a:ext cx="117158" cy="107882"/>
              </a:xfrm>
              <a:prstGeom prst="rect">
                <a:avLst/>
              </a:prstGeom>
              <a:solidFill>
                <a:srgbClr val="E934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5" name="Rectangle 31"/>
              <p:cNvSpPr>
                <a:spLocks noChangeArrowheads="1"/>
              </p:cNvSpPr>
              <p:nvPr/>
            </p:nvSpPr>
            <p:spPr bwMode="gray">
              <a:xfrm>
                <a:off x="2132171" y="5824247"/>
                <a:ext cx="44291" cy="163871"/>
              </a:xfrm>
              <a:prstGeom prst="rect">
                <a:avLst/>
              </a:prstGeom>
              <a:solidFill>
                <a:srgbClr val="EA88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6" name="Rectangle 32"/>
              <p:cNvSpPr>
                <a:spLocks noChangeArrowheads="1"/>
              </p:cNvSpPr>
              <p:nvPr/>
            </p:nvSpPr>
            <p:spPr bwMode="gray">
              <a:xfrm>
                <a:off x="2132171" y="5988118"/>
                <a:ext cx="44291" cy="107882"/>
              </a:xfrm>
              <a:prstGeom prst="rect">
                <a:avLst/>
              </a:prstGeom>
              <a:solidFill>
                <a:srgbClr val="E025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7" name="Freeform 33"/>
              <p:cNvSpPr>
                <a:spLocks/>
              </p:cNvSpPr>
              <p:nvPr/>
            </p:nvSpPr>
            <p:spPr bwMode="gray">
              <a:xfrm>
                <a:off x="1905000" y="5824247"/>
                <a:ext cx="227171" cy="163871"/>
              </a:xfrm>
              <a:custGeom>
                <a:avLst/>
                <a:gdLst/>
                <a:ahLst/>
                <a:cxnLst>
                  <a:cxn ang="0">
                    <a:pos x="0" y="0"/>
                  </a:cxn>
                  <a:cxn ang="0">
                    <a:pos x="159" y="0"/>
                  </a:cxn>
                  <a:cxn ang="0">
                    <a:pos x="159" y="120"/>
                  </a:cxn>
                  <a:cxn ang="0">
                    <a:pos x="99" y="120"/>
                  </a:cxn>
                  <a:cxn ang="0">
                    <a:pos x="99" y="80"/>
                  </a:cxn>
                  <a:cxn ang="0">
                    <a:pos x="0" y="80"/>
                  </a:cxn>
                  <a:cxn ang="0">
                    <a:pos x="0" y="0"/>
                  </a:cxn>
                </a:cxnLst>
                <a:rect l="0" t="0" r="r" b="b"/>
                <a:pathLst>
                  <a:path w="159" h="120">
                    <a:moveTo>
                      <a:pt x="0" y="0"/>
                    </a:moveTo>
                    <a:lnTo>
                      <a:pt x="159" y="0"/>
                    </a:lnTo>
                    <a:lnTo>
                      <a:pt x="159" y="120"/>
                    </a:lnTo>
                    <a:lnTo>
                      <a:pt x="99" y="120"/>
                    </a:lnTo>
                    <a:lnTo>
                      <a:pt x="99" y="80"/>
                    </a:lnTo>
                    <a:lnTo>
                      <a:pt x="0" y="80"/>
                    </a:lnTo>
                    <a:lnTo>
                      <a:pt x="0" y="0"/>
                    </a:lnTo>
                    <a:close/>
                  </a:path>
                </a:pathLst>
              </a:custGeom>
              <a:solidFill>
                <a:srgbClr val="E04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8" name="Rectangle 34"/>
              <p:cNvSpPr>
                <a:spLocks noChangeArrowheads="1"/>
              </p:cNvSpPr>
              <p:nvPr/>
            </p:nvSpPr>
            <p:spPr bwMode="gray">
              <a:xfrm>
                <a:off x="2046446" y="5988118"/>
                <a:ext cx="85725" cy="107882"/>
              </a:xfrm>
              <a:prstGeom prst="rect">
                <a:avLst/>
              </a:prstGeom>
              <a:solidFill>
                <a:srgbClr val="D614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9" name="Rectangle 35"/>
              <p:cNvSpPr>
                <a:spLocks noChangeArrowheads="1"/>
              </p:cNvSpPr>
              <p:nvPr/>
            </p:nvSpPr>
            <p:spPr bwMode="gray">
              <a:xfrm>
                <a:off x="1905000" y="5933495"/>
                <a:ext cx="141446" cy="54624"/>
              </a:xfrm>
              <a:prstGeom prst="rect">
                <a:avLst/>
              </a:prstGeom>
              <a:solidFill>
                <a:srgbClr val="C93C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30" name="Rectangle 36"/>
              <p:cNvSpPr>
                <a:spLocks noChangeArrowheads="1"/>
              </p:cNvSpPr>
              <p:nvPr/>
            </p:nvSpPr>
            <p:spPr bwMode="gray">
              <a:xfrm>
                <a:off x="1905000" y="5988118"/>
                <a:ext cx="141446" cy="107882"/>
              </a:xfrm>
              <a:prstGeom prst="rect">
                <a:avLst/>
              </a:prstGeom>
              <a:solidFill>
                <a:srgbClr val="C01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grpSp>
        <p:grpSp>
          <p:nvGrpSpPr>
            <p:cNvPr id="104" name="Group 32"/>
            <p:cNvGrpSpPr/>
            <p:nvPr/>
          </p:nvGrpSpPr>
          <p:grpSpPr>
            <a:xfrm>
              <a:off x="518032" y="978681"/>
              <a:ext cx="4572000" cy="2667393"/>
              <a:chOff x="518032" y="978681"/>
              <a:chExt cx="4572000" cy="2667393"/>
            </a:xfrm>
          </p:grpSpPr>
          <p:sp>
            <p:nvSpPr>
              <p:cNvPr id="105"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06"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ver Slide: Client Logo">
    <p:spTree>
      <p:nvGrpSpPr>
        <p:cNvPr id="1" name=""/>
        <p:cNvGrpSpPr/>
        <p:nvPr/>
      </p:nvGrpSpPr>
      <p:grpSpPr>
        <a:xfrm>
          <a:off x="0" y="0"/>
          <a:ext cx="0" cy="0"/>
          <a:chOff x="0" y="0"/>
          <a:chExt cx="0" cy="0"/>
        </a:xfrm>
      </p:grpSpPr>
      <p:grpSp>
        <p:nvGrpSpPr>
          <p:cNvPr id="32" name="Group 31"/>
          <p:cNvGrpSpPr/>
          <p:nvPr userDrawn="1"/>
        </p:nvGrpSpPr>
        <p:grpSpPr bwMode="gray">
          <a:xfrm>
            <a:off x="1752601" y="1"/>
            <a:ext cx="7391400" cy="6176009"/>
            <a:chOff x="19140488" y="13674"/>
            <a:chExt cx="7443798" cy="6145827"/>
          </a:xfrm>
        </p:grpSpPr>
        <p:sp>
          <p:nvSpPr>
            <p:cNvPr id="35"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6"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7"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2"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3"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4"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8"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9"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50"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51"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52"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31" name="Picture Placeholder 76"/>
          <p:cNvSpPr>
            <a:spLocks noGrp="1"/>
          </p:cNvSpPr>
          <p:nvPr>
            <p:ph type="pic" sz="quarter" idx="13"/>
          </p:nvPr>
        </p:nvSpPr>
        <p:spPr>
          <a:xfrm>
            <a:off x="609601" y="3048000"/>
            <a:ext cx="914400" cy="762000"/>
          </a:xfrm>
        </p:spPr>
        <p:txBody>
          <a:bodyPr/>
          <a:lstStyle>
            <a:lvl1pPr>
              <a:defRPr sz="1400"/>
            </a:lvl1pPr>
          </a:lstStyle>
          <a:p>
            <a:r>
              <a:rPr lang="en-US" noProof="0" dirty="0"/>
              <a:t>Click icon to add picture</a:t>
            </a:r>
            <a:endParaRPr lang="en-GB" noProof="0" dirty="0"/>
          </a:p>
        </p:txBody>
      </p:sp>
      <p:grpSp>
        <p:nvGrpSpPr>
          <p:cNvPr id="3" name="Group 31"/>
          <p:cNvGrpSpPr/>
          <p:nvPr/>
        </p:nvGrpSpPr>
        <p:grpSpPr>
          <a:xfrm>
            <a:off x="489086" y="2901697"/>
            <a:ext cx="1209752" cy="151219"/>
            <a:chOff x="489087" y="2521685"/>
            <a:chExt cx="1209752" cy="151219"/>
          </a:xfrm>
        </p:grpSpPr>
        <p:cxnSp>
          <p:nvCxnSpPr>
            <p:cNvPr id="33" name="Straight Connector 32"/>
            <p:cNvCxnSpPr/>
            <p:nvPr userDrawn="1"/>
          </p:nvCxnSpPr>
          <p:spPr>
            <a:xfrm rot="10800000">
              <a:off x="489087" y="2521686"/>
              <a:ext cx="1209752"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a:xfrm rot="5400000">
              <a:off x="413478" y="2597295"/>
              <a:ext cx="151219"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45"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46"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47"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96" name="Group 32"/>
          <p:cNvGrpSpPr/>
          <p:nvPr/>
        </p:nvGrpSpPr>
        <p:grpSpPr>
          <a:xfrm>
            <a:off x="968592" y="6170991"/>
            <a:ext cx="914400" cy="533479"/>
            <a:chOff x="518032" y="978681"/>
            <a:chExt cx="4572000" cy="2667393"/>
          </a:xfrm>
        </p:grpSpPr>
        <p:sp>
          <p:nvSpPr>
            <p:cNvPr id="97"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98"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One">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31" name="Content Placeholder 26"/>
          <p:cNvSpPr>
            <a:spLocks noGrp="1"/>
          </p:cNvSpPr>
          <p:nvPr>
            <p:ph sz="quarter" idx="15"/>
          </p:nvPr>
        </p:nvSpPr>
        <p:spPr>
          <a:xfrm>
            <a:off x="533400" y="1752600"/>
            <a:ext cx="8077200" cy="4419600"/>
          </a:xfrm>
        </p:spPr>
        <p:txBody>
          <a:bodyPr/>
          <a:lstStyle>
            <a:lvl1pPr>
              <a:defRPr baseline="0"/>
            </a:lvl1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15" name="Shape 14"/>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6"/>
          </p:nvPr>
        </p:nvSpPr>
        <p:spPr/>
        <p:txBody>
          <a:bodyPr/>
          <a:lstStyle/>
          <a:p>
            <a:r>
              <a:rPr lang="it-IT"/>
              <a:t>Ottobre 2016</a:t>
            </a:r>
            <a:endParaRPr lang="en-GB" dirty="0"/>
          </a:p>
        </p:txBody>
      </p:sp>
      <p:sp>
        <p:nvSpPr>
          <p:cNvPr id="8" name="Footer Placeholder 7"/>
          <p:cNvSpPr>
            <a:spLocks noGrp="1"/>
          </p:cNvSpPr>
          <p:nvPr>
            <p:ph type="ftr" sz="quarter" idx="17"/>
          </p:nvPr>
        </p:nvSpPr>
        <p:spPr/>
        <p:txBody>
          <a:bodyPr/>
          <a:lstStyle>
            <a:lvl1pPr>
              <a:defRPr/>
            </a:lvl1pPr>
          </a:lstStyle>
          <a:p>
            <a:r>
              <a:rPr lang="it-IT"/>
              <a:t>Ordine Dottori Commercialisti ed Esperti Contabili di Napoli</a:t>
            </a:r>
            <a:endParaRPr lang="en-GB" dirty="0"/>
          </a:p>
        </p:txBody>
      </p:sp>
      <p:sp>
        <p:nvSpPr>
          <p:cNvPr id="9" name="Slide Number Placeholder 8"/>
          <p:cNvSpPr>
            <a:spLocks noGrp="1"/>
          </p:cNvSpPr>
          <p:nvPr>
            <p:ph type="sldNum" sz="quarter" idx="18"/>
          </p:nvPr>
        </p:nvSpPr>
        <p:spPr/>
        <p:txBody>
          <a:bodyPr/>
          <a:lstStyle/>
          <a:p>
            <a:fld id="{163CCB9D-839C-48E9-B37E-97CA8F67B0BC}" type="slidenum">
              <a:rPr lang="en-GB" smtClean="0"/>
              <a:pPr/>
              <a:t>‹N›</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ver Slide: Picture">
    <p:spTree>
      <p:nvGrpSpPr>
        <p:cNvPr id="1" name=""/>
        <p:cNvGrpSpPr/>
        <p:nvPr/>
      </p:nvGrpSpPr>
      <p:grpSpPr>
        <a:xfrm>
          <a:off x="0" y="0"/>
          <a:ext cx="0" cy="0"/>
          <a:chOff x="0" y="0"/>
          <a:chExt cx="0" cy="0"/>
        </a:xfrm>
      </p:grpSpPr>
      <p:grpSp>
        <p:nvGrpSpPr>
          <p:cNvPr id="27" name="Group 26"/>
          <p:cNvGrpSpPr/>
          <p:nvPr userDrawn="1"/>
        </p:nvGrpSpPr>
        <p:grpSpPr bwMode="gray">
          <a:xfrm>
            <a:off x="1752601" y="1"/>
            <a:ext cx="7391400" cy="6176009"/>
            <a:chOff x="19140488" y="13674"/>
            <a:chExt cx="7443798" cy="6145827"/>
          </a:xfrm>
        </p:grpSpPr>
        <p:sp>
          <p:nvSpPr>
            <p:cNvPr id="28"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29"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0"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1"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2"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3"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0"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1"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2"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3"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4"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54"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55"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56"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sp>
        <p:nvSpPr>
          <p:cNvPr id="17" name="Picture Placeholder 76"/>
          <p:cNvSpPr>
            <a:spLocks noGrp="1"/>
          </p:cNvSpPr>
          <p:nvPr>
            <p:ph type="pic" sz="quarter" idx="13"/>
          </p:nvPr>
        </p:nvSpPr>
        <p:spPr>
          <a:xfrm>
            <a:off x="1752600" y="2899977"/>
            <a:ext cx="6324600" cy="3272223"/>
          </a:xfrm>
        </p:spPr>
        <p:txBody>
          <a:bodyPr/>
          <a:lstStyle>
            <a:lvl1pPr>
              <a:defRPr sz="1400"/>
            </a:lvl1pPr>
          </a:lstStyle>
          <a:p>
            <a:r>
              <a:rPr lang="en-US" noProof="0" dirty="0"/>
              <a:t>Click icon to add picture</a:t>
            </a:r>
            <a:endParaRPr lang="en-GB" noProof="0" dirty="0"/>
          </a:p>
        </p:txBody>
      </p:sp>
      <p:grpSp>
        <p:nvGrpSpPr>
          <p:cNvPr id="18" name="Group 32"/>
          <p:cNvGrpSpPr/>
          <p:nvPr userDrawn="1"/>
        </p:nvGrpSpPr>
        <p:grpSpPr>
          <a:xfrm>
            <a:off x="968592" y="6170991"/>
            <a:ext cx="914400" cy="533479"/>
            <a:chOff x="518032" y="978681"/>
            <a:chExt cx="4572000" cy="2667393"/>
          </a:xfrm>
        </p:grpSpPr>
        <p:sp>
          <p:nvSpPr>
            <p:cNvPr id="19"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1"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ver Slide: Colour">
    <p:spTree>
      <p:nvGrpSpPr>
        <p:cNvPr id="1" name=""/>
        <p:cNvGrpSpPr/>
        <p:nvPr/>
      </p:nvGrpSpPr>
      <p:grpSpPr>
        <a:xfrm>
          <a:off x="0" y="0"/>
          <a:ext cx="0" cy="0"/>
          <a:chOff x="0" y="0"/>
          <a:chExt cx="0" cy="0"/>
        </a:xfrm>
      </p:grpSpPr>
      <p:sp>
        <p:nvSpPr>
          <p:cNvPr id="82" name="Rectangle 649"/>
          <p:cNvSpPr>
            <a:spLocks noChangeArrowheads="1"/>
          </p:cNvSpPr>
          <p:nvPr/>
        </p:nvSpPr>
        <p:spPr bwMode="gray">
          <a:xfrm>
            <a:off x="7391400" y="685801"/>
            <a:ext cx="1752600" cy="5486399"/>
          </a:xfrm>
          <a:prstGeom prst="rect">
            <a:avLst/>
          </a:prstGeom>
          <a:solidFill>
            <a:schemeClr val="tx2">
              <a:lumMod val="40000"/>
              <a:lumOff val="60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noProof="0" dirty="0"/>
          </a:p>
        </p:txBody>
      </p:sp>
      <p:sp>
        <p:nvSpPr>
          <p:cNvPr id="81" name="Rectangle 648"/>
          <p:cNvSpPr>
            <a:spLocks noChangeArrowheads="1"/>
          </p:cNvSpPr>
          <p:nvPr/>
        </p:nvSpPr>
        <p:spPr bwMode="gray">
          <a:xfrm>
            <a:off x="1752600" y="0"/>
            <a:ext cx="5638800" cy="685800"/>
          </a:xfrm>
          <a:prstGeom prst="rect">
            <a:avLst/>
          </a:prstGeom>
          <a:solidFill>
            <a:schemeClr val="tx2">
              <a:lumMod val="60000"/>
              <a:lumOff val="40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noProof="0" dirty="0"/>
          </a:p>
        </p:txBody>
      </p:sp>
      <p:sp>
        <p:nvSpPr>
          <p:cNvPr id="83" name="Rectangle 650"/>
          <p:cNvSpPr>
            <a:spLocks noChangeArrowheads="1"/>
          </p:cNvSpPr>
          <p:nvPr/>
        </p:nvSpPr>
        <p:spPr bwMode="gray">
          <a:xfrm>
            <a:off x="1752600" y="685800"/>
            <a:ext cx="5638800" cy="5486400"/>
          </a:xfrm>
          <a:prstGeom prst="rect">
            <a:avLst/>
          </a:prstGeom>
          <a:solidFill>
            <a:schemeClr val="tx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noProof="0" dirty="0"/>
          </a:p>
        </p:txBody>
      </p:sp>
      <p:sp>
        <p:nvSpPr>
          <p:cNvPr id="50"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51"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52"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11" name="Group 32"/>
          <p:cNvGrpSpPr/>
          <p:nvPr userDrawn="1"/>
        </p:nvGrpSpPr>
        <p:grpSpPr>
          <a:xfrm>
            <a:off x="968592" y="6170991"/>
            <a:ext cx="914400" cy="533479"/>
            <a:chOff x="518032" y="978681"/>
            <a:chExt cx="4572000" cy="2667393"/>
          </a:xfrm>
        </p:grpSpPr>
        <p:sp>
          <p:nvSpPr>
            <p:cNvPr id="12" name="Rectangle 37"/>
            <p:cNvSpPr>
              <a:spLocks noChangeArrowheads="1"/>
            </p:cNvSpPr>
            <p:nvPr userDrawn="1"/>
          </p:nvSpPr>
          <p:spPr bwMode="black">
            <a:xfrm>
              <a:off x="3295650" y="978681"/>
              <a:ext cx="1143000" cy="263229"/>
            </a:xfrm>
            <a:prstGeom prst="rect">
              <a:avLst/>
            </a:prstGeom>
            <a:solidFill>
              <a:schemeClr val="tx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3"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losing Statement">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defRPr sz="3200">
                <a:solidFill>
                  <a:schemeClr val="tx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11" name="Text Placeholder 10"/>
          <p:cNvSpPr>
            <a:spLocks noGrp="1"/>
          </p:cNvSpPr>
          <p:nvPr>
            <p:ph type="body" sz="quarter" idx="10" hasCustomPrompt="1"/>
          </p:nvPr>
        </p:nvSpPr>
        <p:spPr>
          <a:xfrm>
            <a:off x="533400" y="5867400"/>
            <a:ext cx="4800600" cy="762000"/>
          </a:xfrm>
        </p:spPr>
        <p:txBody>
          <a:bodyPr anchor="b"/>
          <a:lstStyle>
            <a:lvl1pPr>
              <a:defRPr sz="900">
                <a:latin typeface="Arial" pitchFamily="34" charset="0"/>
                <a:cs typeface="Arial" pitchFamily="34" charset="0"/>
              </a:defRPr>
            </a:lvl1pPr>
          </a:lstStyle>
          <a:p>
            <a:pPr lvl="0"/>
            <a:r>
              <a:rPr lang="de-DE" noProof="0" dirty="0"/>
              <a:t>Add legal </a:t>
            </a:r>
            <a:r>
              <a:rPr lang="de-DE" noProof="0" dirty="0" err="1"/>
              <a:t>and</a:t>
            </a:r>
            <a:r>
              <a:rPr lang="de-DE" noProof="0" dirty="0"/>
              <a:t> </a:t>
            </a:r>
            <a:r>
              <a:rPr lang="de-DE" noProof="0" dirty="0" err="1"/>
              <a:t>copyright</a:t>
            </a:r>
            <a:r>
              <a:rPr lang="de-DE" noProof="0" dirty="0"/>
              <a:t> </a:t>
            </a:r>
            <a:r>
              <a:rPr lang="de-DE" noProof="0" dirty="0" err="1"/>
              <a:t>disclaimers</a:t>
            </a:r>
            <a:r>
              <a:rPr lang="de-DE" noProof="0" dirty="0"/>
              <a:t> </a:t>
            </a:r>
            <a:r>
              <a:rPr lang="de-DE" noProof="0" dirty="0" err="1"/>
              <a:t>here</a:t>
            </a:r>
            <a:r>
              <a:rPr lang="de-DE" noProof="0" dirty="0"/>
              <a:t>.</a:t>
            </a:r>
          </a:p>
        </p:txBody>
      </p:sp>
      <p:cxnSp>
        <p:nvCxnSpPr>
          <p:cNvPr id="7" name="Shape 6"/>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8_Content: One">
    <p:spTree>
      <p:nvGrpSpPr>
        <p:cNvPr id="1" name=""/>
        <p:cNvGrpSpPr/>
        <p:nvPr/>
      </p:nvGrpSpPr>
      <p:grpSpPr>
        <a:xfrm>
          <a:off x="0" y="0"/>
          <a:ext cx="0" cy="0"/>
          <a:chOff x="0" y="0"/>
          <a:chExt cx="0" cy="0"/>
        </a:xfrm>
      </p:grpSpPr>
      <p:sp>
        <p:nvSpPr>
          <p:cNvPr id="2" name="Title 1"/>
          <p:cNvSpPr>
            <a:spLocks noGrp="1"/>
          </p:cNvSpPr>
          <p:nvPr>
            <p:ph type="title"/>
          </p:nvPr>
        </p:nvSpPr>
        <p:spPr>
          <a:xfrm>
            <a:off x="533400" y="603773"/>
            <a:ext cx="8077200" cy="809102"/>
          </a:xfrm>
        </p:spPr>
        <p:txBody>
          <a:bodyPr/>
          <a:lstStyle>
            <a:lvl1pPr>
              <a:defRPr/>
            </a:lvl1pPr>
          </a:lstStyle>
          <a:p>
            <a:r>
              <a:rPr lang="en-GB" noProof="0" dirty="0"/>
              <a:t>Click to edit Master title style</a:t>
            </a:r>
          </a:p>
        </p:txBody>
      </p:sp>
      <p:cxnSp>
        <p:nvCxnSpPr>
          <p:cNvPr id="15" name="Shape 14"/>
          <p:cNvCxnSpPr/>
          <p:nvPr userDrawn="1"/>
        </p:nvCxnSpPr>
        <p:spPr>
          <a:xfrm rot="5400000" flipH="1" flipV="1">
            <a:off x="4422648" y="-3516455"/>
            <a:ext cx="146304"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9974249"/>
      </p:ext>
    </p:extLst>
  </p:cSld>
  <p:clrMapOvr>
    <a:masterClrMapping/>
  </p:clrMapOvr>
  <p:extLst mod="1">
    <p:ext uri="{DCECCB84-F9BA-43D5-87BE-67443E8EF086}">
      <p15:sldGuideLst xmlns:p15="http://schemas.microsoft.com/office/powerpoint/2012/main">
        <p15:guide id="1" orient="horz" pos="333">
          <p15:clr>
            <a:srgbClr val="FBAE40"/>
          </p15:clr>
        </p15:guide>
        <p15:guide id="2" orient="horz" pos="423">
          <p15:clr>
            <a:srgbClr val="FBAE40"/>
          </p15:clr>
        </p15:guide>
        <p15:guide id="3" orient="horz" pos="890">
          <p15:clr>
            <a:srgbClr val="FBAE40"/>
          </p15:clr>
        </p15:guide>
        <p15:guide id="4" orient="horz" pos="97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it-IT"/>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‹N›</a:t>
            </a:fld>
            <a:endParaRPr lang="it-IT"/>
          </a:p>
        </p:txBody>
      </p:sp>
    </p:spTree>
    <p:extLst>
      <p:ext uri="{BB962C8B-B14F-4D97-AF65-F5344CB8AC3E}">
        <p14:creationId xmlns:p14="http://schemas.microsoft.com/office/powerpoint/2010/main" val="29020325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‹N›</a:t>
            </a:fld>
            <a:endParaRPr lang="it-IT"/>
          </a:p>
        </p:txBody>
      </p:sp>
    </p:spTree>
    <p:extLst>
      <p:ext uri="{BB962C8B-B14F-4D97-AF65-F5344CB8AC3E}">
        <p14:creationId xmlns:p14="http://schemas.microsoft.com/office/powerpoint/2010/main" val="35194857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it-IT"/>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‹N›</a:t>
            </a:fld>
            <a:endParaRPr lang="it-IT"/>
          </a:p>
        </p:txBody>
      </p:sp>
    </p:spTree>
    <p:extLst>
      <p:ext uri="{BB962C8B-B14F-4D97-AF65-F5344CB8AC3E}">
        <p14:creationId xmlns:p14="http://schemas.microsoft.com/office/powerpoint/2010/main" val="33547598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57602D22-71C4-4AF2-B04E-20DF5988C7A7}" type="slidenum">
              <a:rPr lang="it-IT" smtClean="0"/>
              <a:t>‹N›</a:t>
            </a:fld>
            <a:endParaRPr lang="it-IT"/>
          </a:p>
        </p:txBody>
      </p:sp>
    </p:spTree>
    <p:extLst>
      <p:ext uri="{BB962C8B-B14F-4D97-AF65-F5344CB8AC3E}">
        <p14:creationId xmlns:p14="http://schemas.microsoft.com/office/powerpoint/2010/main" val="26973234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it-IT"/>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p:cNvSpPr>
            <a:spLocks noGrp="1"/>
          </p:cNvSpPr>
          <p:nvPr>
            <p:ph type="dt" sz="half" idx="10"/>
          </p:nvPr>
        </p:nvSpPr>
        <p:spPr/>
        <p:txBody>
          <a:bodyPr/>
          <a:lstStyle/>
          <a:p>
            <a:r>
              <a:rPr lang="it-IT"/>
              <a:t>Ottobre 2016</a:t>
            </a:r>
          </a:p>
        </p:txBody>
      </p:sp>
      <p:sp>
        <p:nvSpPr>
          <p:cNvPr id="8" name="Footer Placeholder 7"/>
          <p:cNvSpPr>
            <a:spLocks noGrp="1"/>
          </p:cNvSpPr>
          <p:nvPr>
            <p:ph type="ftr" sz="quarter" idx="11"/>
          </p:nvPr>
        </p:nvSpPr>
        <p:spPr/>
        <p:txBody>
          <a:bodyPr/>
          <a:lstStyle/>
          <a:p>
            <a:r>
              <a:rPr lang="it-IT"/>
              <a:t>Ordine Dottori Commercialisti ed Esperti Contabili di Napoli</a:t>
            </a:r>
          </a:p>
        </p:txBody>
      </p:sp>
      <p:sp>
        <p:nvSpPr>
          <p:cNvPr id="9" name="Slide Number Placeholder 8"/>
          <p:cNvSpPr>
            <a:spLocks noGrp="1"/>
          </p:cNvSpPr>
          <p:nvPr>
            <p:ph type="sldNum" sz="quarter" idx="12"/>
          </p:nvPr>
        </p:nvSpPr>
        <p:spPr/>
        <p:txBody>
          <a:bodyPr/>
          <a:lstStyle/>
          <a:p>
            <a:fld id="{57602D22-71C4-4AF2-B04E-20DF5988C7A7}" type="slidenum">
              <a:rPr lang="it-IT" smtClean="0"/>
              <a:t>‹N›</a:t>
            </a:fld>
            <a:endParaRPr lang="it-IT"/>
          </a:p>
        </p:txBody>
      </p:sp>
    </p:spTree>
    <p:extLst>
      <p:ext uri="{BB962C8B-B14F-4D97-AF65-F5344CB8AC3E}">
        <p14:creationId xmlns:p14="http://schemas.microsoft.com/office/powerpoint/2010/main" val="8296208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Date Placeholder 2"/>
          <p:cNvSpPr>
            <a:spLocks noGrp="1"/>
          </p:cNvSpPr>
          <p:nvPr>
            <p:ph type="dt" sz="half" idx="10"/>
          </p:nvPr>
        </p:nvSpPr>
        <p:spPr/>
        <p:txBody>
          <a:bodyPr/>
          <a:lstStyle/>
          <a:p>
            <a:r>
              <a:rPr lang="it-IT"/>
              <a:t>Ottobre 2016</a:t>
            </a:r>
          </a:p>
        </p:txBody>
      </p:sp>
      <p:sp>
        <p:nvSpPr>
          <p:cNvPr id="4" name="Footer Placeholder 3"/>
          <p:cNvSpPr>
            <a:spLocks noGrp="1"/>
          </p:cNvSpPr>
          <p:nvPr>
            <p:ph type="ftr" sz="quarter" idx="11"/>
          </p:nvPr>
        </p:nvSpPr>
        <p:spPr/>
        <p:txBody>
          <a:bodyPr/>
          <a:lstStyle/>
          <a:p>
            <a:r>
              <a:rPr lang="it-IT"/>
              <a:t>Ordine Dottori Commercialisti ed Esperti Contabili di Napoli</a:t>
            </a:r>
          </a:p>
        </p:txBody>
      </p:sp>
      <p:sp>
        <p:nvSpPr>
          <p:cNvPr id="5" name="Slide Number Placeholder 4"/>
          <p:cNvSpPr>
            <a:spLocks noGrp="1"/>
          </p:cNvSpPr>
          <p:nvPr>
            <p:ph type="sldNum" sz="quarter" idx="12"/>
          </p:nvPr>
        </p:nvSpPr>
        <p:spPr/>
        <p:txBody>
          <a:bodyPr/>
          <a:lstStyle/>
          <a:p>
            <a:fld id="{57602D22-71C4-4AF2-B04E-20DF5988C7A7}" type="slidenum">
              <a:rPr lang="it-IT" smtClean="0"/>
              <a:t>‹N›</a:t>
            </a:fld>
            <a:endParaRPr lang="it-IT"/>
          </a:p>
        </p:txBody>
      </p:sp>
    </p:spTree>
    <p:extLst>
      <p:ext uri="{BB962C8B-B14F-4D97-AF65-F5344CB8AC3E}">
        <p14:creationId xmlns:p14="http://schemas.microsoft.com/office/powerpoint/2010/main" val="32630327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 Two">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8" name="Content Placeholder 26"/>
          <p:cNvSpPr>
            <a:spLocks noGrp="1"/>
          </p:cNvSpPr>
          <p:nvPr>
            <p:ph sz="quarter" idx="14"/>
          </p:nvPr>
        </p:nvSpPr>
        <p:spPr>
          <a:xfrm>
            <a:off x="533400" y="1752601"/>
            <a:ext cx="3962400"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1" name="Content Placeholder 26"/>
          <p:cNvSpPr>
            <a:spLocks noGrp="1"/>
          </p:cNvSpPr>
          <p:nvPr>
            <p:ph sz="quarter" idx="15"/>
          </p:nvPr>
        </p:nvSpPr>
        <p:spPr>
          <a:xfrm>
            <a:off x="4648201" y="1752600"/>
            <a:ext cx="3962399" cy="4419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62" name="Shape 61"/>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6"/>
          </p:nvPr>
        </p:nvSpPr>
        <p:spPr/>
        <p:txBody>
          <a:bodyPr/>
          <a:lstStyle/>
          <a:p>
            <a:r>
              <a:rPr lang="it-IT"/>
              <a:t>Ottobre 2016</a:t>
            </a:r>
            <a:endParaRPr lang="en-GB"/>
          </a:p>
        </p:txBody>
      </p:sp>
      <p:sp>
        <p:nvSpPr>
          <p:cNvPr id="8" name="Footer Placeholder 7"/>
          <p:cNvSpPr>
            <a:spLocks noGrp="1"/>
          </p:cNvSpPr>
          <p:nvPr>
            <p:ph type="ftr" sz="quarter" idx="17"/>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8"/>
          </p:nvPr>
        </p:nvSpPr>
        <p:spPr/>
        <p:txBody>
          <a:bodyPr/>
          <a:lstStyle/>
          <a:p>
            <a:fld id="{DA2C491D-7E67-41AF-A433-5ABD3C4A56B2}" type="slidenum">
              <a:rPr lang="en-GB" smtClean="0"/>
              <a:pPr/>
              <a:t>‹N›</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it-IT"/>
              <a:t>Ottobre 2016</a:t>
            </a:r>
          </a:p>
        </p:txBody>
      </p:sp>
      <p:sp>
        <p:nvSpPr>
          <p:cNvPr id="3" name="Footer Placeholder 2"/>
          <p:cNvSpPr>
            <a:spLocks noGrp="1"/>
          </p:cNvSpPr>
          <p:nvPr>
            <p:ph type="ftr" sz="quarter" idx="11"/>
          </p:nvPr>
        </p:nvSpPr>
        <p:spPr/>
        <p:txBody>
          <a:bodyPr/>
          <a:lstStyle/>
          <a:p>
            <a:r>
              <a:rPr lang="it-IT"/>
              <a:t>Ordine Dottori Commercialisti ed Esperti Contabili di Napoli</a:t>
            </a:r>
          </a:p>
        </p:txBody>
      </p:sp>
      <p:sp>
        <p:nvSpPr>
          <p:cNvPr id="4" name="Slide Number Placeholder 3"/>
          <p:cNvSpPr>
            <a:spLocks noGrp="1"/>
          </p:cNvSpPr>
          <p:nvPr>
            <p:ph type="sldNum" sz="quarter" idx="12"/>
          </p:nvPr>
        </p:nvSpPr>
        <p:spPr/>
        <p:txBody>
          <a:bodyPr/>
          <a:lstStyle/>
          <a:p>
            <a:fld id="{57602D22-71C4-4AF2-B04E-20DF5988C7A7}" type="slidenum">
              <a:rPr lang="it-IT" smtClean="0"/>
              <a:t>‹N›</a:t>
            </a:fld>
            <a:endParaRPr lang="it-IT"/>
          </a:p>
        </p:txBody>
      </p:sp>
    </p:spTree>
    <p:extLst>
      <p:ext uri="{BB962C8B-B14F-4D97-AF65-F5344CB8AC3E}">
        <p14:creationId xmlns:p14="http://schemas.microsoft.com/office/powerpoint/2010/main" val="19135203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57602D22-71C4-4AF2-B04E-20DF5988C7A7}" type="slidenum">
              <a:rPr lang="it-IT" smtClean="0"/>
              <a:t>‹N›</a:t>
            </a:fld>
            <a:endParaRPr lang="it-IT"/>
          </a:p>
        </p:txBody>
      </p:sp>
    </p:spTree>
    <p:extLst>
      <p:ext uri="{BB962C8B-B14F-4D97-AF65-F5344CB8AC3E}">
        <p14:creationId xmlns:p14="http://schemas.microsoft.com/office/powerpoint/2010/main" val="9014872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57602D22-71C4-4AF2-B04E-20DF5988C7A7}" type="slidenum">
              <a:rPr lang="it-IT" smtClean="0"/>
              <a:t>‹N›</a:t>
            </a:fld>
            <a:endParaRPr lang="it-IT"/>
          </a:p>
        </p:txBody>
      </p:sp>
    </p:spTree>
    <p:extLst>
      <p:ext uri="{BB962C8B-B14F-4D97-AF65-F5344CB8AC3E}">
        <p14:creationId xmlns:p14="http://schemas.microsoft.com/office/powerpoint/2010/main" val="39732070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‹N›</a:t>
            </a:fld>
            <a:endParaRPr lang="it-IT"/>
          </a:p>
        </p:txBody>
      </p:sp>
    </p:spTree>
    <p:extLst>
      <p:ext uri="{BB962C8B-B14F-4D97-AF65-F5344CB8AC3E}">
        <p14:creationId xmlns:p14="http://schemas.microsoft.com/office/powerpoint/2010/main" val="41242075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it-IT"/>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‹N›</a:t>
            </a:fld>
            <a:endParaRPr lang="it-IT"/>
          </a:p>
        </p:txBody>
      </p:sp>
    </p:spTree>
    <p:extLst>
      <p:ext uri="{BB962C8B-B14F-4D97-AF65-F5344CB8AC3E}">
        <p14:creationId xmlns:p14="http://schemas.microsoft.com/office/powerpoint/2010/main" val="36360997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it-IT"/>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‹N›</a:t>
            </a:fld>
            <a:endParaRPr lang="it-IT"/>
          </a:p>
        </p:txBody>
      </p:sp>
    </p:spTree>
    <p:extLst>
      <p:ext uri="{BB962C8B-B14F-4D97-AF65-F5344CB8AC3E}">
        <p14:creationId xmlns:p14="http://schemas.microsoft.com/office/powerpoint/2010/main" val="41276926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‹N›</a:t>
            </a:fld>
            <a:endParaRPr lang="it-IT"/>
          </a:p>
        </p:txBody>
      </p:sp>
    </p:spTree>
    <p:extLst>
      <p:ext uri="{BB962C8B-B14F-4D97-AF65-F5344CB8AC3E}">
        <p14:creationId xmlns:p14="http://schemas.microsoft.com/office/powerpoint/2010/main" val="308922310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it-IT"/>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‹N›</a:t>
            </a:fld>
            <a:endParaRPr lang="it-IT"/>
          </a:p>
        </p:txBody>
      </p:sp>
    </p:spTree>
    <p:extLst>
      <p:ext uri="{BB962C8B-B14F-4D97-AF65-F5344CB8AC3E}">
        <p14:creationId xmlns:p14="http://schemas.microsoft.com/office/powerpoint/2010/main" val="406025648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7022753D-7227-4191-BB92-AFFDFAF098A8}" type="slidenum">
              <a:rPr lang="it-IT" smtClean="0"/>
              <a:t>‹N›</a:t>
            </a:fld>
            <a:endParaRPr lang="it-IT"/>
          </a:p>
        </p:txBody>
      </p:sp>
    </p:spTree>
    <p:extLst>
      <p:ext uri="{BB962C8B-B14F-4D97-AF65-F5344CB8AC3E}">
        <p14:creationId xmlns:p14="http://schemas.microsoft.com/office/powerpoint/2010/main" val="169136166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it-IT"/>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p:cNvSpPr>
            <a:spLocks noGrp="1"/>
          </p:cNvSpPr>
          <p:nvPr>
            <p:ph type="dt" sz="half" idx="10"/>
          </p:nvPr>
        </p:nvSpPr>
        <p:spPr/>
        <p:txBody>
          <a:bodyPr/>
          <a:lstStyle/>
          <a:p>
            <a:r>
              <a:rPr lang="it-IT"/>
              <a:t>Ottobre 2016</a:t>
            </a:r>
          </a:p>
        </p:txBody>
      </p:sp>
      <p:sp>
        <p:nvSpPr>
          <p:cNvPr id="8" name="Footer Placeholder 7"/>
          <p:cNvSpPr>
            <a:spLocks noGrp="1"/>
          </p:cNvSpPr>
          <p:nvPr>
            <p:ph type="ftr" sz="quarter" idx="11"/>
          </p:nvPr>
        </p:nvSpPr>
        <p:spPr/>
        <p:txBody>
          <a:bodyPr/>
          <a:lstStyle/>
          <a:p>
            <a:r>
              <a:rPr lang="it-IT"/>
              <a:t>Ordine Dottori Commercialisti ed Esperti Contabili di Napoli</a:t>
            </a:r>
          </a:p>
        </p:txBody>
      </p:sp>
      <p:sp>
        <p:nvSpPr>
          <p:cNvPr id="9" name="Slide Number Placeholder 8"/>
          <p:cNvSpPr>
            <a:spLocks noGrp="1"/>
          </p:cNvSpPr>
          <p:nvPr>
            <p:ph type="sldNum" sz="quarter" idx="12"/>
          </p:nvPr>
        </p:nvSpPr>
        <p:spPr/>
        <p:txBody>
          <a:bodyPr/>
          <a:lstStyle/>
          <a:p>
            <a:fld id="{7022753D-7227-4191-BB92-AFFDFAF098A8}" type="slidenum">
              <a:rPr lang="it-IT" smtClean="0"/>
              <a:t>‹N›</a:t>
            </a:fld>
            <a:endParaRPr lang="it-IT"/>
          </a:p>
        </p:txBody>
      </p:sp>
    </p:spTree>
    <p:extLst>
      <p:ext uri="{BB962C8B-B14F-4D97-AF65-F5344CB8AC3E}">
        <p14:creationId xmlns:p14="http://schemas.microsoft.com/office/powerpoint/2010/main" val="2893555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Three">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1"/>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7" name="Content Placeholder 26"/>
          <p:cNvSpPr>
            <a:spLocks noGrp="1"/>
          </p:cNvSpPr>
          <p:nvPr>
            <p:ph sz="quarter" idx="13"/>
          </p:nvPr>
        </p:nvSpPr>
        <p:spPr>
          <a:xfrm>
            <a:off x="533400" y="1752601"/>
            <a:ext cx="2590800"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28" name="Content Placeholder 26"/>
          <p:cNvSpPr>
            <a:spLocks noGrp="1"/>
          </p:cNvSpPr>
          <p:nvPr>
            <p:ph sz="quarter" idx="14"/>
          </p:nvPr>
        </p:nvSpPr>
        <p:spPr>
          <a:xfrm>
            <a:off x="3276601" y="1752601"/>
            <a:ext cx="2590799"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1" name="Content Placeholder 26"/>
          <p:cNvSpPr>
            <a:spLocks noGrp="1"/>
          </p:cNvSpPr>
          <p:nvPr>
            <p:ph sz="quarter" idx="15"/>
          </p:nvPr>
        </p:nvSpPr>
        <p:spPr>
          <a:xfrm>
            <a:off x="6019800" y="1752601"/>
            <a:ext cx="2590800"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19" name="Shape 18"/>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6"/>
          </p:nvPr>
        </p:nvSpPr>
        <p:spPr/>
        <p:txBody>
          <a:bodyPr/>
          <a:lstStyle/>
          <a:p>
            <a:r>
              <a:rPr lang="it-IT"/>
              <a:t>Ottobre 2016</a:t>
            </a:r>
            <a:endParaRPr lang="en-GB"/>
          </a:p>
        </p:txBody>
      </p:sp>
      <p:sp>
        <p:nvSpPr>
          <p:cNvPr id="8" name="Footer Placeholder 7"/>
          <p:cNvSpPr>
            <a:spLocks noGrp="1"/>
          </p:cNvSpPr>
          <p:nvPr>
            <p:ph type="ftr" sz="quarter" idx="17"/>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8"/>
          </p:nvPr>
        </p:nvSpPr>
        <p:spPr/>
        <p:txBody>
          <a:bodyPr/>
          <a:lstStyle/>
          <a:p>
            <a:fld id="{586F171F-81D4-4F45-B72C-DDDD656FD964}" type="slidenum">
              <a:rPr lang="en-GB" smtClean="0"/>
              <a:pPr/>
              <a:t>‹N›</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Date Placeholder 2"/>
          <p:cNvSpPr>
            <a:spLocks noGrp="1"/>
          </p:cNvSpPr>
          <p:nvPr>
            <p:ph type="dt" sz="half" idx="10"/>
          </p:nvPr>
        </p:nvSpPr>
        <p:spPr/>
        <p:txBody>
          <a:bodyPr/>
          <a:lstStyle/>
          <a:p>
            <a:r>
              <a:rPr lang="it-IT"/>
              <a:t>Ottobre 2016</a:t>
            </a:r>
          </a:p>
        </p:txBody>
      </p:sp>
      <p:sp>
        <p:nvSpPr>
          <p:cNvPr id="4" name="Footer Placeholder 3"/>
          <p:cNvSpPr>
            <a:spLocks noGrp="1"/>
          </p:cNvSpPr>
          <p:nvPr>
            <p:ph type="ftr" sz="quarter" idx="11"/>
          </p:nvPr>
        </p:nvSpPr>
        <p:spPr/>
        <p:txBody>
          <a:bodyPr/>
          <a:lstStyle/>
          <a:p>
            <a:r>
              <a:rPr lang="it-IT"/>
              <a:t>Ordine Dottori Commercialisti ed Esperti Contabili di Napoli</a:t>
            </a:r>
          </a:p>
        </p:txBody>
      </p:sp>
      <p:sp>
        <p:nvSpPr>
          <p:cNvPr id="5" name="Slide Number Placeholder 4"/>
          <p:cNvSpPr>
            <a:spLocks noGrp="1"/>
          </p:cNvSpPr>
          <p:nvPr>
            <p:ph type="sldNum" sz="quarter" idx="12"/>
          </p:nvPr>
        </p:nvSpPr>
        <p:spPr/>
        <p:txBody>
          <a:bodyPr/>
          <a:lstStyle/>
          <a:p>
            <a:fld id="{7022753D-7227-4191-BB92-AFFDFAF098A8}" type="slidenum">
              <a:rPr lang="it-IT" smtClean="0"/>
              <a:t>‹N›</a:t>
            </a:fld>
            <a:endParaRPr lang="it-IT"/>
          </a:p>
        </p:txBody>
      </p:sp>
    </p:spTree>
    <p:extLst>
      <p:ext uri="{BB962C8B-B14F-4D97-AF65-F5344CB8AC3E}">
        <p14:creationId xmlns:p14="http://schemas.microsoft.com/office/powerpoint/2010/main" val="365501657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it-IT"/>
              <a:t>Ottobre 2016</a:t>
            </a:r>
          </a:p>
        </p:txBody>
      </p:sp>
      <p:sp>
        <p:nvSpPr>
          <p:cNvPr id="3" name="Footer Placeholder 2"/>
          <p:cNvSpPr>
            <a:spLocks noGrp="1"/>
          </p:cNvSpPr>
          <p:nvPr>
            <p:ph type="ftr" sz="quarter" idx="11"/>
          </p:nvPr>
        </p:nvSpPr>
        <p:spPr/>
        <p:txBody>
          <a:bodyPr/>
          <a:lstStyle/>
          <a:p>
            <a:r>
              <a:rPr lang="it-IT"/>
              <a:t>Ordine Dottori Commercialisti ed Esperti Contabili di Napoli</a:t>
            </a:r>
          </a:p>
        </p:txBody>
      </p:sp>
      <p:sp>
        <p:nvSpPr>
          <p:cNvPr id="4" name="Slide Number Placeholder 3"/>
          <p:cNvSpPr>
            <a:spLocks noGrp="1"/>
          </p:cNvSpPr>
          <p:nvPr>
            <p:ph type="sldNum" sz="quarter" idx="12"/>
          </p:nvPr>
        </p:nvSpPr>
        <p:spPr/>
        <p:txBody>
          <a:bodyPr/>
          <a:lstStyle/>
          <a:p>
            <a:fld id="{7022753D-7227-4191-BB92-AFFDFAF098A8}" type="slidenum">
              <a:rPr lang="it-IT" smtClean="0"/>
              <a:t>‹N›</a:t>
            </a:fld>
            <a:endParaRPr lang="it-IT"/>
          </a:p>
        </p:txBody>
      </p:sp>
    </p:spTree>
    <p:extLst>
      <p:ext uri="{BB962C8B-B14F-4D97-AF65-F5344CB8AC3E}">
        <p14:creationId xmlns:p14="http://schemas.microsoft.com/office/powerpoint/2010/main" val="37240653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7022753D-7227-4191-BB92-AFFDFAF098A8}" type="slidenum">
              <a:rPr lang="it-IT" smtClean="0"/>
              <a:t>‹N›</a:t>
            </a:fld>
            <a:endParaRPr lang="it-IT"/>
          </a:p>
        </p:txBody>
      </p:sp>
    </p:spTree>
    <p:extLst>
      <p:ext uri="{BB962C8B-B14F-4D97-AF65-F5344CB8AC3E}">
        <p14:creationId xmlns:p14="http://schemas.microsoft.com/office/powerpoint/2010/main" val="142894117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7022753D-7227-4191-BB92-AFFDFAF098A8}" type="slidenum">
              <a:rPr lang="it-IT" smtClean="0"/>
              <a:t>‹N›</a:t>
            </a:fld>
            <a:endParaRPr lang="it-IT"/>
          </a:p>
        </p:txBody>
      </p:sp>
    </p:spTree>
    <p:extLst>
      <p:ext uri="{BB962C8B-B14F-4D97-AF65-F5344CB8AC3E}">
        <p14:creationId xmlns:p14="http://schemas.microsoft.com/office/powerpoint/2010/main" val="27198653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‹N›</a:t>
            </a:fld>
            <a:endParaRPr lang="it-IT"/>
          </a:p>
        </p:txBody>
      </p:sp>
    </p:spTree>
    <p:extLst>
      <p:ext uri="{BB962C8B-B14F-4D97-AF65-F5344CB8AC3E}">
        <p14:creationId xmlns:p14="http://schemas.microsoft.com/office/powerpoint/2010/main" val="178383665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it-IT"/>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‹N›</a:t>
            </a:fld>
            <a:endParaRPr lang="it-IT"/>
          </a:p>
        </p:txBody>
      </p:sp>
    </p:spTree>
    <p:extLst>
      <p:ext uri="{BB962C8B-B14F-4D97-AF65-F5344CB8AC3E}">
        <p14:creationId xmlns:p14="http://schemas.microsoft.com/office/powerpoint/2010/main" val="2008442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Two under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8" name="Content Placeholder 26"/>
          <p:cNvSpPr>
            <a:spLocks noGrp="1"/>
          </p:cNvSpPr>
          <p:nvPr>
            <p:ph sz="quarter" idx="14"/>
          </p:nvPr>
        </p:nvSpPr>
        <p:spPr>
          <a:xfrm>
            <a:off x="533400" y="3352800"/>
            <a:ext cx="3962400" cy="28194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1" name="Content Placeholder 26"/>
          <p:cNvSpPr>
            <a:spLocks noGrp="1"/>
          </p:cNvSpPr>
          <p:nvPr>
            <p:ph sz="quarter" idx="15"/>
          </p:nvPr>
        </p:nvSpPr>
        <p:spPr>
          <a:xfrm>
            <a:off x="4648199" y="3352800"/>
            <a:ext cx="3962401" cy="28194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13" name="Text Placeholder 12"/>
          <p:cNvSpPr>
            <a:spLocks noGrp="1"/>
          </p:cNvSpPr>
          <p:nvPr>
            <p:ph type="body" sz="quarter" idx="16"/>
          </p:nvPr>
        </p:nvSpPr>
        <p:spPr>
          <a:xfrm>
            <a:off x="533400" y="1752600"/>
            <a:ext cx="8077200" cy="14478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cxnSp>
        <p:nvCxnSpPr>
          <p:cNvPr id="14" name="Shape 13"/>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D3E5807B-1343-4A37-B1F8-42D69CB5FD02}" type="slidenum">
              <a:rPr lang="en-GB" smtClean="0"/>
              <a:pPr/>
              <a:t>‹N›</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Two and Left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8" name="Content Placeholder 26"/>
          <p:cNvSpPr>
            <a:spLocks noGrp="1"/>
          </p:cNvSpPr>
          <p:nvPr>
            <p:ph sz="quarter" idx="14"/>
          </p:nvPr>
        </p:nvSpPr>
        <p:spPr>
          <a:xfrm>
            <a:off x="6019800" y="1752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31" name="Content Placeholder 26"/>
          <p:cNvSpPr>
            <a:spLocks noGrp="1"/>
          </p:cNvSpPr>
          <p:nvPr>
            <p:ph sz="quarter" idx="15"/>
          </p:nvPr>
        </p:nvSpPr>
        <p:spPr>
          <a:xfrm>
            <a:off x="6019800" y="4038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13" name="Text Placeholder 12"/>
          <p:cNvSpPr>
            <a:spLocks noGrp="1"/>
          </p:cNvSpPr>
          <p:nvPr>
            <p:ph type="body" sz="quarter" idx="16"/>
          </p:nvPr>
        </p:nvSpPr>
        <p:spPr>
          <a:xfrm>
            <a:off x="533400" y="1752600"/>
            <a:ext cx="5334000" cy="4419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cxnSp>
        <p:nvCxnSpPr>
          <p:cNvPr id="14" name="Shape 13"/>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FB45507C-07D7-45B2-A081-F42A0DACF5C0}" type="slidenum">
              <a:rPr lang="en-GB" smtClean="0"/>
              <a:pPr/>
              <a:t>‹N›</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Footer Placeholder 2"/>
          <p:cNvSpPr>
            <a:spLocks noGrp="1"/>
          </p:cNvSpPr>
          <p:nvPr>
            <p:ph type="ftr" sz="quarter" idx="10"/>
          </p:nvPr>
        </p:nvSpPr>
        <p:spPr/>
        <p:txBody>
          <a:bodyPr/>
          <a:lstStyle/>
          <a:p>
            <a:r>
              <a:rPr lang="it-IT"/>
              <a:t>Ordine Dottori Commercialisti ed Esperti Contabili di Napoli</a:t>
            </a:r>
            <a:endParaRPr lang="en-GB" dirty="0"/>
          </a:p>
        </p:txBody>
      </p:sp>
      <p:sp>
        <p:nvSpPr>
          <p:cNvPr id="4" name="Date Placeholder 3"/>
          <p:cNvSpPr>
            <a:spLocks noGrp="1"/>
          </p:cNvSpPr>
          <p:nvPr>
            <p:ph type="dt" sz="half" idx="11"/>
          </p:nvPr>
        </p:nvSpPr>
        <p:spPr/>
        <p:txBody>
          <a:bodyPr/>
          <a:lstStyle/>
          <a:p>
            <a:r>
              <a:rPr lang="it-IT"/>
              <a:t>Ottobre 2016</a:t>
            </a:r>
            <a:endParaRPr lang="en-GB" dirty="0"/>
          </a:p>
        </p:txBody>
      </p:sp>
      <p:sp>
        <p:nvSpPr>
          <p:cNvPr id="5" name="Slide Number Placeholder 4"/>
          <p:cNvSpPr>
            <a:spLocks noGrp="1"/>
          </p:cNvSpPr>
          <p:nvPr>
            <p:ph type="sldNum" sz="quarter" idx="12"/>
          </p:nvPr>
        </p:nvSpPr>
        <p:spPr/>
        <p:txBody>
          <a:bodyPr/>
          <a:lstStyle/>
          <a:p>
            <a:fld id="{3195EFCD-B795-43D2-8EF8-888ECA1F0517}" type="slidenum">
              <a:rPr lang="en-GB" smtClean="0"/>
              <a:pPr/>
              <a:t>‹N›</a:t>
            </a:fld>
            <a:endParaRPr lang="en-GB"/>
          </a:p>
        </p:txBody>
      </p:sp>
    </p:spTree>
    <p:extLst>
      <p:ext uri="{BB962C8B-B14F-4D97-AF65-F5344CB8AC3E}">
        <p14:creationId xmlns:p14="http://schemas.microsoft.com/office/powerpoint/2010/main" val="212752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Two and Right Text">
    <p:spTree>
      <p:nvGrpSpPr>
        <p:cNvPr id="1" name=""/>
        <p:cNvGrpSpPr/>
        <p:nvPr/>
      </p:nvGrpSpPr>
      <p:grpSpPr>
        <a:xfrm>
          <a:off x="0" y="0"/>
          <a:ext cx="0" cy="0"/>
          <a:chOff x="0" y="0"/>
          <a:chExt cx="0" cy="0"/>
        </a:xfrm>
      </p:grpSpPr>
      <p:sp>
        <p:nvSpPr>
          <p:cNvPr id="28" name="Content Placeholder 26"/>
          <p:cNvSpPr>
            <a:spLocks noGrp="1"/>
          </p:cNvSpPr>
          <p:nvPr>
            <p:ph sz="quarter" idx="14"/>
          </p:nvPr>
        </p:nvSpPr>
        <p:spPr>
          <a:xfrm>
            <a:off x="533400" y="1752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31" name="Content Placeholder 26"/>
          <p:cNvSpPr>
            <a:spLocks noGrp="1"/>
          </p:cNvSpPr>
          <p:nvPr>
            <p:ph sz="quarter" idx="15"/>
          </p:nvPr>
        </p:nvSpPr>
        <p:spPr>
          <a:xfrm>
            <a:off x="533400" y="4038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13" name="Text Placeholder 12"/>
          <p:cNvSpPr>
            <a:spLocks noGrp="1"/>
          </p:cNvSpPr>
          <p:nvPr>
            <p:ph type="body" sz="quarter" idx="16"/>
          </p:nvPr>
        </p:nvSpPr>
        <p:spPr>
          <a:xfrm>
            <a:off x="3276600" y="1752600"/>
            <a:ext cx="5334000" cy="4419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cxnSp>
        <p:nvCxnSpPr>
          <p:cNvPr id="14" name="Shape 13"/>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1E29EF13-8C24-4F44-8A74-EED5293695E9}" type="slidenum">
              <a:rPr lang="en-GB" smtClean="0"/>
              <a:pPr/>
              <a:t>‹N›</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One with Impact">
    <p:spTree>
      <p:nvGrpSpPr>
        <p:cNvPr id="1" name=""/>
        <p:cNvGrpSpPr/>
        <p:nvPr/>
      </p:nvGrpSpPr>
      <p:grpSpPr>
        <a:xfrm>
          <a:off x="0" y="0"/>
          <a:ext cx="0" cy="0"/>
          <a:chOff x="0" y="0"/>
          <a:chExt cx="0" cy="0"/>
        </a:xfrm>
      </p:grpSpPr>
      <p:sp>
        <p:nvSpPr>
          <p:cNvPr id="2" name="Title 1"/>
          <p:cNvSpPr>
            <a:spLocks noGrp="1"/>
          </p:cNvSpPr>
          <p:nvPr>
            <p:ph type="title"/>
          </p:nvPr>
        </p:nvSpPr>
        <p:spPr>
          <a:xfrm>
            <a:off x="3276600" y="685800"/>
            <a:ext cx="5334000" cy="914400"/>
          </a:xfrm>
        </p:spPr>
        <p:txBody>
          <a:bodyPr/>
          <a:lstStyle>
            <a:lvl1pPr>
              <a:defRPr/>
            </a:lvl1pPr>
          </a:lstStyle>
          <a:p>
            <a:r>
              <a:rPr lang="de-DE" noProof="1"/>
              <a:t>Click to edit Master title style</a:t>
            </a:r>
          </a:p>
        </p:txBody>
      </p:sp>
      <p:sp>
        <p:nvSpPr>
          <p:cNvPr id="31" name="Content Placeholder 26"/>
          <p:cNvSpPr>
            <a:spLocks noGrp="1"/>
          </p:cNvSpPr>
          <p:nvPr>
            <p:ph sz="quarter" idx="15"/>
          </p:nvPr>
        </p:nvSpPr>
        <p:spPr>
          <a:xfrm>
            <a:off x="3276600" y="1752600"/>
            <a:ext cx="5334000" cy="4419600"/>
          </a:xfrm>
        </p:spPr>
        <p:txBody>
          <a:bodyPr/>
          <a:lstStyle>
            <a:lvl1pPr>
              <a:defRPr baseline="0"/>
            </a:lvl1pPr>
          </a:lstStyle>
          <a:p>
            <a:pPr lvl="0"/>
            <a:r>
              <a:rPr lang="de-DE" noProof="1"/>
              <a:t>Click to edit Master text styles</a:t>
            </a:r>
          </a:p>
          <a:p>
            <a:pPr lvl="1"/>
            <a:r>
              <a:rPr lang="de-DE" noProof="1"/>
              <a:t>Second level</a:t>
            </a:r>
          </a:p>
          <a:p>
            <a:pPr lvl="2"/>
            <a:r>
              <a:rPr lang="de-DE" noProof="1"/>
              <a:t>Third level</a:t>
            </a:r>
          </a:p>
          <a:p>
            <a:pPr lvl="3"/>
            <a:r>
              <a:rPr lang="de-DE" noProof="1"/>
              <a:t>Fourth level</a:t>
            </a:r>
          </a:p>
          <a:p>
            <a:pPr lvl="4"/>
            <a:r>
              <a:rPr lang="de-DE" noProof="1"/>
              <a:t>Fifth level</a:t>
            </a:r>
          </a:p>
        </p:txBody>
      </p:sp>
      <p:sp>
        <p:nvSpPr>
          <p:cNvPr id="12" name="Text Placeholder 11"/>
          <p:cNvSpPr>
            <a:spLocks noGrp="1"/>
          </p:cNvSpPr>
          <p:nvPr>
            <p:ph type="body" sz="quarter" idx="16"/>
          </p:nvPr>
        </p:nvSpPr>
        <p:spPr>
          <a:xfrm>
            <a:off x="533400" y="1752600"/>
            <a:ext cx="2590800" cy="2130552"/>
          </a:xfrm>
        </p:spPr>
        <p:txBody>
          <a:bodyPr/>
          <a:lstStyle>
            <a:lvl1pPr>
              <a:defRPr sz="2400" b="1" i="1" baseline="0">
                <a:solidFill>
                  <a:schemeClr val="tx2"/>
                </a:solidFill>
              </a:defRPr>
            </a:lvl1pPr>
          </a:lstStyle>
          <a:p>
            <a:pPr lvl="0"/>
            <a:r>
              <a:rPr lang="de-DE" noProof="1"/>
              <a:t>Click to edit Master text styles</a:t>
            </a:r>
          </a:p>
        </p:txBody>
      </p:sp>
      <p:cxnSp>
        <p:nvCxnSpPr>
          <p:cNvPr id="30" name="Shape 29"/>
          <p:cNvCxnSpPr/>
          <p:nvPr/>
        </p:nvCxnSpPr>
        <p:spPr>
          <a:xfrm rot="5400000" flipH="1" flipV="1">
            <a:off x="5791201" y="-2057400"/>
            <a:ext cx="152399" cy="54864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30076A78-D486-48D0-9401-CDB77BDF4B0F}" type="slidenum">
              <a:rPr lang="en-GB" smtClean="0"/>
              <a:pPr/>
              <a:t>‹N›</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2.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3.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3400" y="685800"/>
            <a:ext cx="8077201" cy="914400"/>
          </a:xfrm>
          <a:prstGeom prst="rect">
            <a:avLst/>
          </a:prstGeom>
        </p:spPr>
        <p:txBody>
          <a:bodyPr vert="horz" lIns="0" tIns="0" rIns="0" bIns="0" rtlCol="0" anchor="t" anchorCtr="0">
            <a:noAutofit/>
          </a:bodyPr>
          <a:lstStyle/>
          <a:p>
            <a:r>
              <a:rPr lang="de-DE" noProof="0" dirty="0"/>
              <a:t>Click </a:t>
            </a:r>
            <a:r>
              <a:rPr lang="de-DE" noProof="0" dirty="0" err="1"/>
              <a:t>to</a:t>
            </a:r>
            <a:r>
              <a:rPr lang="de-DE" noProof="0" dirty="0"/>
              <a:t> </a:t>
            </a:r>
            <a:r>
              <a:rPr lang="de-DE" noProof="0" dirty="0" err="1"/>
              <a:t>edit</a:t>
            </a:r>
            <a:r>
              <a:rPr lang="de-DE" noProof="0" dirty="0"/>
              <a:t/>
            </a:r>
            <a:br>
              <a:rPr lang="de-DE" noProof="0" dirty="0"/>
            </a:br>
            <a:r>
              <a:rPr lang="de-DE" noProof="0" dirty="0"/>
              <a:t>Master title style</a:t>
            </a:r>
          </a:p>
        </p:txBody>
      </p:sp>
      <p:sp>
        <p:nvSpPr>
          <p:cNvPr id="3" name="Text Placeholder 2"/>
          <p:cNvSpPr>
            <a:spLocks noGrp="1"/>
          </p:cNvSpPr>
          <p:nvPr>
            <p:ph type="body" idx="1"/>
          </p:nvPr>
        </p:nvSpPr>
        <p:spPr>
          <a:xfrm>
            <a:off x="533401" y="1752600"/>
            <a:ext cx="8077199" cy="4419600"/>
          </a:xfrm>
          <a:prstGeom prst="rect">
            <a:avLst/>
          </a:prstGeom>
        </p:spPr>
        <p:txBody>
          <a:bodyPr vert="horz" lIns="0" tIns="0" rIns="0" bIns="0" rtlCol="0">
            <a:noAutofit/>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10" name="Footer Placeholder 4"/>
          <p:cNvSpPr>
            <a:spLocks noGrp="1"/>
          </p:cNvSpPr>
          <p:nvPr>
            <p:ph type="ftr" sz="quarter" idx="3"/>
          </p:nvPr>
        </p:nvSpPr>
        <p:spPr>
          <a:xfrm>
            <a:off x="530352" y="6324600"/>
            <a:ext cx="5260848" cy="150876"/>
          </a:xfrm>
          <a:prstGeom prst="rect">
            <a:avLst/>
          </a:prstGeom>
        </p:spPr>
        <p:txBody>
          <a:bodyPr vert="horz" lIns="0" tIns="0" rIns="0" bIns="0" anchor="b" anchorCtr="0">
            <a:noAutofit/>
          </a:bodyPr>
          <a:lstStyle>
            <a:lvl1pPr algn="l">
              <a:defRPr sz="1000">
                <a:solidFill>
                  <a:schemeClr val="tx1"/>
                </a:solidFill>
                <a:latin typeface="Arial" pitchFamily="34" charset="0"/>
                <a:cs typeface="Arial" pitchFamily="34" charset="0"/>
              </a:defRPr>
            </a:lvl1pPr>
          </a:lstStyle>
          <a:p>
            <a:r>
              <a:rPr lang="it-IT"/>
              <a:t>Ordine Dottori Commercialisti ed Esperti Contabili di Napoli</a:t>
            </a:r>
            <a:endParaRPr lang="en-GB" dirty="0"/>
          </a:p>
        </p:txBody>
      </p:sp>
      <p:sp>
        <p:nvSpPr>
          <p:cNvPr id="11" name="Date Placeholder 3"/>
          <p:cNvSpPr>
            <a:spLocks noGrp="1"/>
          </p:cNvSpPr>
          <p:nvPr>
            <p:ph type="dt" sz="half" idx="2"/>
          </p:nvPr>
        </p:nvSpPr>
        <p:spPr>
          <a:xfrm>
            <a:off x="7086600" y="6324600"/>
            <a:ext cx="1524000"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r>
              <a:rPr lang="it-IT"/>
              <a:t>Ottobre 2016</a:t>
            </a:r>
            <a:endParaRPr lang="en-GB" dirty="0"/>
          </a:p>
        </p:txBody>
      </p:sp>
      <p:sp>
        <p:nvSpPr>
          <p:cNvPr id="12" name="Slide Number Placeholder 5"/>
          <p:cNvSpPr>
            <a:spLocks noGrp="1"/>
          </p:cNvSpPr>
          <p:nvPr>
            <p:ph type="sldNum" sz="quarter" idx="4"/>
          </p:nvPr>
        </p:nvSpPr>
        <p:spPr>
          <a:xfrm>
            <a:off x="7086600" y="6477000"/>
            <a:ext cx="1527048"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3195EFCD-B795-43D2-8EF8-888ECA1F0517}" type="slidenum">
              <a:rPr lang="en-GB" smtClean="0"/>
              <a:pPr/>
              <a:t>‹N›</a:t>
            </a:fld>
            <a:endParaRPr lang="en-GB"/>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84"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97" r:id="rId23"/>
  </p:sldLayoutIdLst>
  <p:hf hdr="0" ftr="0" dt="0"/>
  <p:txStyles>
    <p:title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p:titleStyle>
    <p:bodyStyle>
      <a:lvl1pPr marL="0" marR="0" indent="-274320" algn="l" defTabSz="914400" rtl="0" eaLnBrk="1" fontAlgn="auto" latinLnBrk="0" hangingPunct="1">
        <a:lnSpc>
          <a:spcPct val="100000"/>
        </a:lnSpc>
        <a:spcBef>
          <a:spcPts val="0"/>
        </a:spcBef>
        <a:spcAft>
          <a:spcPts val="900"/>
        </a:spcAft>
        <a:buClr>
          <a:schemeClr val="tx1"/>
        </a:buClr>
        <a:buSzTx/>
        <a:buFontTx/>
        <a:buNone/>
        <a:tabLst/>
        <a:defRPr sz="2000" kern="1200">
          <a:solidFill>
            <a:schemeClr val="tx1"/>
          </a:solidFill>
          <a:latin typeface="Georgia" pitchFamily="18" charset="0"/>
          <a:ea typeface="+mn-ea"/>
          <a:cs typeface="+mn-cs"/>
        </a:defRPr>
      </a:lvl1pPr>
      <a:lvl2pPr marL="27432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2pPr>
      <a:lvl3pPr marL="54864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3pPr>
      <a:lvl4pPr marL="82296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4pPr>
      <a:lvl5pPr marL="109728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baseline="0">
          <a:solidFill>
            <a:schemeClr val="tx1"/>
          </a:solidFill>
          <a:latin typeface="Georgia" pitchFamily="18" charset="0"/>
          <a:ea typeface="+mn-ea"/>
          <a:cs typeface="+mn-cs"/>
        </a:defRPr>
      </a:lvl5pPr>
      <a:lvl6pPr marL="274320" marR="0" indent="-27432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548640" indent="-274320" algn="l" defTabSz="914400" rtl="0" eaLnBrk="1" latinLnBrk="0" hangingPunct="1">
        <a:lnSpc>
          <a:spcPct val="100000"/>
        </a:lnSpc>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822960" indent="-274320" algn="l" defTabSz="914400" rtl="0" eaLnBrk="1" latinLnBrk="0" hangingPunct="1">
        <a:lnSpc>
          <a:spcPct val="100000"/>
        </a:lnSpc>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274320" algn="l" defTabSz="914400" rtl="0" eaLnBrk="1" latinLnBrk="0" hangingPunct="1">
        <a:lnSpc>
          <a:spcPct val="100000"/>
        </a:lnSpc>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a:t>Ottobre 2016</a:t>
            </a:r>
            <a:endParaRPr lang="it-IT"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Ordine Dottori Commercialisti ed Esperti Contabili di Napoli</a:t>
            </a:r>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it-IT" dirty="0"/>
              <a:t>1</a:t>
            </a:r>
          </a:p>
        </p:txBody>
      </p:sp>
    </p:spTree>
    <p:extLst>
      <p:ext uri="{BB962C8B-B14F-4D97-AF65-F5344CB8AC3E}">
        <p14:creationId xmlns:p14="http://schemas.microsoft.com/office/powerpoint/2010/main" val="943652790"/>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a:t>Ottobre 2016</a:t>
            </a:r>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Ordine Dottori Commercialisti ed Esperti Contabili di Napoli</a:t>
            </a:r>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753D-7227-4191-BB92-AFFDFAF098A8}" type="slidenum">
              <a:rPr lang="it-IT" smtClean="0"/>
              <a:t>‹N›</a:t>
            </a:fld>
            <a:endParaRPr lang="it-IT"/>
          </a:p>
        </p:txBody>
      </p:sp>
    </p:spTree>
    <p:extLst>
      <p:ext uri="{BB962C8B-B14F-4D97-AF65-F5344CB8AC3E}">
        <p14:creationId xmlns:p14="http://schemas.microsoft.com/office/powerpoint/2010/main" val="243093894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8.xml"/><Relationship Id="rId1" Type="http://schemas.openxmlformats.org/officeDocument/2006/relationships/slideLayout" Target="../slideLayouts/slideLayout14.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hyperlink" Target="http://www.odcec.napoli.it/" TargetMode="External"/><Relationship Id="rId7" Type="http://schemas.openxmlformats.org/officeDocument/2006/relationships/diagramQuickStyle" Target="../diagrams/quickStyle2.xml"/><Relationship Id="rId2" Type="http://schemas.openxmlformats.org/officeDocument/2006/relationships/notesSlide" Target="../notesSlides/notesSlide10.xml"/><Relationship Id="rId1" Type="http://schemas.openxmlformats.org/officeDocument/2006/relationships/slideLayout" Target="../slideLayouts/slideLayout14.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13.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hyperlink" Target="http://www.odcec.napoli.it/" TargetMode="External"/><Relationship Id="rId7" Type="http://schemas.openxmlformats.org/officeDocument/2006/relationships/diagramQuickStyle" Target="../diagrams/quickStyle3.xml"/><Relationship Id="rId2" Type="http://schemas.openxmlformats.org/officeDocument/2006/relationships/notesSlide" Target="../notesSlides/notesSlide12.xml"/><Relationship Id="rId1" Type="http://schemas.openxmlformats.org/officeDocument/2006/relationships/slideLayout" Target="../slideLayouts/slideLayout14.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15.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13.xml"/><Relationship Id="rId1" Type="http://schemas.openxmlformats.org/officeDocument/2006/relationships/slideLayout" Target="../slideLayouts/slideLayout14.x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hyperlink" Target="http://www.odcec.napoli.it/" TargetMode="External"/><Relationship Id="rId7" Type="http://schemas.openxmlformats.org/officeDocument/2006/relationships/diagramQuickStyle" Target="../diagrams/quickStyle4.xml"/><Relationship Id="rId2" Type="http://schemas.openxmlformats.org/officeDocument/2006/relationships/notesSlide" Target="../notesSlides/notesSlide14.xml"/><Relationship Id="rId1" Type="http://schemas.openxmlformats.org/officeDocument/2006/relationships/slideLayout" Target="../slideLayouts/slideLayout14.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1.png"/><Relationship Id="rId9" Type="http://schemas.microsoft.com/office/2007/relationships/diagramDrawing" Target="../diagrams/drawing4.xml"/></Relationships>
</file>

<file path=ppt/slides/_rels/slide17.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8" Type="http://schemas.openxmlformats.org/officeDocument/2006/relationships/diagramQuickStyle" Target="../diagrams/quickStyle5.xml"/><Relationship Id="rId3" Type="http://schemas.openxmlformats.org/officeDocument/2006/relationships/notesSlide" Target="../notesSlides/notesSlide20.xml"/><Relationship Id="rId7" Type="http://schemas.openxmlformats.org/officeDocument/2006/relationships/diagramLayout" Target="../diagrams/layout5.xml"/><Relationship Id="rId2" Type="http://schemas.openxmlformats.org/officeDocument/2006/relationships/slideLayout" Target="../slideLayouts/slideLayout14.xml"/><Relationship Id="rId1" Type="http://schemas.openxmlformats.org/officeDocument/2006/relationships/themeOverride" Target="../theme/themeOverride4.xml"/><Relationship Id="rId6" Type="http://schemas.openxmlformats.org/officeDocument/2006/relationships/diagramData" Target="../diagrams/data5.xml"/><Relationship Id="rId5" Type="http://schemas.openxmlformats.org/officeDocument/2006/relationships/image" Target="../media/image1.png"/><Relationship Id="rId10" Type="http://schemas.microsoft.com/office/2007/relationships/diagramDrawing" Target="../diagrams/drawing5.xml"/><Relationship Id="rId4" Type="http://schemas.openxmlformats.org/officeDocument/2006/relationships/hyperlink" Target="http://www.odcec.napoli.it/" TargetMode="External"/><Relationship Id="rId9" Type="http://schemas.openxmlformats.org/officeDocument/2006/relationships/diagramColors" Target="../diagrams/colors5.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4.xml"/><Relationship Id="rId1" Type="http://schemas.openxmlformats.org/officeDocument/2006/relationships/themeOverride" Target="../theme/themeOverride5.xml"/><Relationship Id="rId5" Type="http://schemas.openxmlformats.org/officeDocument/2006/relationships/image" Target="../media/image1.png"/><Relationship Id="rId4" Type="http://schemas.openxmlformats.org/officeDocument/2006/relationships/hyperlink" Target="http://www.odcec.napoli.it/" TargetMode="Externa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4.xml"/><Relationship Id="rId1" Type="http://schemas.openxmlformats.org/officeDocument/2006/relationships/themeOverride" Target="../theme/themeOverride6.xml"/><Relationship Id="rId5" Type="http://schemas.openxmlformats.org/officeDocument/2006/relationships/image" Target="../media/image1.png"/><Relationship Id="rId4" Type="http://schemas.openxmlformats.org/officeDocument/2006/relationships/hyperlink" Target="http://www.odcec.napoli.it/" TargetMode="Externa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4.xml"/><Relationship Id="rId1" Type="http://schemas.openxmlformats.org/officeDocument/2006/relationships/themeOverride" Target="../theme/themeOverride7.xml"/><Relationship Id="rId5" Type="http://schemas.openxmlformats.org/officeDocument/2006/relationships/image" Target="../media/image1.png"/><Relationship Id="rId4" Type="http://schemas.openxmlformats.org/officeDocument/2006/relationships/hyperlink" Target="http://www.odcec.napoli.it/"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24.xml"/><Relationship Id="rId1" Type="http://schemas.openxmlformats.org/officeDocument/2006/relationships/slideLayout" Target="../slideLayouts/slideLayout14.xml"/><Relationship Id="rId4"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25.xml"/><Relationship Id="rId1" Type="http://schemas.openxmlformats.org/officeDocument/2006/relationships/slideLayout" Target="../slideLayouts/slideLayout14.xml"/><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26.xml"/><Relationship Id="rId1" Type="http://schemas.openxmlformats.org/officeDocument/2006/relationships/slideLayout" Target="../slideLayouts/slideLayout14.xml"/><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27.xml"/><Relationship Id="rId1" Type="http://schemas.openxmlformats.org/officeDocument/2006/relationships/slideLayout" Target="../slideLayouts/slideLayout14.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28.xml"/><Relationship Id="rId1" Type="http://schemas.openxmlformats.org/officeDocument/2006/relationships/slideLayout" Target="../slideLayouts/slideLayout14.xml"/><Relationship Id="rId4" Type="http://schemas.openxmlformats.org/officeDocument/2006/relationships/image" Target="../media/image1.png"/></Relationships>
</file>

<file path=ppt/slides/_rels/slide31.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29.xml"/><Relationship Id="rId1" Type="http://schemas.openxmlformats.org/officeDocument/2006/relationships/slideLayout" Target="../slideLayouts/slideLayout14.xml"/><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30.xml"/><Relationship Id="rId1" Type="http://schemas.openxmlformats.org/officeDocument/2006/relationships/slideLayout" Target="../slideLayouts/slideLayout14.xml"/><Relationship Id="rId4" Type="http://schemas.openxmlformats.org/officeDocument/2006/relationships/image" Target="../media/image1.png"/></Relationships>
</file>

<file path=ppt/slides/_rels/slide33.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31.xml"/><Relationship Id="rId1" Type="http://schemas.openxmlformats.org/officeDocument/2006/relationships/slideLayout" Target="../slideLayouts/slideLayout14.xml"/><Relationship Id="rId4" Type="http://schemas.openxmlformats.org/officeDocument/2006/relationships/image" Target="../media/image1.png"/></Relationships>
</file>

<file path=ppt/slides/_rels/slide34.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32.xml"/><Relationship Id="rId1" Type="http://schemas.openxmlformats.org/officeDocument/2006/relationships/slideLayout" Target="../slideLayouts/slideLayout14.xml"/><Relationship Id="rId4" Type="http://schemas.openxmlformats.org/officeDocument/2006/relationships/image" Target="../media/image1.png"/></Relationships>
</file>

<file path=ppt/slides/_rels/slide35.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33.xml"/><Relationship Id="rId1" Type="http://schemas.openxmlformats.org/officeDocument/2006/relationships/slideLayout" Target="../slideLayouts/slideLayout14.xml"/><Relationship Id="rId4" Type="http://schemas.openxmlformats.org/officeDocument/2006/relationships/image" Target="../media/image1.png"/></Relationships>
</file>

<file path=ppt/slides/_rels/slide36.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34.xml"/><Relationship Id="rId1" Type="http://schemas.openxmlformats.org/officeDocument/2006/relationships/slideLayout" Target="../slideLayouts/slideLayout14.xml"/><Relationship Id="rId4" Type="http://schemas.openxmlformats.org/officeDocument/2006/relationships/image" Target="../media/image1.png"/></Relationships>
</file>

<file path=ppt/slides/_rels/slide37.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35.xml"/><Relationship Id="rId1" Type="http://schemas.openxmlformats.org/officeDocument/2006/relationships/slideLayout" Target="../slideLayouts/slideLayout14.xml"/><Relationship Id="rId4" Type="http://schemas.openxmlformats.org/officeDocument/2006/relationships/image" Target="../media/image1.png"/></Relationships>
</file>

<file path=ppt/slides/_rels/slide38.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36.xml"/><Relationship Id="rId1" Type="http://schemas.openxmlformats.org/officeDocument/2006/relationships/slideLayout" Target="../slideLayouts/slideLayout14.xml"/><Relationship Id="rId4" Type="http://schemas.openxmlformats.org/officeDocument/2006/relationships/image" Target="../media/image1.png"/></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dcec.napoli.it/" TargetMode="Externa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themeOverride" Target="../theme/themeOverride1.xml"/><Relationship Id="rId5" Type="http://schemas.openxmlformats.org/officeDocument/2006/relationships/image" Target="../media/image1.png"/><Relationship Id="rId4" Type="http://schemas.openxmlformats.org/officeDocument/2006/relationships/hyperlink" Target="http://www.odcec.napoli.it/"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dcec.napoli.it/" TargetMode="Externa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dcec.napoli.it/" TargetMode="Externa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dcec.napoli.it/" TargetMode="Externa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dcec.napoli.it/" TargetMode="Externa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dcec.napoli.it/" TargetMode="Externa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hyperlink" Target="http://www.odcec.napoli.it/" TargetMode="External"/><Relationship Id="rId7" Type="http://schemas.openxmlformats.org/officeDocument/2006/relationships/diagramQuickStyle" Target="../diagrams/quickStyle6.xml"/><Relationship Id="rId2" Type="http://schemas.openxmlformats.org/officeDocument/2006/relationships/slideLayout" Target="../slideLayouts/slideLayout14.xml"/><Relationship Id="rId1" Type="http://schemas.openxmlformats.org/officeDocument/2006/relationships/themeOverride" Target="../theme/themeOverride8.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1.png"/><Relationship Id="rId9" Type="http://schemas.microsoft.com/office/2007/relationships/diagramDrawing" Target="../diagrams/drawing6.xml"/></Relationships>
</file>

<file path=ppt/slides/_rels/slide46.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slideLayout" Target="../slideLayouts/slideLayout14.xml"/><Relationship Id="rId1" Type="http://schemas.openxmlformats.org/officeDocument/2006/relationships/themeOverride" Target="../theme/themeOverride9.xml"/><Relationship Id="rId4" Type="http://schemas.openxmlformats.org/officeDocument/2006/relationships/image" Target="../media/image1.png"/></Relationships>
</file>

<file path=ppt/slides/_rels/slide47.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slideLayout" Target="../slideLayouts/slideLayout14.xml"/><Relationship Id="rId1" Type="http://schemas.openxmlformats.org/officeDocument/2006/relationships/themeOverride" Target="../theme/themeOverride10.xml"/><Relationship Id="rId4" Type="http://schemas.openxmlformats.org/officeDocument/2006/relationships/image" Target="../media/image1.png"/></Relationships>
</file>

<file path=ppt/slides/_rels/slide48.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slideLayout" Target="../slideLayouts/slideLayout14.xml"/><Relationship Id="rId1" Type="http://schemas.openxmlformats.org/officeDocument/2006/relationships/themeOverride" Target="../theme/themeOverride11.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slideLayout" Target="../slideLayouts/slideLayout14.xml"/><Relationship Id="rId1" Type="http://schemas.openxmlformats.org/officeDocument/2006/relationships/themeOverride" Target="../theme/themeOverride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slideLayout" Target="../slideLayouts/slideLayout14.xml"/><Relationship Id="rId1" Type="http://schemas.openxmlformats.org/officeDocument/2006/relationships/themeOverride" Target="../theme/themeOverride3.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hyperlink" Target="http://www.odcec.napoli.it/" TargetMode="External"/><Relationship Id="rId7" Type="http://schemas.openxmlformats.org/officeDocument/2006/relationships/diagramQuickStyle" Target="../diagrams/quickStyle1.xml"/><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1545771"/>
            <a:ext cx="8534401" cy="914400"/>
          </a:xfrm>
        </p:spPr>
        <p:txBody>
          <a:bodyPr/>
          <a:lstStyle/>
          <a:p>
            <a:r>
              <a:rPr lang="it-IT" sz="3600" i="0" dirty="0">
                <a:solidFill>
                  <a:schemeClr val="tx1">
                    <a:lumMod val="95000"/>
                    <a:lumOff val="5000"/>
                  </a:schemeClr>
                </a:solidFill>
              </a:rPr>
              <a:t>IL PRINCIPIO DI REVISIONE INTERNAZIONALE (ISA Italia) 240</a:t>
            </a:r>
            <a:r>
              <a:rPr lang="it-IT" sz="3600" b="0" i="0" dirty="0">
                <a:solidFill>
                  <a:schemeClr val="tx1">
                    <a:lumMod val="95000"/>
                    <a:lumOff val="5000"/>
                  </a:schemeClr>
                </a:solidFill>
              </a:rPr>
              <a:t/>
            </a:r>
            <a:br>
              <a:rPr lang="it-IT" sz="3600" b="0" i="0" dirty="0">
                <a:solidFill>
                  <a:schemeClr val="tx1">
                    <a:lumMod val="95000"/>
                    <a:lumOff val="5000"/>
                  </a:schemeClr>
                </a:solidFill>
              </a:rPr>
            </a:br>
            <a:r>
              <a:rPr lang="en-US" sz="3600" b="0" i="0" dirty="0">
                <a:solidFill>
                  <a:schemeClr val="tx1">
                    <a:lumMod val="95000"/>
                    <a:lumOff val="5000"/>
                  </a:schemeClr>
                </a:solidFill>
              </a:rPr>
              <a:t/>
            </a:r>
            <a:br>
              <a:rPr lang="en-US" sz="3600" b="0" i="0" dirty="0">
                <a:solidFill>
                  <a:schemeClr val="tx1">
                    <a:lumMod val="95000"/>
                    <a:lumOff val="5000"/>
                  </a:schemeClr>
                </a:solidFill>
              </a:rPr>
            </a:br>
            <a:r>
              <a:rPr lang="en-US" sz="2800" b="0" i="0" dirty="0">
                <a:solidFill>
                  <a:schemeClr val="tx1">
                    <a:lumMod val="95000"/>
                    <a:lumOff val="5000"/>
                  </a:schemeClr>
                </a:solidFill>
              </a:rPr>
              <a:t>Le </a:t>
            </a:r>
            <a:r>
              <a:rPr lang="en-US" sz="2800" b="0" i="0" dirty="0" err="1">
                <a:solidFill>
                  <a:schemeClr val="tx1">
                    <a:lumMod val="95000"/>
                    <a:lumOff val="5000"/>
                  </a:schemeClr>
                </a:solidFill>
              </a:rPr>
              <a:t>responsabilità</a:t>
            </a:r>
            <a:r>
              <a:rPr lang="en-US" sz="2800" b="0" i="0" dirty="0">
                <a:solidFill>
                  <a:schemeClr val="tx1">
                    <a:lumMod val="95000"/>
                    <a:lumOff val="5000"/>
                  </a:schemeClr>
                </a:solidFill>
              </a:rPr>
              <a:t> del </a:t>
            </a:r>
            <a:r>
              <a:rPr lang="en-US" sz="2800" b="0" i="0" dirty="0" err="1">
                <a:solidFill>
                  <a:schemeClr val="tx1">
                    <a:lumMod val="95000"/>
                    <a:lumOff val="5000"/>
                  </a:schemeClr>
                </a:solidFill>
              </a:rPr>
              <a:t>revisore</a:t>
            </a:r>
            <a:r>
              <a:rPr lang="en-US" sz="2800" b="0" i="0" dirty="0">
                <a:solidFill>
                  <a:schemeClr val="tx1">
                    <a:lumMod val="95000"/>
                    <a:lumOff val="5000"/>
                  </a:schemeClr>
                </a:solidFill>
              </a:rPr>
              <a:t> </a:t>
            </a:r>
            <a:r>
              <a:rPr lang="en-US" sz="2800" b="0" i="0" dirty="0" err="1">
                <a:solidFill>
                  <a:schemeClr val="tx1">
                    <a:lumMod val="95000"/>
                    <a:lumOff val="5000"/>
                  </a:schemeClr>
                </a:solidFill>
              </a:rPr>
              <a:t>relativamente</a:t>
            </a:r>
            <a:r>
              <a:rPr lang="en-US" sz="2800" b="0" i="0" dirty="0">
                <a:solidFill>
                  <a:schemeClr val="tx1">
                    <a:lumMod val="95000"/>
                    <a:lumOff val="5000"/>
                  </a:schemeClr>
                </a:solidFill>
              </a:rPr>
              <a:t> </a:t>
            </a:r>
            <a:r>
              <a:rPr lang="en-US" sz="2800" b="0" i="0" dirty="0" err="1">
                <a:solidFill>
                  <a:schemeClr val="tx1">
                    <a:lumMod val="95000"/>
                    <a:lumOff val="5000"/>
                  </a:schemeClr>
                </a:solidFill>
              </a:rPr>
              <a:t>alle</a:t>
            </a:r>
            <a:r>
              <a:rPr lang="en-US" sz="2800" b="0" i="0" dirty="0">
                <a:solidFill>
                  <a:schemeClr val="tx1">
                    <a:lumMod val="95000"/>
                    <a:lumOff val="5000"/>
                  </a:schemeClr>
                </a:solidFill>
              </a:rPr>
              <a:t> </a:t>
            </a:r>
            <a:r>
              <a:rPr lang="en-US" sz="2800" b="0" i="0" dirty="0" err="1">
                <a:solidFill>
                  <a:schemeClr val="tx1">
                    <a:lumMod val="95000"/>
                    <a:lumOff val="5000"/>
                  </a:schemeClr>
                </a:solidFill>
              </a:rPr>
              <a:t>frodi</a:t>
            </a:r>
            <a:r>
              <a:rPr lang="en-US" sz="2800" b="0" i="0" dirty="0">
                <a:solidFill>
                  <a:schemeClr val="tx1">
                    <a:lumMod val="95000"/>
                    <a:lumOff val="5000"/>
                  </a:schemeClr>
                </a:solidFill>
              </a:rPr>
              <a:t> </a:t>
            </a:r>
            <a:r>
              <a:rPr lang="en-US" sz="2800" b="0" i="0" dirty="0" err="1">
                <a:solidFill>
                  <a:schemeClr val="tx1">
                    <a:lumMod val="95000"/>
                    <a:lumOff val="5000"/>
                  </a:schemeClr>
                </a:solidFill>
              </a:rPr>
              <a:t>nella</a:t>
            </a:r>
            <a:r>
              <a:rPr lang="en-US" sz="2800" b="0" i="0" dirty="0">
                <a:solidFill>
                  <a:schemeClr val="tx1">
                    <a:lumMod val="95000"/>
                    <a:lumOff val="5000"/>
                  </a:schemeClr>
                </a:solidFill>
              </a:rPr>
              <a:t> </a:t>
            </a:r>
            <a:r>
              <a:rPr lang="it-IT" sz="2800" b="0" i="0" dirty="0">
                <a:ea typeface="Times New Roman" charset="0"/>
                <a:cs typeface="Times New Roman" charset="0"/>
              </a:rPr>
              <a:t>revisione</a:t>
            </a:r>
            <a:r>
              <a:rPr lang="en-US" sz="2800" b="0" i="0" dirty="0">
                <a:solidFill>
                  <a:schemeClr val="tx1">
                    <a:lumMod val="95000"/>
                    <a:lumOff val="5000"/>
                  </a:schemeClr>
                </a:solidFill>
              </a:rPr>
              <a:t> </a:t>
            </a:r>
            <a:r>
              <a:rPr lang="en-US" sz="2800" b="0" i="0" dirty="0" err="1">
                <a:solidFill>
                  <a:schemeClr val="tx1">
                    <a:lumMod val="95000"/>
                    <a:lumOff val="5000"/>
                  </a:schemeClr>
                </a:solidFill>
              </a:rPr>
              <a:t>contabile</a:t>
            </a:r>
            <a:r>
              <a:rPr lang="en-US" sz="2800" b="0" i="0" dirty="0">
                <a:solidFill>
                  <a:schemeClr val="tx1">
                    <a:lumMod val="95000"/>
                    <a:lumOff val="5000"/>
                  </a:schemeClr>
                </a:solidFill>
              </a:rPr>
              <a:t> del </a:t>
            </a:r>
            <a:r>
              <a:rPr lang="en-US" sz="2800" b="0" i="0" dirty="0" err="1">
                <a:solidFill>
                  <a:schemeClr val="tx1">
                    <a:lumMod val="95000"/>
                    <a:lumOff val="5000"/>
                  </a:schemeClr>
                </a:solidFill>
              </a:rPr>
              <a:t>bilancio</a:t>
            </a:r>
            <a:r>
              <a:rPr lang="en-US" sz="2800" b="0" i="0" dirty="0">
                <a:solidFill>
                  <a:schemeClr val="tx1">
                    <a:lumMod val="95000"/>
                    <a:lumOff val="5000"/>
                  </a:schemeClr>
                </a:solidFill>
              </a:rPr>
              <a:t> </a:t>
            </a:r>
            <a:br>
              <a:rPr lang="en-US" sz="2800" b="0" i="0" dirty="0">
                <a:solidFill>
                  <a:schemeClr val="tx1">
                    <a:lumMod val="95000"/>
                    <a:lumOff val="5000"/>
                  </a:schemeClr>
                </a:solidFill>
              </a:rPr>
            </a:br>
            <a:r>
              <a:rPr lang="en-US" sz="2800" b="0" i="0" dirty="0">
                <a:solidFill>
                  <a:schemeClr val="tx1">
                    <a:lumMod val="95000"/>
                    <a:lumOff val="5000"/>
                  </a:schemeClr>
                </a:solidFill>
              </a:rPr>
              <a:t/>
            </a:r>
            <a:br>
              <a:rPr lang="en-US" sz="2800" b="0" i="0" dirty="0">
                <a:solidFill>
                  <a:schemeClr val="tx1">
                    <a:lumMod val="95000"/>
                    <a:lumOff val="5000"/>
                  </a:schemeClr>
                </a:solidFill>
              </a:rPr>
            </a:br>
            <a:r>
              <a:rPr lang="en-US" sz="3600" i="0" dirty="0">
                <a:solidFill>
                  <a:schemeClr val="tx1">
                    <a:lumMod val="95000"/>
                    <a:lumOff val="5000"/>
                  </a:schemeClr>
                </a:solidFill>
              </a:rPr>
              <a:t/>
            </a:r>
            <a:br>
              <a:rPr lang="en-US" sz="3600" i="0" dirty="0">
                <a:solidFill>
                  <a:schemeClr val="tx1">
                    <a:lumMod val="95000"/>
                    <a:lumOff val="5000"/>
                  </a:schemeClr>
                </a:solidFill>
              </a:rPr>
            </a:br>
            <a:r>
              <a:rPr lang="it-IT" sz="2800" i="0" dirty="0"/>
              <a:t>Docente</a:t>
            </a:r>
            <a:r>
              <a:rPr lang="it-IT" sz="2800" i="0" dirty="0" smtClean="0"/>
              <a:t>: Martina della Mura</a:t>
            </a:r>
            <a:r>
              <a:rPr lang="it-IT" sz="2800" i="0"/>
              <a:t/>
            </a:r>
            <a:br>
              <a:rPr lang="it-IT" sz="2800" i="0"/>
            </a:br>
            <a:endParaRPr lang="en-GB" sz="2800" i="0" u="sng" dirty="0"/>
          </a:p>
        </p:txBody>
      </p:sp>
      <p:sp>
        <p:nvSpPr>
          <p:cNvPr id="6" name="Segnaposto numero diapositiva 5"/>
          <p:cNvSpPr>
            <a:spLocks noGrp="1"/>
          </p:cNvSpPr>
          <p:nvPr>
            <p:ph type="sldNum" sz="quarter" idx="12"/>
          </p:nvPr>
        </p:nvSpPr>
        <p:spPr/>
        <p:txBody>
          <a:bodyPr/>
          <a:lstStyle/>
          <a:p>
            <a:fld id="{3195EFCD-B795-43D2-8EF8-888ECA1F0517}" type="slidenum">
              <a:rPr lang="en-GB" smtClean="0"/>
              <a:pPr/>
              <a:t>1</a:t>
            </a:fld>
            <a:endParaRPr lang="en-GB"/>
          </a:p>
        </p:txBody>
      </p:sp>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32347" y="999978"/>
            <a:ext cx="6123384" cy="385763"/>
          </a:xfrm>
        </p:spPr>
        <p:txBody>
          <a:bodyPr/>
          <a:lstStyle/>
          <a:p>
            <a:pPr>
              <a:defRPr/>
            </a:pPr>
            <a:r>
              <a:rPr lang="it-IT" dirty="0">
                <a:latin typeface="+mn-lt"/>
              </a:rPr>
              <a:t>OIC 31</a:t>
            </a:r>
            <a:endParaRPr lang="fr-FR" dirty="0">
              <a:latin typeface="+mn-lt"/>
            </a:endParaRPr>
          </a:p>
        </p:txBody>
      </p:sp>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072" y="413396"/>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10</a:t>
            </a:fld>
            <a:r>
              <a:rPr lang="en-GB" dirty="0"/>
              <a:t>6</a:t>
            </a:r>
          </a:p>
        </p:txBody>
      </p:sp>
      <p:sp>
        <p:nvSpPr>
          <p:cNvPr id="7" name="Title 3">
            <a:extLst>
              <a:ext uri="{FF2B5EF4-FFF2-40B4-BE49-F238E27FC236}">
                <a16:creationId xmlns:a16="http://schemas.microsoft.com/office/drawing/2014/main" id="{135E085F-948D-E940-994E-D064197C3D3B}"/>
              </a:ext>
            </a:extLst>
          </p:cNvPr>
          <p:cNvSpPr txBox="1">
            <a:spLocks/>
          </p:cNvSpPr>
          <p:nvPr/>
        </p:nvSpPr>
        <p:spPr>
          <a:xfrm>
            <a:off x="1066800" y="576262"/>
            <a:ext cx="10882312" cy="6429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La frode: l’appropriazione illecita</a:t>
            </a:r>
          </a:p>
          <a:p>
            <a:endParaRPr lang="it-IT" altLang="it-IT" sz="2000" dirty="0">
              <a:solidFill>
                <a:schemeClr val="tx1"/>
              </a:solidFill>
            </a:endParaRPr>
          </a:p>
        </p:txBody>
      </p:sp>
      <p:sp>
        <p:nvSpPr>
          <p:cNvPr id="3" name="Rettangolo 2">
            <a:extLst>
              <a:ext uri="{FF2B5EF4-FFF2-40B4-BE49-F238E27FC236}">
                <a16:creationId xmlns:a16="http://schemas.microsoft.com/office/drawing/2014/main" id="{94AD0C3A-F835-E948-8B41-B04ED35AA22B}"/>
              </a:ext>
            </a:extLst>
          </p:cNvPr>
          <p:cNvSpPr/>
          <p:nvPr/>
        </p:nvSpPr>
        <p:spPr>
          <a:xfrm>
            <a:off x="304800" y="1385741"/>
            <a:ext cx="8610600" cy="923330"/>
          </a:xfrm>
          <a:prstGeom prst="rect">
            <a:avLst/>
          </a:prstGeom>
        </p:spPr>
        <p:txBody>
          <a:bodyPr wrap="square">
            <a:spAutoFit/>
          </a:bodyPr>
          <a:lstStyle/>
          <a:p>
            <a:pPr algn="ctr"/>
            <a:r>
              <a:rPr lang="it-IT" b="1" i="1" dirty="0">
                <a:latin typeface="+mj-lt"/>
              </a:rPr>
              <a:t>L’appropriazione illecita </a:t>
            </a:r>
            <a:r>
              <a:rPr lang="it-IT" dirty="0">
                <a:latin typeface="+mj-lt"/>
              </a:rPr>
              <a:t>di beni ed </a:t>
            </a:r>
            <a:r>
              <a:rPr lang="it-IT" dirty="0" smtClean="0">
                <a:latin typeface="+mj-lt"/>
              </a:rPr>
              <a:t>attività </a:t>
            </a:r>
            <a:r>
              <a:rPr lang="it-IT" dirty="0">
                <a:latin typeface="+mj-lt"/>
              </a:rPr>
              <a:t>dell’impresa </a:t>
            </a:r>
            <a:r>
              <a:rPr lang="it-IT" b="1" i="1" dirty="0">
                <a:latin typeface="+mj-lt"/>
              </a:rPr>
              <a:t>comporta</a:t>
            </a:r>
            <a:r>
              <a:rPr lang="it-IT" dirty="0">
                <a:latin typeface="+mj-lt"/>
              </a:rPr>
              <a:t> </a:t>
            </a:r>
            <a:r>
              <a:rPr lang="it-IT" b="1" i="1" dirty="0">
                <a:latin typeface="+mj-lt"/>
              </a:rPr>
              <a:t>la sottrazione </a:t>
            </a:r>
            <a:r>
              <a:rPr lang="it-IT" dirty="0">
                <a:latin typeface="+mj-lt"/>
              </a:rPr>
              <a:t>degli stessi ed è spesso perpetrata da </a:t>
            </a:r>
            <a:r>
              <a:rPr lang="it-IT" u="sng" dirty="0">
                <a:latin typeface="+mj-lt"/>
              </a:rPr>
              <a:t>dipendenti</a:t>
            </a:r>
            <a:r>
              <a:rPr lang="it-IT" dirty="0">
                <a:latin typeface="+mj-lt"/>
              </a:rPr>
              <a:t> per valori relativamente piccoli e non significativi. </a:t>
            </a:r>
          </a:p>
        </p:txBody>
      </p:sp>
      <p:sp>
        <p:nvSpPr>
          <p:cNvPr id="8" name="Rettangolo 7">
            <a:extLst>
              <a:ext uri="{FF2B5EF4-FFF2-40B4-BE49-F238E27FC236}">
                <a16:creationId xmlns:a16="http://schemas.microsoft.com/office/drawing/2014/main" id="{A610005D-E91E-684F-8ABD-019E5579C5B8}"/>
              </a:ext>
            </a:extLst>
          </p:cNvPr>
          <p:cNvSpPr/>
          <p:nvPr/>
        </p:nvSpPr>
        <p:spPr>
          <a:xfrm>
            <a:off x="304800" y="3039070"/>
            <a:ext cx="8610600" cy="923330"/>
          </a:xfrm>
          <a:prstGeom prst="rect">
            <a:avLst/>
          </a:prstGeom>
        </p:spPr>
        <p:txBody>
          <a:bodyPr wrap="square">
            <a:spAutoFit/>
          </a:bodyPr>
          <a:lstStyle/>
          <a:p>
            <a:pPr algn="ctr"/>
            <a:r>
              <a:rPr lang="it-IT" dirty="0">
                <a:latin typeface="+mj-lt"/>
              </a:rPr>
              <a:t>Tuttavia, essa può anche coinvolgere </a:t>
            </a:r>
            <a:r>
              <a:rPr lang="it-IT" u="sng" dirty="0">
                <a:latin typeface="+mj-lt"/>
              </a:rPr>
              <a:t>la direzione</a:t>
            </a:r>
            <a:r>
              <a:rPr lang="it-IT" dirty="0">
                <a:latin typeface="+mj-lt"/>
              </a:rPr>
              <a:t>, la quale solitamente ha maggiori possibilità di occultare o dissimulare le appropriazioni illecite con modalità di difficile individuazione. </a:t>
            </a:r>
          </a:p>
        </p:txBody>
      </p:sp>
      <p:sp>
        <p:nvSpPr>
          <p:cNvPr id="9" name="Rettangolo 8">
            <a:extLst>
              <a:ext uri="{FF2B5EF4-FFF2-40B4-BE49-F238E27FC236}">
                <a16:creationId xmlns:a16="http://schemas.microsoft.com/office/drawing/2014/main" id="{3852D533-523C-B743-836B-9EDD271385C1}"/>
              </a:ext>
            </a:extLst>
          </p:cNvPr>
          <p:cNvSpPr/>
          <p:nvPr/>
        </p:nvSpPr>
        <p:spPr>
          <a:xfrm>
            <a:off x="304800" y="4514671"/>
            <a:ext cx="8610600" cy="1200329"/>
          </a:xfrm>
          <a:prstGeom prst="rect">
            <a:avLst/>
          </a:prstGeom>
        </p:spPr>
        <p:txBody>
          <a:bodyPr wrap="square">
            <a:spAutoFit/>
          </a:bodyPr>
          <a:lstStyle/>
          <a:p>
            <a:pPr algn="ctr"/>
            <a:r>
              <a:rPr lang="it-IT" dirty="0">
                <a:latin typeface="+mj-lt"/>
              </a:rPr>
              <a:t>L’appropriazione illecita di beni e attività è spesso </a:t>
            </a:r>
            <a:r>
              <a:rPr lang="it-IT" b="1" i="1" dirty="0">
                <a:latin typeface="+mj-lt"/>
              </a:rPr>
              <a:t>accompagnata da registrazioni contabili o da altra documentazione falsa o fuorviante</a:t>
            </a:r>
            <a:r>
              <a:rPr lang="it-IT" dirty="0">
                <a:latin typeface="+mj-lt"/>
              </a:rPr>
              <a:t>, al fine di dissimulare il fatto che tali beni e attività sono stati sottratti o impegnati come garanzie senza la necessaria autorizzazione. </a:t>
            </a:r>
          </a:p>
        </p:txBody>
      </p:sp>
      <p:sp>
        <p:nvSpPr>
          <p:cNvPr id="10" name="Freccia giù 9">
            <a:extLst>
              <a:ext uri="{FF2B5EF4-FFF2-40B4-BE49-F238E27FC236}">
                <a16:creationId xmlns:a16="http://schemas.microsoft.com/office/drawing/2014/main" id="{83BA4242-5E1B-4746-8FC0-E2C33B040A10}"/>
              </a:ext>
            </a:extLst>
          </p:cNvPr>
          <p:cNvSpPr/>
          <p:nvPr/>
        </p:nvSpPr>
        <p:spPr bwMode="ltGray">
          <a:xfrm>
            <a:off x="4495800" y="2438400"/>
            <a:ext cx="381000" cy="457200"/>
          </a:xfrm>
          <a:prstGeom prst="downArrow">
            <a:avLst/>
          </a:prstGeom>
          <a:solidFill>
            <a:schemeClr val="bg2">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
        <p:nvSpPr>
          <p:cNvPr id="12" name="Freccia giù 11">
            <a:extLst>
              <a:ext uri="{FF2B5EF4-FFF2-40B4-BE49-F238E27FC236}">
                <a16:creationId xmlns:a16="http://schemas.microsoft.com/office/drawing/2014/main" id="{9673EA5F-9C98-D547-9BF1-2A5D58EA165B}"/>
              </a:ext>
            </a:extLst>
          </p:cNvPr>
          <p:cNvSpPr/>
          <p:nvPr/>
        </p:nvSpPr>
        <p:spPr bwMode="ltGray">
          <a:xfrm>
            <a:off x="4503539" y="4057471"/>
            <a:ext cx="381000" cy="457200"/>
          </a:xfrm>
          <a:prstGeom prst="downArrow">
            <a:avLst/>
          </a:prstGeom>
          <a:solidFill>
            <a:schemeClr val="bg2">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Tree>
    <p:extLst>
      <p:ext uri="{BB962C8B-B14F-4D97-AF65-F5344CB8AC3E}">
        <p14:creationId xmlns:p14="http://schemas.microsoft.com/office/powerpoint/2010/main" val="434119256"/>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32347" y="999978"/>
            <a:ext cx="6123384" cy="385763"/>
          </a:xfrm>
        </p:spPr>
        <p:txBody>
          <a:bodyPr/>
          <a:lstStyle/>
          <a:p>
            <a:pPr>
              <a:defRPr/>
            </a:pPr>
            <a:r>
              <a:rPr lang="it-IT" dirty="0">
                <a:latin typeface="+mn-lt"/>
              </a:rPr>
              <a:t>OIC 31</a:t>
            </a:r>
            <a:endParaRPr lang="fr-FR" dirty="0">
              <a:latin typeface="+mn-lt"/>
            </a:endParaRPr>
          </a:p>
        </p:txBody>
      </p:sp>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072" y="413396"/>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11</a:t>
            </a:fld>
            <a:r>
              <a:rPr lang="en-GB" dirty="0"/>
              <a:t>6</a:t>
            </a:r>
          </a:p>
        </p:txBody>
      </p:sp>
      <p:sp>
        <p:nvSpPr>
          <p:cNvPr id="7" name="Title 3">
            <a:extLst>
              <a:ext uri="{FF2B5EF4-FFF2-40B4-BE49-F238E27FC236}">
                <a16:creationId xmlns:a16="http://schemas.microsoft.com/office/drawing/2014/main" id="{135E085F-948D-E940-994E-D064197C3D3B}"/>
              </a:ext>
            </a:extLst>
          </p:cNvPr>
          <p:cNvSpPr txBox="1">
            <a:spLocks/>
          </p:cNvSpPr>
          <p:nvPr/>
        </p:nvSpPr>
        <p:spPr>
          <a:xfrm>
            <a:off x="1066800" y="576262"/>
            <a:ext cx="10882312" cy="6429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La frode: l’appropriazione illecita</a:t>
            </a:r>
          </a:p>
          <a:p>
            <a:endParaRPr lang="it-IT" altLang="it-IT" sz="2000" dirty="0">
              <a:solidFill>
                <a:schemeClr val="tx1"/>
              </a:solidFill>
            </a:endParaRPr>
          </a:p>
        </p:txBody>
      </p:sp>
      <p:sp>
        <p:nvSpPr>
          <p:cNvPr id="4" name="Rettangolo 3">
            <a:extLst>
              <a:ext uri="{FF2B5EF4-FFF2-40B4-BE49-F238E27FC236}">
                <a16:creationId xmlns:a16="http://schemas.microsoft.com/office/drawing/2014/main" id="{03DAF197-372D-E742-84AD-93DCD3C25507}"/>
              </a:ext>
            </a:extLst>
          </p:cNvPr>
          <p:cNvSpPr/>
          <p:nvPr/>
        </p:nvSpPr>
        <p:spPr>
          <a:xfrm>
            <a:off x="492640" y="1385741"/>
            <a:ext cx="8270359" cy="3970318"/>
          </a:xfrm>
          <a:prstGeom prst="rect">
            <a:avLst/>
          </a:prstGeom>
        </p:spPr>
        <p:txBody>
          <a:bodyPr wrap="square">
            <a:spAutoFit/>
          </a:bodyPr>
          <a:lstStyle/>
          <a:p>
            <a:pPr algn="ctr"/>
            <a:r>
              <a:rPr lang="it-IT" b="1" i="1" dirty="0">
                <a:latin typeface="+mj-lt"/>
              </a:rPr>
              <a:t>L’appropriazione illecita </a:t>
            </a:r>
            <a:r>
              <a:rPr lang="it-IT" dirty="0">
                <a:latin typeface="+mj-lt"/>
              </a:rPr>
              <a:t>di beni e attività dell'impresa può essere realizzata con diverse modalità, tra cu</a:t>
            </a:r>
            <a:r>
              <a:rPr lang="it-IT" dirty="0">
                <a:latin typeface="Times New Roman" panose="02020603050405020304" pitchFamily="18" charset="0"/>
              </a:rPr>
              <a:t>i: </a:t>
            </a:r>
          </a:p>
          <a:p>
            <a:pPr algn="ctr"/>
            <a:endParaRPr lang="it-IT" dirty="0">
              <a:latin typeface="Times New Roman" panose="02020603050405020304" pitchFamily="18" charset="0"/>
            </a:endParaRPr>
          </a:p>
          <a:p>
            <a:pPr algn="ctr"/>
            <a:endParaRPr lang="it-IT" dirty="0">
              <a:latin typeface="Times New Roman" panose="02020603050405020304" pitchFamily="18" charset="0"/>
            </a:endParaRPr>
          </a:p>
          <a:p>
            <a:endParaRPr lang="it-IT" dirty="0">
              <a:latin typeface="+mj-lt"/>
            </a:endParaRPr>
          </a:p>
          <a:p>
            <a:r>
              <a:rPr lang="it-IT" dirty="0">
                <a:latin typeface="+mj-lt"/>
              </a:rPr>
              <a:t>- La distrazione di incassi </a:t>
            </a:r>
          </a:p>
          <a:p>
            <a:endParaRPr lang="it-IT" dirty="0">
              <a:latin typeface="+mj-lt"/>
            </a:endParaRPr>
          </a:p>
          <a:p>
            <a:r>
              <a:rPr lang="it-IT" dirty="0">
                <a:latin typeface="+mj-lt"/>
              </a:rPr>
              <a:t>- Il furto di beni materiali o di proprietà intellettuali </a:t>
            </a:r>
          </a:p>
          <a:p>
            <a:endParaRPr lang="it-IT" dirty="0">
              <a:latin typeface="+mj-lt"/>
            </a:endParaRPr>
          </a:p>
          <a:p>
            <a:r>
              <a:rPr lang="it-IT" dirty="0">
                <a:latin typeface="+mj-lt"/>
              </a:rPr>
              <a:t>- Pagamenti da parte dell’impresa per beni e servizi non ricevuti </a:t>
            </a:r>
          </a:p>
          <a:p>
            <a:endParaRPr lang="it-IT" dirty="0">
              <a:latin typeface="+mj-lt"/>
            </a:endParaRPr>
          </a:p>
          <a:p>
            <a:r>
              <a:rPr lang="it-IT" dirty="0">
                <a:latin typeface="+mj-lt"/>
              </a:rPr>
              <a:t>- L’utilizzo dei beni e delle attività dell’impresa per finalità personali </a:t>
            </a:r>
          </a:p>
          <a:p>
            <a:pPr algn="ctr"/>
            <a:endParaRPr lang="it-IT" dirty="0">
              <a:latin typeface="+mj-lt"/>
            </a:endParaRPr>
          </a:p>
          <a:p>
            <a:pPr algn="ctr"/>
            <a:endParaRPr lang="it-IT" dirty="0"/>
          </a:p>
        </p:txBody>
      </p:sp>
      <p:sp>
        <p:nvSpPr>
          <p:cNvPr id="13" name="Cornice 12">
            <a:extLst>
              <a:ext uri="{FF2B5EF4-FFF2-40B4-BE49-F238E27FC236}">
                <a16:creationId xmlns:a16="http://schemas.microsoft.com/office/drawing/2014/main" id="{2C984F27-E57A-0F44-A105-AD9E7CB1F691}"/>
              </a:ext>
            </a:extLst>
          </p:cNvPr>
          <p:cNvSpPr/>
          <p:nvPr/>
        </p:nvSpPr>
        <p:spPr bwMode="ltGray">
          <a:xfrm>
            <a:off x="241314" y="2209800"/>
            <a:ext cx="8521685" cy="3276600"/>
          </a:xfrm>
          <a:prstGeom prst="frame">
            <a:avLst>
              <a:gd name="adj1" fmla="val 1243"/>
            </a:avLst>
          </a:prstGeom>
          <a:solidFill>
            <a:schemeClr val="tx1">
              <a:lumMod val="65000"/>
              <a:lumOff val="3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Tree>
    <p:extLst>
      <p:ext uri="{BB962C8B-B14F-4D97-AF65-F5344CB8AC3E}">
        <p14:creationId xmlns:p14="http://schemas.microsoft.com/office/powerpoint/2010/main" val="2245730441"/>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32347" y="999978"/>
            <a:ext cx="6123384" cy="385763"/>
          </a:xfrm>
        </p:spPr>
        <p:txBody>
          <a:bodyPr/>
          <a:lstStyle/>
          <a:p>
            <a:pPr>
              <a:defRPr/>
            </a:pPr>
            <a:r>
              <a:rPr lang="it-IT" dirty="0">
                <a:latin typeface="+mn-lt"/>
              </a:rPr>
              <a:t>OIC 31</a:t>
            </a:r>
            <a:endParaRPr lang="fr-FR" dirty="0">
              <a:latin typeface="+mn-lt"/>
            </a:endParaRPr>
          </a:p>
        </p:txBody>
      </p:sp>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072" y="413396"/>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12</a:t>
            </a:fld>
            <a:r>
              <a:rPr lang="en-GB" dirty="0"/>
              <a:t>6</a:t>
            </a:r>
          </a:p>
        </p:txBody>
      </p:sp>
      <p:sp>
        <p:nvSpPr>
          <p:cNvPr id="13" name="Title 3">
            <a:extLst>
              <a:ext uri="{FF2B5EF4-FFF2-40B4-BE49-F238E27FC236}">
                <a16:creationId xmlns:a16="http://schemas.microsoft.com/office/drawing/2014/main" id="{AC407E3E-53EC-6C45-BCED-1B2AFC212F4D}"/>
              </a:ext>
            </a:extLst>
          </p:cNvPr>
          <p:cNvSpPr txBox="1">
            <a:spLocks/>
          </p:cNvSpPr>
          <p:nvPr/>
        </p:nvSpPr>
        <p:spPr>
          <a:xfrm>
            <a:off x="1036838" y="502340"/>
            <a:ext cx="10882312" cy="6429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Esempi di fattori di rischio di frode </a:t>
            </a:r>
          </a:p>
        </p:txBody>
      </p:sp>
      <p:graphicFrame>
        <p:nvGraphicFramePr>
          <p:cNvPr id="3" name="Diagramma 2">
            <a:extLst>
              <a:ext uri="{FF2B5EF4-FFF2-40B4-BE49-F238E27FC236}">
                <a16:creationId xmlns:a16="http://schemas.microsoft.com/office/drawing/2014/main" id="{AA0DB80F-043D-FA48-8ADD-07375FF3A541}"/>
              </a:ext>
            </a:extLst>
          </p:cNvPr>
          <p:cNvGraphicFramePr/>
          <p:nvPr>
            <p:extLst>
              <p:ext uri="{D42A27DB-BD31-4B8C-83A1-F6EECF244321}">
                <p14:modId xmlns:p14="http://schemas.microsoft.com/office/powerpoint/2010/main" val="872193185"/>
              </p:ext>
            </p:extLst>
          </p:nvPr>
        </p:nvGraphicFramePr>
        <p:xfrm>
          <a:off x="152400" y="1295400"/>
          <a:ext cx="8610600" cy="498871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275016022"/>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32347" y="999978"/>
            <a:ext cx="6123384" cy="385763"/>
          </a:xfrm>
        </p:spPr>
        <p:txBody>
          <a:bodyPr/>
          <a:lstStyle/>
          <a:p>
            <a:pPr>
              <a:defRPr/>
            </a:pPr>
            <a:r>
              <a:rPr lang="it-IT" dirty="0">
                <a:latin typeface="+mn-lt"/>
              </a:rPr>
              <a:t>OIC 31</a:t>
            </a:r>
            <a:endParaRPr lang="fr-FR" dirty="0">
              <a:latin typeface="+mn-lt"/>
            </a:endParaRPr>
          </a:p>
        </p:txBody>
      </p:sp>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072" y="413396"/>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13</a:t>
            </a:fld>
            <a:r>
              <a:rPr lang="en-GB" dirty="0"/>
              <a:t>6</a:t>
            </a:r>
          </a:p>
        </p:txBody>
      </p:sp>
      <p:sp>
        <p:nvSpPr>
          <p:cNvPr id="13" name="Title 3">
            <a:extLst>
              <a:ext uri="{FF2B5EF4-FFF2-40B4-BE49-F238E27FC236}">
                <a16:creationId xmlns:a16="http://schemas.microsoft.com/office/drawing/2014/main" id="{AC407E3E-53EC-6C45-BCED-1B2AFC212F4D}"/>
              </a:ext>
            </a:extLst>
          </p:cNvPr>
          <p:cNvSpPr txBox="1">
            <a:spLocks/>
          </p:cNvSpPr>
          <p:nvPr/>
        </p:nvSpPr>
        <p:spPr>
          <a:xfrm>
            <a:off x="1043227" y="549921"/>
            <a:ext cx="7086600" cy="6429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Esempi di possibili procedure di revisione</a:t>
            </a:r>
          </a:p>
        </p:txBody>
      </p:sp>
      <p:sp>
        <p:nvSpPr>
          <p:cNvPr id="3" name="CasellaDiTesto 2">
            <a:extLst>
              <a:ext uri="{FF2B5EF4-FFF2-40B4-BE49-F238E27FC236}">
                <a16:creationId xmlns:a16="http://schemas.microsoft.com/office/drawing/2014/main" id="{F91EBF5E-56C2-9140-8FB8-301157A0738C}"/>
              </a:ext>
            </a:extLst>
          </p:cNvPr>
          <p:cNvSpPr txBox="1"/>
          <p:nvPr/>
        </p:nvSpPr>
        <p:spPr>
          <a:xfrm>
            <a:off x="381000" y="1385741"/>
            <a:ext cx="8382000" cy="900259"/>
          </a:xfrm>
          <a:prstGeom prst="rect">
            <a:avLst/>
          </a:prstGeom>
          <a:noFill/>
        </p:spPr>
        <p:txBody>
          <a:bodyPr vert="horz" wrap="square" lIns="0" tIns="0" rIns="0" bIns="0" rtlCol="0">
            <a:noAutofit/>
          </a:bodyPr>
          <a:lstStyle/>
          <a:p>
            <a:pPr indent="-274320" algn="ctr">
              <a:spcAft>
                <a:spcPts val="900"/>
              </a:spcAft>
            </a:pPr>
            <a:r>
              <a:rPr lang="it-IT" dirty="0">
                <a:latin typeface="+mj-lt"/>
              </a:rPr>
              <a:t>Di seguito vengono presentati esempi di possibili procedure di revisione da adottare </a:t>
            </a:r>
            <a:r>
              <a:rPr lang="it-IT" b="1" i="1" dirty="0">
                <a:latin typeface="+mj-lt"/>
              </a:rPr>
              <a:t>per fronteggiare i rischi </a:t>
            </a:r>
            <a:r>
              <a:rPr lang="it-IT" dirty="0">
                <a:latin typeface="+mj-lt"/>
              </a:rPr>
              <a:t>identificati e valutati </a:t>
            </a:r>
            <a:r>
              <a:rPr lang="it-IT" b="1" i="1" dirty="0">
                <a:latin typeface="+mj-lt"/>
              </a:rPr>
              <a:t>di errori significativi dovuti a frode </a:t>
            </a:r>
            <a:endParaRPr lang="it-IT" sz="2000" b="1" i="1" dirty="0">
              <a:latin typeface="+mj-lt"/>
            </a:endParaRPr>
          </a:p>
          <a:p>
            <a:pPr indent="-274320" algn="ctr">
              <a:spcAft>
                <a:spcPts val="900"/>
              </a:spcAft>
            </a:pPr>
            <a:endParaRPr lang="it-IT" sz="2000" dirty="0" err="1">
              <a:latin typeface="Georgia" pitchFamily="18" charset="0"/>
            </a:endParaRPr>
          </a:p>
        </p:txBody>
      </p:sp>
      <p:sp>
        <p:nvSpPr>
          <p:cNvPr id="8" name="Freccia giù 7">
            <a:extLst>
              <a:ext uri="{FF2B5EF4-FFF2-40B4-BE49-F238E27FC236}">
                <a16:creationId xmlns:a16="http://schemas.microsoft.com/office/drawing/2014/main" id="{D7BFA2B2-1B9B-B845-BB8A-35234905F337}"/>
              </a:ext>
            </a:extLst>
          </p:cNvPr>
          <p:cNvSpPr/>
          <p:nvPr/>
        </p:nvSpPr>
        <p:spPr bwMode="ltGray">
          <a:xfrm>
            <a:off x="3581400" y="2286000"/>
            <a:ext cx="1981200" cy="762000"/>
          </a:xfrm>
          <a:prstGeom prst="downArrow">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
        <p:nvSpPr>
          <p:cNvPr id="9" name="Parentesi quadra aperta 8">
            <a:extLst>
              <a:ext uri="{FF2B5EF4-FFF2-40B4-BE49-F238E27FC236}">
                <a16:creationId xmlns:a16="http://schemas.microsoft.com/office/drawing/2014/main" id="{5A22A357-58E6-3044-A6C9-6B044A233B71}"/>
              </a:ext>
            </a:extLst>
          </p:cNvPr>
          <p:cNvSpPr/>
          <p:nvPr/>
        </p:nvSpPr>
        <p:spPr>
          <a:xfrm>
            <a:off x="533400" y="2819400"/>
            <a:ext cx="304800" cy="3429000"/>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0" name="Parentesi quadra chiusa 9">
            <a:extLst>
              <a:ext uri="{FF2B5EF4-FFF2-40B4-BE49-F238E27FC236}">
                <a16:creationId xmlns:a16="http://schemas.microsoft.com/office/drawing/2014/main" id="{6DA00169-A5B1-7144-A6C4-1320A64D9881}"/>
              </a:ext>
            </a:extLst>
          </p:cNvPr>
          <p:cNvSpPr/>
          <p:nvPr/>
        </p:nvSpPr>
        <p:spPr>
          <a:xfrm>
            <a:off x="8380800" y="2819400"/>
            <a:ext cx="306000" cy="3429000"/>
          </a:xfrm>
          <a:prstGeom prst="righ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4" name="CasellaDiTesto 3">
            <a:extLst>
              <a:ext uri="{FF2B5EF4-FFF2-40B4-BE49-F238E27FC236}">
                <a16:creationId xmlns:a16="http://schemas.microsoft.com/office/drawing/2014/main" id="{37E905BE-7E26-D340-8EE6-A3C3CF459A7F}"/>
              </a:ext>
            </a:extLst>
          </p:cNvPr>
          <p:cNvSpPr txBox="1"/>
          <p:nvPr/>
        </p:nvSpPr>
        <p:spPr>
          <a:xfrm>
            <a:off x="569376" y="3064565"/>
            <a:ext cx="8080248" cy="3352800"/>
          </a:xfrm>
          <a:prstGeom prst="rect">
            <a:avLst/>
          </a:prstGeom>
          <a:noFill/>
        </p:spPr>
        <p:txBody>
          <a:bodyPr vert="horz" wrap="square" lIns="0" tIns="0" rIns="0" bIns="0" rtlCol="0">
            <a:noAutofit/>
          </a:bodyPr>
          <a:lstStyle/>
          <a:p>
            <a:pPr indent="-274320" algn="ctr">
              <a:spcAft>
                <a:spcPts val="900"/>
              </a:spcAft>
            </a:pPr>
            <a:r>
              <a:rPr lang="it-IT" dirty="0">
                <a:latin typeface="+mj-lt"/>
              </a:rPr>
              <a:t>Esempi di </a:t>
            </a:r>
            <a:r>
              <a:rPr lang="it-IT" b="1" i="1" dirty="0">
                <a:latin typeface="+mj-lt"/>
              </a:rPr>
              <a:t>risposte specifiche </a:t>
            </a:r>
            <a:r>
              <a:rPr lang="it-IT" dirty="0">
                <a:latin typeface="+mj-lt"/>
              </a:rPr>
              <a:t>alla valutazione effettuata dal revisore dei rischi di errori significativi dovuti a frode:</a:t>
            </a:r>
          </a:p>
          <a:p>
            <a:pPr indent="-274320" algn="ctr">
              <a:spcAft>
                <a:spcPts val="900"/>
              </a:spcAft>
            </a:pPr>
            <a:r>
              <a:rPr lang="it-IT" dirty="0">
                <a:latin typeface="+mj-lt"/>
              </a:rPr>
              <a:t>-visitare sedi aziendali o svolgere verifiche a sorpresa </a:t>
            </a:r>
          </a:p>
          <a:p>
            <a:pPr indent="-274320" algn="ctr">
              <a:spcAft>
                <a:spcPts val="900"/>
              </a:spcAft>
            </a:pPr>
            <a:r>
              <a:rPr lang="it-IT" dirty="0">
                <a:latin typeface="+mj-lt"/>
              </a:rPr>
              <a:t>-modificare l’approccio di revisione nell’anno in corso</a:t>
            </a:r>
          </a:p>
          <a:p>
            <a:pPr indent="-274320" algn="ctr">
              <a:spcAft>
                <a:spcPts val="900"/>
              </a:spcAft>
            </a:pPr>
            <a:r>
              <a:rPr lang="it-IT" dirty="0">
                <a:latin typeface="+mj-lt"/>
              </a:rPr>
              <a:t>-svolgere procedure di analisi comparativa esaminando dati disaggregati</a:t>
            </a:r>
          </a:p>
          <a:p>
            <a:pPr indent="-274320" algn="ctr">
              <a:spcAft>
                <a:spcPts val="900"/>
              </a:spcAft>
            </a:pPr>
            <a:r>
              <a:rPr lang="it-IT" dirty="0">
                <a:latin typeface="+mj-lt"/>
              </a:rPr>
              <a:t>-svolgere colloqui con il personale che si occupa delle aree a rischio</a:t>
            </a:r>
          </a:p>
          <a:p>
            <a:pPr indent="-274320" algn="ctr">
              <a:spcAft>
                <a:spcPts val="900"/>
              </a:spcAft>
            </a:pPr>
            <a:r>
              <a:rPr lang="it-IT" dirty="0">
                <a:latin typeface="+mj-lt"/>
              </a:rPr>
              <a:t>-svolgere procedure sulle riconciliazioni contabili </a:t>
            </a:r>
          </a:p>
          <a:p>
            <a:pPr indent="-274320" algn="ctr">
              <a:spcAft>
                <a:spcPts val="900"/>
              </a:spcAft>
            </a:pPr>
            <a:r>
              <a:rPr lang="it-IT" dirty="0">
                <a:latin typeface="+mj-lt"/>
              </a:rPr>
              <a:t>-cercare ulteriori elementi probativi da fonti esterne all’impresa</a:t>
            </a:r>
          </a:p>
          <a:p>
            <a:pPr indent="-274320" algn="ctr">
              <a:spcAft>
                <a:spcPts val="900"/>
              </a:spcAft>
            </a:pPr>
            <a:r>
              <a:rPr lang="it-IT" dirty="0">
                <a:latin typeface="+mj-lt"/>
              </a:rPr>
              <a:t>-</a:t>
            </a:r>
            <a:r>
              <a:rPr lang="it-IT" b="1" dirty="0">
                <a:solidFill>
                  <a:srgbClr val="FF0000"/>
                </a:solidFill>
                <a:latin typeface="+mj-lt"/>
              </a:rPr>
              <a:t>svolgere procedure basate su tecniche computerizzate</a:t>
            </a:r>
          </a:p>
          <a:p>
            <a:pPr indent="-274320">
              <a:spcAft>
                <a:spcPts val="900"/>
              </a:spcAft>
            </a:pPr>
            <a:endParaRPr lang="it-IT" sz="2000" dirty="0" err="1">
              <a:latin typeface="Georgia" pitchFamily="18" charset="0"/>
            </a:endParaRPr>
          </a:p>
        </p:txBody>
      </p:sp>
    </p:spTree>
    <p:extLst>
      <p:ext uri="{BB962C8B-B14F-4D97-AF65-F5344CB8AC3E}">
        <p14:creationId xmlns:p14="http://schemas.microsoft.com/office/powerpoint/2010/main" val="2289672366"/>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32347" y="999978"/>
            <a:ext cx="6123384" cy="385763"/>
          </a:xfrm>
        </p:spPr>
        <p:txBody>
          <a:bodyPr/>
          <a:lstStyle/>
          <a:p>
            <a:pPr>
              <a:defRPr/>
            </a:pPr>
            <a:r>
              <a:rPr lang="it-IT" dirty="0">
                <a:latin typeface="+mn-lt"/>
              </a:rPr>
              <a:t>OIC 31</a:t>
            </a:r>
            <a:endParaRPr lang="fr-FR" dirty="0">
              <a:latin typeface="+mn-lt"/>
            </a:endParaRPr>
          </a:p>
        </p:txBody>
      </p:sp>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072" y="413396"/>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14</a:t>
            </a:fld>
            <a:r>
              <a:rPr lang="en-GB" dirty="0"/>
              <a:t>6</a:t>
            </a:r>
          </a:p>
        </p:txBody>
      </p:sp>
      <p:sp>
        <p:nvSpPr>
          <p:cNvPr id="13" name="Title 3">
            <a:extLst>
              <a:ext uri="{FF2B5EF4-FFF2-40B4-BE49-F238E27FC236}">
                <a16:creationId xmlns:a16="http://schemas.microsoft.com/office/drawing/2014/main" id="{AC407E3E-53EC-6C45-BCED-1B2AFC212F4D}"/>
              </a:ext>
            </a:extLst>
          </p:cNvPr>
          <p:cNvSpPr txBox="1">
            <a:spLocks/>
          </p:cNvSpPr>
          <p:nvPr/>
        </p:nvSpPr>
        <p:spPr>
          <a:xfrm>
            <a:off x="1043227" y="549921"/>
            <a:ext cx="7086600" cy="6429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Esempi di possibili procedure di revisione</a:t>
            </a:r>
          </a:p>
        </p:txBody>
      </p:sp>
      <p:sp>
        <p:nvSpPr>
          <p:cNvPr id="3" name="Rettangolo 2">
            <a:extLst>
              <a:ext uri="{FF2B5EF4-FFF2-40B4-BE49-F238E27FC236}">
                <a16:creationId xmlns:a16="http://schemas.microsoft.com/office/drawing/2014/main" id="{CE87A080-CB68-4142-8CC5-74F88BDCE2A6}"/>
              </a:ext>
            </a:extLst>
          </p:cNvPr>
          <p:cNvSpPr/>
          <p:nvPr/>
        </p:nvSpPr>
        <p:spPr>
          <a:xfrm>
            <a:off x="-76200" y="1319750"/>
            <a:ext cx="9372600" cy="369332"/>
          </a:xfrm>
          <a:prstGeom prst="rect">
            <a:avLst/>
          </a:prstGeom>
        </p:spPr>
        <p:txBody>
          <a:bodyPr wrap="square">
            <a:spAutoFit/>
          </a:bodyPr>
          <a:lstStyle/>
          <a:p>
            <a:pPr algn="ctr"/>
            <a:r>
              <a:rPr lang="it-IT" dirty="0">
                <a:latin typeface="+mj-lt"/>
              </a:rPr>
              <a:t>Specifiche procedure in risposta a errori derivanti da una </a:t>
            </a:r>
            <a:r>
              <a:rPr lang="it-IT" b="1" dirty="0">
                <a:latin typeface="+mj-lt"/>
              </a:rPr>
              <a:t>falsa informativa finanziaria </a:t>
            </a:r>
            <a:endParaRPr lang="it-IT" b="1" dirty="0">
              <a:effectLst/>
              <a:latin typeface="+mj-lt"/>
            </a:endParaRPr>
          </a:p>
        </p:txBody>
      </p:sp>
      <p:graphicFrame>
        <p:nvGraphicFramePr>
          <p:cNvPr id="4" name="Diagramma 3">
            <a:extLst>
              <a:ext uri="{FF2B5EF4-FFF2-40B4-BE49-F238E27FC236}">
                <a16:creationId xmlns:a16="http://schemas.microsoft.com/office/drawing/2014/main" id="{7D350019-9118-AD4A-8B69-BC08BD6B6E48}"/>
              </a:ext>
            </a:extLst>
          </p:cNvPr>
          <p:cNvGraphicFramePr/>
          <p:nvPr>
            <p:extLst>
              <p:ext uri="{D42A27DB-BD31-4B8C-83A1-F6EECF244321}">
                <p14:modId xmlns:p14="http://schemas.microsoft.com/office/powerpoint/2010/main" val="3341392091"/>
              </p:ext>
            </p:extLst>
          </p:nvPr>
        </p:nvGraphicFramePr>
        <p:xfrm>
          <a:off x="304800" y="1835798"/>
          <a:ext cx="8308848" cy="464120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539950276"/>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32347" y="999978"/>
            <a:ext cx="6123384" cy="385763"/>
          </a:xfrm>
        </p:spPr>
        <p:txBody>
          <a:bodyPr/>
          <a:lstStyle/>
          <a:p>
            <a:pPr>
              <a:defRPr/>
            </a:pPr>
            <a:r>
              <a:rPr lang="it-IT" dirty="0">
                <a:latin typeface="+mn-lt"/>
              </a:rPr>
              <a:t>OIC 31</a:t>
            </a:r>
            <a:endParaRPr lang="fr-FR" dirty="0">
              <a:latin typeface="+mn-lt"/>
            </a:endParaRPr>
          </a:p>
        </p:txBody>
      </p:sp>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072" y="413396"/>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15</a:t>
            </a:fld>
            <a:r>
              <a:rPr lang="en-GB" dirty="0"/>
              <a:t>6</a:t>
            </a:r>
          </a:p>
        </p:txBody>
      </p:sp>
      <p:sp>
        <p:nvSpPr>
          <p:cNvPr id="7" name="Title 3">
            <a:extLst>
              <a:ext uri="{FF2B5EF4-FFF2-40B4-BE49-F238E27FC236}">
                <a16:creationId xmlns:a16="http://schemas.microsoft.com/office/drawing/2014/main" id="{B6D71B3E-368A-C545-AE4A-6542B306878D}"/>
              </a:ext>
            </a:extLst>
          </p:cNvPr>
          <p:cNvSpPr txBox="1">
            <a:spLocks/>
          </p:cNvSpPr>
          <p:nvPr/>
        </p:nvSpPr>
        <p:spPr>
          <a:xfrm>
            <a:off x="1010097" y="549921"/>
            <a:ext cx="7086600" cy="6429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Esempi di possibili procedure di revisione</a:t>
            </a:r>
          </a:p>
        </p:txBody>
      </p:sp>
      <p:sp>
        <p:nvSpPr>
          <p:cNvPr id="4" name="Rettangolo 3">
            <a:extLst>
              <a:ext uri="{FF2B5EF4-FFF2-40B4-BE49-F238E27FC236}">
                <a16:creationId xmlns:a16="http://schemas.microsoft.com/office/drawing/2014/main" id="{910ECCA1-42C3-F446-8CBA-24025A01970A}"/>
              </a:ext>
            </a:extLst>
          </p:cNvPr>
          <p:cNvSpPr/>
          <p:nvPr/>
        </p:nvSpPr>
        <p:spPr>
          <a:xfrm>
            <a:off x="48072" y="1329384"/>
            <a:ext cx="9095928" cy="646331"/>
          </a:xfrm>
          <a:prstGeom prst="rect">
            <a:avLst/>
          </a:prstGeom>
        </p:spPr>
        <p:txBody>
          <a:bodyPr wrap="square">
            <a:spAutoFit/>
          </a:bodyPr>
          <a:lstStyle/>
          <a:p>
            <a:pPr algn="ctr"/>
            <a:r>
              <a:rPr lang="it-IT" dirty="0">
                <a:latin typeface="+mj-lt"/>
              </a:rPr>
              <a:t>Specifiche procedure in risposta a errori dovuti ad </a:t>
            </a:r>
            <a:r>
              <a:rPr lang="it-IT" b="1" dirty="0">
                <a:latin typeface="+mj-lt"/>
              </a:rPr>
              <a:t>appropriazioni illecite di beni e attività dell’impresa </a:t>
            </a:r>
          </a:p>
        </p:txBody>
      </p:sp>
      <p:sp>
        <p:nvSpPr>
          <p:cNvPr id="8" name="CasellaDiTesto 7">
            <a:extLst>
              <a:ext uri="{FF2B5EF4-FFF2-40B4-BE49-F238E27FC236}">
                <a16:creationId xmlns:a16="http://schemas.microsoft.com/office/drawing/2014/main" id="{4C718A8B-F548-4840-80BD-AEBBEA8270D4}"/>
              </a:ext>
            </a:extLst>
          </p:cNvPr>
          <p:cNvSpPr txBox="1"/>
          <p:nvPr/>
        </p:nvSpPr>
        <p:spPr>
          <a:xfrm>
            <a:off x="443136" y="2762827"/>
            <a:ext cx="8305800" cy="3657600"/>
          </a:xfrm>
          <a:prstGeom prst="rect">
            <a:avLst/>
          </a:prstGeom>
          <a:noFill/>
        </p:spPr>
        <p:txBody>
          <a:bodyPr vert="horz" wrap="square" lIns="0" tIns="0" rIns="0" bIns="0" rtlCol="0">
            <a:noAutofit/>
          </a:bodyPr>
          <a:lstStyle/>
          <a:p>
            <a:pPr marL="68580" indent="-342900">
              <a:spcAft>
                <a:spcPts val="900"/>
              </a:spcAft>
              <a:buFont typeface="Arial" panose="020B0604020202020204" pitchFamily="34" charset="0"/>
              <a:buChar char="•"/>
            </a:pPr>
            <a:r>
              <a:rPr lang="it-IT" sz="2000" dirty="0">
                <a:latin typeface="Georgia" pitchFamily="18" charset="0"/>
              </a:rPr>
              <a:t>La conta di cassa</a:t>
            </a:r>
          </a:p>
          <a:p>
            <a:pPr marL="68580" indent="-342900">
              <a:spcAft>
                <a:spcPts val="900"/>
              </a:spcAft>
              <a:buFont typeface="Arial" panose="020B0604020202020204" pitchFamily="34" charset="0"/>
              <a:buChar char="•"/>
            </a:pPr>
            <a:r>
              <a:rPr lang="it-IT" sz="2000" dirty="0">
                <a:latin typeface="Georgia" pitchFamily="18" charset="0"/>
              </a:rPr>
              <a:t>La richiesta ai clienti di una conferma diretta circa i movimenti del conto </a:t>
            </a:r>
          </a:p>
          <a:p>
            <a:pPr marL="68580" indent="-342900">
              <a:spcAft>
                <a:spcPts val="900"/>
              </a:spcAft>
              <a:buFont typeface="Arial" panose="020B0604020202020204" pitchFamily="34" charset="0"/>
              <a:buChar char="•"/>
            </a:pPr>
            <a:r>
              <a:rPr lang="it-IT" sz="2000" dirty="0">
                <a:latin typeface="Georgia" pitchFamily="18" charset="0"/>
              </a:rPr>
              <a:t>L’analisi dei recuperi sui crediti stralciati</a:t>
            </a:r>
          </a:p>
          <a:p>
            <a:pPr marL="68580" indent="-342900">
              <a:spcAft>
                <a:spcPts val="900"/>
              </a:spcAft>
              <a:buFont typeface="Arial" panose="020B0604020202020204" pitchFamily="34" charset="0"/>
              <a:buChar char="•"/>
            </a:pPr>
            <a:r>
              <a:rPr lang="it-IT" sz="2000" dirty="0">
                <a:latin typeface="Georgia" pitchFamily="18" charset="0"/>
              </a:rPr>
              <a:t>L’analisi delle differenze inventariali</a:t>
            </a:r>
          </a:p>
          <a:p>
            <a:pPr marL="68580" indent="-342900">
              <a:spcAft>
                <a:spcPts val="900"/>
              </a:spcAft>
              <a:buFont typeface="Arial" panose="020B0604020202020204" pitchFamily="34" charset="0"/>
              <a:buChar char="•"/>
            </a:pPr>
            <a:r>
              <a:rPr lang="it-IT" sz="2000" dirty="0">
                <a:latin typeface="Georgia" pitchFamily="18" charset="0"/>
              </a:rPr>
              <a:t>La verifica della pertinenza di spese consistenti ed insolite </a:t>
            </a:r>
          </a:p>
          <a:p>
            <a:pPr marL="68580" indent="-342900">
              <a:spcAft>
                <a:spcPts val="900"/>
              </a:spcAft>
              <a:buFont typeface="Arial" panose="020B0604020202020204" pitchFamily="34" charset="0"/>
              <a:buChar char="•"/>
            </a:pPr>
            <a:r>
              <a:rPr lang="it-IT" sz="2000" dirty="0">
                <a:latin typeface="Georgia" pitchFamily="18" charset="0"/>
              </a:rPr>
              <a:t>La verifica dell’autorizzazione e del valore contabile dei prestiti ai vertici della direzione e a parti correlate</a:t>
            </a:r>
          </a:p>
          <a:p>
            <a:pPr marL="68580" indent="-342900">
              <a:spcAft>
                <a:spcPts val="900"/>
              </a:spcAft>
              <a:buFont typeface="Arial" panose="020B0604020202020204" pitchFamily="34" charset="0"/>
              <a:buChar char="•"/>
            </a:pPr>
            <a:r>
              <a:rPr lang="it-IT" sz="2000" dirty="0">
                <a:latin typeface="Georgia" pitchFamily="18" charset="0"/>
              </a:rPr>
              <a:t>La verifica del livello e della pertinenza delle note spese presentate dai vertici della direzione</a:t>
            </a:r>
          </a:p>
        </p:txBody>
      </p:sp>
      <p:sp>
        <p:nvSpPr>
          <p:cNvPr id="10" name="Parentesi quadra aperta 9">
            <a:extLst>
              <a:ext uri="{FF2B5EF4-FFF2-40B4-BE49-F238E27FC236}">
                <a16:creationId xmlns:a16="http://schemas.microsoft.com/office/drawing/2014/main" id="{BCE6FD10-2AAD-D44B-AE5C-A67AE4C730BF}"/>
              </a:ext>
            </a:extLst>
          </p:cNvPr>
          <p:cNvSpPr/>
          <p:nvPr/>
        </p:nvSpPr>
        <p:spPr>
          <a:xfrm>
            <a:off x="224284" y="2759765"/>
            <a:ext cx="304800" cy="3717235"/>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1" name="Parentesi quadra chiusa 10">
            <a:extLst>
              <a:ext uri="{FF2B5EF4-FFF2-40B4-BE49-F238E27FC236}">
                <a16:creationId xmlns:a16="http://schemas.microsoft.com/office/drawing/2014/main" id="{6EA0C93D-9CC5-BA4D-B2C5-8B54573F2DCC}"/>
              </a:ext>
            </a:extLst>
          </p:cNvPr>
          <p:cNvSpPr/>
          <p:nvPr/>
        </p:nvSpPr>
        <p:spPr>
          <a:xfrm>
            <a:off x="8643465" y="2759765"/>
            <a:ext cx="306000" cy="3717235"/>
          </a:xfrm>
          <a:prstGeom prst="righ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2" name="Freccia giù 11">
            <a:extLst>
              <a:ext uri="{FF2B5EF4-FFF2-40B4-BE49-F238E27FC236}">
                <a16:creationId xmlns:a16="http://schemas.microsoft.com/office/drawing/2014/main" id="{D0C7751C-20CB-4944-8238-C01FDA2D54E9}"/>
              </a:ext>
            </a:extLst>
          </p:cNvPr>
          <p:cNvSpPr/>
          <p:nvPr/>
        </p:nvSpPr>
        <p:spPr bwMode="ltGray">
          <a:xfrm>
            <a:off x="3595674" y="2027582"/>
            <a:ext cx="1981200" cy="762000"/>
          </a:xfrm>
          <a:prstGeom prst="downArrow">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Tree>
    <p:extLst>
      <p:ext uri="{BB962C8B-B14F-4D97-AF65-F5344CB8AC3E}">
        <p14:creationId xmlns:p14="http://schemas.microsoft.com/office/powerpoint/2010/main" val="4228671314"/>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32347" y="999978"/>
            <a:ext cx="6123384" cy="385763"/>
          </a:xfrm>
        </p:spPr>
        <p:txBody>
          <a:bodyPr/>
          <a:lstStyle/>
          <a:p>
            <a:pPr>
              <a:defRPr/>
            </a:pPr>
            <a:r>
              <a:rPr lang="it-IT" dirty="0">
                <a:latin typeface="+mn-lt"/>
              </a:rPr>
              <a:t>OIC 31</a:t>
            </a:r>
            <a:endParaRPr lang="fr-FR" dirty="0">
              <a:latin typeface="+mn-lt"/>
            </a:endParaRPr>
          </a:p>
        </p:txBody>
      </p:sp>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072" y="413396"/>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16</a:t>
            </a:fld>
            <a:r>
              <a:rPr lang="en-GB" dirty="0"/>
              <a:t>6</a:t>
            </a:r>
          </a:p>
        </p:txBody>
      </p:sp>
      <p:sp>
        <p:nvSpPr>
          <p:cNvPr id="13" name="Title 3">
            <a:extLst>
              <a:ext uri="{FF2B5EF4-FFF2-40B4-BE49-F238E27FC236}">
                <a16:creationId xmlns:a16="http://schemas.microsoft.com/office/drawing/2014/main" id="{AC407E3E-53EC-6C45-BCED-1B2AFC212F4D}"/>
              </a:ext>
            </a:extLst>
          </p:cNvPr>
          <p:cNvSpPr txBox="1">
            <a:spLocks/>
          </p:cNvSpPr>
          <p:nvPr/>
        </p:nvSpPr>
        <p:spPr>
          <a:xfrm>
            <a:off x="1113038" y="502340"/>
            <a:ext cx="7040362" cy="6429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Esempi di circostanze che indicano la possibile esistenza di frodi  </a:t>
            </a:r>
          </a:p>
        </p:txBody>
      </p:sp>
      <p:graphicFrame>
        <p:nvGraphicFramePr>
          <p:cNvPr id="4" name="Diagramma 3">
            <a:extLst>
              <a:ext uri="{FF2B5EF4-FFF2-40B4-BE49-F238E27FC236}">
                <a16:creationId xmlns:a16="http://schemas.microsoft.com/office/drawing/2014/main" id="{B23BC74A-9A77-5B41-837B-B6EC293BAB6B}"/>
              </a:ext>
            </a:extLst>
          </p:cNvPr>
          <p:cNvGraphicFramePr/>
          <p:nvPr>
            <p:extLst>
              <p:ext uri="{D42A27DB-BD31-4B8C-83A1-F6EECF244321}">
                <p14:modId xmlns:p14="http://schemas.microsoft.com/office/powerpoint/2010/main" val="1133636801"/>
              </p:ext>
            </p:extLst>
          </p:nvPr>
        </p:nvGraphicFramePr>
        <p:xfrm>
          <a:off x="381000" y="1397000"/>
          <a:ext cx="8232648" cy="488711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045441327"/>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17</a:t>
            </a:fld>
            <a:endParaRPr lang="en-GB"/>
          </a:p>
        </p:txBody>
      </p:sp>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itle 3">
            <a:extLst>
              <a:ext uri="{FF2B5EF4-FFF2-40B4-BE49-F238E27FC236}">
                <a16:creationId xmlns:a16="http://schemas.microsoft.com/office/drawing/2014/main" id="{D8231623-53D9-469D-8AA6-25B646AA2CC3}"/>
              </a:ext>
            </a:extLst>
          </p:cNvPr>
          <p:cNvSpPr>
            <a:spLocks noGrp="1"/>
          </p:cNvSpPr>
          <p:nvPr>
            <p:ph type="title"/>
          </p:nvPr>
        </p:nvSpPr>
        <p:spPr>
          <a:xfrm>
            <a:off x="1295400" y="457200"/>
            <a:ext cx="7848600" cy="457200"/>
          </a:xfrm>
        </p:spPr>
        <p:txBody>
          <a:bodyPr/>
          <a:lstStyle/>
          <a:p>
            <a:pPr eaLnBrk="1" hangingPunct="1"/>
            <a:r>
              <a:rPr lang="it-IT" altLang="it-IT" sz="2000" dirty="0"/>
              <a:t>Le responsabilità relative alla prevenzione e individuazione delle frodi </a:t>
            </a:r>
          </a:p>
        </p:txBody>
      </p:sp>
      <p:sp>
        <p:nvSpPr>
          <p:cNvPr id="2" name="CasellaDiTesto 1">
            <a:extLst>
              <a:ext uri="{FF2B5EF4-FFF2-40B4-BE49-F238E27FC236}">
                <a16:creationId xmlns:a16="http://schemas.microsoft.com/office/drawing/2014/main" id="{86048815-10B5-7149-AAF3-A48E1607A1CC}"/>
              </a:ext>
            </a:extLst>
          </p:cNvPr>
          <p:cNvSpPr txBox="1"/>
          <p:nvPr/>
        </p:nvSpPr>
        <p:spPr>
          <a:xfrm>
            <a:off x="1574800" y="2641600"/>
            <a:ext cx="0" cy="0"/>
          </a:xfrm>
          <a:prstGeom prst="rect">
            <a:avLst/>
          </a:prstGeom>
          <a:noFill/>
        </p:spPr>
        <p:txBody>
          <a:bodyPr vert="horz" wrap="none" lIns="0" tIns="0" rIns="0" bIns="0" rtlCol="0">
            <a:noAutofit/>
          </a:bodyPr>
          <a:lstStyle/>
          <a:p>
            <a:pPr indent="-274320">
              <a:spcAft>
                <a:spcPts val="900"/>
              </a:spcAft>
            </a:pPr>
            <a:endParaRPr lang="it-IT" sz="2000" dirty="0" err="1">
              <a:latin typeface="Georgia" pitchFamily="18" charset="0"/>
            </a:endParaRPr>
          </a:p>
        </p:txBody>
      </p:sp>
      <p:sp>
        <p:nvSpPr>
          <p:cNvPr id="3" name="CasellaDiTesto 2">
            <a:extLst>
              <a:ext uri="{FF2B5EF4-FFF2-40B4-BE49-F238E27FC236}">
                <a16:creationId xmlns:a16="http://schemas.microsoft.com/office/drawing/2014/main" id="{30E0051A-B329-8745-92DA-728B6C1FB1D1}"/>
              </a:ext>
            </a:extLst>
          </p:cNvPr>
          <p:cNvSpPr txBox="1"/>
          <p:nvPr/>
        </p:nvSpPr>
        <p:spPr>
          <a:xfrm>
            <a:off x="999067" y="1354667"/>
            <a:ext cx="0" cy="0"/>
          </a:xfrm>
          <a:prstGeom prst="rect">
            <a:avLst/>
          </a:prstGeom>
          <a:noFill/>
        </p:spPr>
        <p:txBody>
          <a:bodyPr vert="horz" wrap="none" lIns="0" tIns="0" rIns="0" bIns="0" rtlCol="0">
            <a:noAutofit/>
          </a:bodyPr>
          <a:lstStyle/>
          <a:p>
            <a:pPr indent="-274320">
              <a:spcAft>
                <a:spcPts val="900"/>
              </a:spcAft>
            </a:pPr>
            <a:endParaRPr lang="it-IT" sz="2000" dirty="0" err="1">
              <a:latin typeface="Georgia" pitchFamily="18" charset="0"/>
            </a:endParaRPr>
          </a:p>
        </p:txBody>
      </p:sp>
      <p:sp>
        <p:nvSpPr>
          <p:cNvPr id="10" name="TextBox 6">
            <a:extLst>
              <a:ext uri="{FF2B5EF4-FFF2-40B4-BE49-F238E27FC236}">
                <a16:creationId xmlns:a16="http://schemas.microsoft.com/office/drawing/2014/main" id="{5512C094-F89D-E341-8635-4683CB144F1E}"/>
              </a:ext>
            </a:extLst>
          </p:cNvPr>
          <p:cNvSpPr txBox="1"/>
          <p:nvPr/>
        </p:nvSpPr>
        <p:spPr>
          <a:xfrm>
            <a:off x="180976" y="1183481"/>
            <a:ext cx="8810624" cy="5336847"/>
          </a:xfrm>
          <a:prstGeom prst="rect">
            <a:avLst/>
          </a:prstGeom>
          <a:noFill/>
          <a:ln>
            <a:noFill/>
          </a:ln>
        </p:spPr>
        <p:txBody>
          <a:bodyPr wrap="square">
            <a:spAutoFit/>
          </a:bodyPr>
          <a:lstStyle/>
          <a:p>
            <a:pPr algn="ctr">
              <a:defRPr/>
            </a:pPr>
            <a:r>
              <a:rPr lang="it-IT" dirty="0">
                <a:latin typeface="+mj-lt"/>
              </a:rPr>
              <a:t>La </a:t>
            </a:r>
            <a:r>
              <a:rPr lang="it-IT" b="1" dirty="0">
                <a:latin typeface="+mj-lt"/>
              </a:rPr>
              <a:t>PREVENZIONE</a:t>
            </a:r>
            <a:r>
              <a:rPr lang="it-IT" dirty="0">
                <a:latin typeface="+mj-lt"/>
              </a:rPr>
              <a:t> e l’individuazione delle frodi compete</a:t>
            </a:r>
          </a:p>
          <a:p>
            <a:pPr algn="ctr">
              <a:lnSpc>
                <a:spcPct val="140000"/>
              </a:lnSpc>
              <a:defRPr/>
            </a:pPr>
            <a:r>
              <a:rPr lang="it-IT" dirty="0">
                <a:latin typeface="+mj-lt"/>
              </a:rPr>
              <a:t>ai </a:t>
            </a:r>
            <a:r>
              <a:rPr lang="it-IT" b="1" i="1" dirty="0">
                <a:latin typeface="+mj-lt"/>
              </a:rPr>
              <a:t>responsabili delle attività di governance </a:t>
            </a:r>
            <a:r>
              <a:rPr lang="it-IT" dirty="0">
                <a:latin typeface="+mj-lt"/>
              </a:rPr>
              <a:t>dell’impresa e alla </a:t>
            </a:r>
            <a:r>
              <a:rPr lang="it-IT" b="1" i="1" dirty="0">
                <a:latin typeface="+mj-lt"/>
              </a:rPr>
              <a:t>direzione</a:t>
            </a:r>
            <a:r>
              <a:rPr lang="it-IT" dirty="0">
                <a:latin typeface="+mj-lt"/>
              </a:rPr>
              <a:t>.</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algn="ctr" eaLnBrk="1" fontAlgn="auto" hangingPunct="1">
              <a:lnSpc>
                <a:spcPct val="140000"/>
              </a:lnSpc>
              <a:spcBef>
                <a:spcPts val="0"/>
              </a:spcBef>
              <a:spcAft>
                <a:spcPts val="0"/>
              </a:spcAft>
              <a:defRPr/>
            </a:pPr>
            <a:r>
              <a:rPr lang="it-IT" dirty="0">
                <a:latin typeface="+mj-lt"/>
              </a:rPr>
              <a:t>la direzione deve porre enfasi </a:t>
            </a:r>
            <a:r>
              <a:rPr lang="it-IT" b="1" dirty="0">
                <a:latin typeface="+mj-lt"/>
              </a:rPr>
              <a:t>sulla prevenzione delle frodi</a:t>
            </a:r>
          </a:p>
          <a:p>
            <a:pPr algn="ctr" eaLnBrk="1" fontAlgn="auto" hangingPunct="1">
              <a:lnSpc>
                <a:spcPct val="140000"/>
              </a:lnSpc>
              <a:spcBef>
                <a:spcPts val="0"/>
              </a:spcBef>
              <a:spcAft>
                <a:spcPts val="0"/>
              </a:spcAft>
              <a:defRPr/>
            </a:pPr>
            <a:r>
              <a:rPr lang="it-IT" dirty="0">
                <a:latin typeface="+mj-lt"/>
              </a:rPr>
              <a:t> al fine di ridurre le occasioni che esse si verifichino,</a:t>
            </a:r>
          </a:p>
          <a:p>
            <a:pPr algn="ctr" eaLnBrk="1" fontAlgn="auto" hangingPunct="1">
              <a:lnSpc>
                <a:spcPct val="140000"/>
              </a:lnSpc>
              <a:spcBef>
                <a:spcPts val="0"/>
              </a:spcBef>
              <a:spcAft>
                <a:spcPts val="0"/>
              </a:spcAft>
              <a:defRPr/>
            </a:pPr>
            <a:r>
              <a:rPr lang="it-IT" dirty="0">
                <a:latin typeface="+mj-lt"/>
              </a:rPr>
              <a:t>e</a:t>
            </a:r>
            <a:r>
              <a:rPr lang="it-IT" dirty="0" smtClean="0">
                <a:latin typeface="+mj-lt"/>
              </a:rPr>
              <a:t> </a:t>
            </a:r>
            <a:r>
              <a:rPr lang="it-IT" dirty="0">
                <a:latin typeface="+mj-lt"/>
              </a:rPr>
              <a:t>dissuadere dal commettere le frodi</a:t>
            </a:r>
          </a:p>
          <a:p>
            <a:pPr algn="ctr" eaLnBrk="1" fontAlgn="auto" hangingPunct="1">
              <a:lnSpc>
                <a:spcPct val="140000"/>
              </a:lnSpc>
              <a:spcBef>
                <a:spcPts val="0"/>
              </a:spcBef>
              <a:spcAft>
                <a:spcPts val="0"/>
              </a:spcAft>
              <a:defRPr/>
            </a:pPr>
            <a:r>
              <a:rPr lang="it-IT" dirty="0">
                <a:latin typeface="+mj-lt"/>
              </a:rPr>
              <a:t>(a causa della più elevata probabilità che queste siano individuate e punite). </a:t>
            </a:r>
          </a:p>
          <a:p>
            <a:pPr eaLnBrk="1" fontAlgn="auto" hangingPunct="1">
              <a:lnSpc>
                <a:spcPct val="140000"/>
              </a:lnSpc>
              <a:spcBef>
                <a:spcPts val="0"/>
              </a:spcBef>
              <a:spcAft>
                <a:spcPts val="0"/>
              </a:spcAft>
              <a:defRPr/>
            </a:pPr>
            <a:endParaRPr lang="it-IT" dirty="0">
              <a:latin typeface="+mj-lt"/>
            </a:endParaRPr>
          </a:p>
          <a:p>
            <a:pPr algn="ctr" eaLnBrk="1" fontAlgn="auto" hangingPunct="1">
              <a:lnSpc>
                <a:spcPct val="140000"/>
              </a:lnSpc>
              <a:spcBef>
                <a:spcPts val="0"/>
              </a:spcBef>
              <a:spcAft>
                <a:spcPts val="0"/>
              </a:spcAft>
              <a:defRPr/>
            </a:pPr>
            <a:r>
              <a:rPr lang="it-IT" dirty="0">
                <a:latin typeface="+mj-lt"/>
              </a:rPr>
              <a:t>creazione di una </a:t>
            </a:r>
            <a:r>
              <a:rPr lang="it-IT" b="1" dirty="0">
                <a:latin typeface="+mj-lt"/>
              </a:rPr>
              <a:t>cultura aziendale ispirata al valore dell’onestà</a:t>
            </a:r>
          </a:p>
          <a:p>
            <a:pPr algn="ctr" eaLnBrk="1" fontAlgn="auto" hangingPunct="1">
              <a:lnSpc>
                <a:spcPct val="140000"/>
              </a:lnSpc>
              <a:spcBef>
                <a:spcPts val="0"/>
              </a:spcBef>
              <a:spcAft>
                <a:spcPts val="0"/>
              </a:spcAft>
              <a:defRPr/>
            </a:pPr>
            <a:r>
              <a:rPr lang="it-IT" dirty="0">
                <a:latin typeface="+mj-lt"/>
              </a:rPr>
              <a:t>ed a comportamenti eticamente corretti</a:t>
            </a:r>
          </a:p>
          <a:p>
            <a:pPr algn="ctr" eaLnBrk="1" fontAlgn="auto" hangingPunct="1">
              <a:lnSpc>
                <a:spcPct val="140000"/>
              </a:lnSpc>
              <a:spcBef>
                <a:spcPts val="0"/>
              </a:spcBef>
              <a:spcAft>
                <a:spcPts val="0"/>
              </a:spcAft>
              <a:defRPr/>
            </a:pPr>
            <a:r>
              <a:rPr lang="it-IT" dirty="0">
                <a:latin typeface="+mj-lt"/>
              </a:rPr>
              <a:t>che può essere rafforzata mediante</a:t>
            </a:r>
          </a:p>
          <a:p>
            <a:pPr algn="ctr" eaLnBrk="1" fontAlgn="auto" hangingPunct="1">
              <a:lnSpc>
                <a:spcPct val="140000"/>
              </a:lnSpc>
              <a:spcBef>
                <a:spcPts val="0"/>
              </a:spcBef>
              <a:spcAft>
                <a:spcPts val="0"/>
              </a:spcAft>
              <a:defRPr/>
            </a:pPr>
            <a:r>
              <a:rPr lang="it-IT" dirty="0">
                <a:latin typeface="+mj-lt"/>
              </a:rPr>
              <a:t>un’attiva </a:t>
            </a:r>
            <a:r>
              <a:rPr lang="it-IT" b="1" dirty="0">
                <a:latin typeface="+mj-lt"/>
              </a:rPr>
              <a:t>SUPERVISIONE</a:t>
            </a:r>
            <a:r>
              <a:rPr lang="it-IT" u="sng" dirty="0">
                <a:latin typeface="+mj-lt"/>
              </a:rPr>
              <a:t> </a:t>
            </a:r>
            <a:r>
              <a:rPr lang="it-IT" dirty="0">
                <a:latin typeface="+mj-lt"/>
              </a:rPr>
              <a:t>da parte dei </a:t>
            </a:r>
            <a:r>
              <a:rPr lang="it-IT" u="sng" dirty="0">
                <a:latin typeface="+mj-lt"/>
              </a:rPr>
              <a:t>responsabili delle attività di governance.</a:t>
            </a:r>
          </a:p>
        </p:txBody>
      </p:sp>
      <p:sp>
        <p:nvSpPr>
          <p:cNvPr id="4" name="Freccia giù 3">
            <a:extLst>
              <a:ext uri="{FF2B5EF4-FFF2-40B4-BE49-F238E27FC236}">
                <a16:creationId xmlns:a16="http://schemas.microsoft.com/office/drawing/2014/main" id="{A6BED6FE-2B71-6246-B116-0F5C9B5CE464}"/>
              </a:ext>
            </a:extLst>
          </p:cNvPr>
          <p:cNvSpPr/>
          <p:nvPr/>
        </p:nvSpPr>
        <p:spPr bwMode="ltGray">
          <a:xfrm>
            <a:off x="3581400" y="2133600"/>
            <a:ext cx="1981200" cy="762000"/>
          </a:xfrm>
          <a:prstGeom prst="downArrow">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Tree>
    <p:extLst>
      <p:ext uri="{BB962C8B-B14F-4D97-AF65-F5344CB8AC3E}">
        <p14:creationId xmlns:p14="http://schemas.microsoft.com/office/powerpoint/2010/main" val="1162567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18</a:t>
            </a:fld>
            <a:endParaRPr lang="en-GB"/>
          </a:p>
        </p:txBody>
      </p:sp>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itle 3">
            <a:extLst>
              <a:ext uri="{FF2B5EF4-FFF2-40B4-BE49-F238E27FC236}">
                <a16:creationId xmlns:a16="http://schemas.microsoft.com/office/drawing/2014/main" id="{D8231623-53D9-469D-8AA6-25B646AA2CC3}"/>
              </a:ext>
            </a:extLst>
          </p:cNvPr>
          <p:cNvSpPr>
            <a:spLocks noGrp="1"/>
          </p:cNvSpPr>
          <p:nvPr>
            <p:ph type="title"/>
          </p:nvPr>
        </p:nvSpPr>
        <p:spPr>
          <a:xfrm>
            <a:off x="1295400" y="457200"/>
            <a:ext cx="8077200" cy="457200"/>
          </a:xfrm>
        </p:spPr>
        <p:txBody>
          <a:bodyPr/>
          <a:lstStyle/>
          <a:p>
            <a:pPr eaLnBrk="1" hangingPunct="1"/>
            <a:r>
              <a:rPr lang="it-IT" altLang="it-IT" sz="2000" dirty="0"/>
              <a:t>Responsabilità del revisore </a:t>
            </a:r>
          </a:p>
        </p:txBody>
      </p:sp>
      <p:sp>
        <p:nvSpPr>
          <p:cNvPr id="9" name="TextBox 6">
            <a:extLst>
              <a:ext uri="{FF2B5EF4-FFF2-40B4-BE49-F238E27FC236}">
                <a16:creationId xmlns:a16="http://schemas.microsoft.com/office/drawing/2014/main" id="{2CF6BB88-E115-0649-B52C-760230597AF1}"/>
              </a:ext>
            </a:extLst>
          </p:cNvPr>
          <p:cNvSpPr txBox="1"/>
          <p:nvPr/>
        </p:nvSpPr>
        <p:spPr>
          <a:xfrm>
            <a:off x="585773" y="1160463"/>
            <a:ext cx="8240712" cy="6047810"/>
          </a:xfrm>
          <a:prstGeom prst="rect">
            <a:avLst/>
          </a:prstGeom>
          <a:noFill/>
          <a:ln>
            <a:noFill/>
          </a:ln>
        </p:spPr>
        <p:txBody>
          <a:bodyPr wrap="square">
            <a:spAutoFit/>
          </a:bodyPr>
          <a:lstStyle/>
          <a:p>
            <a:pPr algn="ctr">
              <a:lnSpc>
                <a:spcPct val="140000"/>
              </a:lnSpc>
              <a:defRPr/>
            </a:pPr>
            <a:r>
              <a:rPr lang="it-IT" dirty="0">
                <a:latin typeface="+mj-lt"/>
              </a:rPr>
              <a:t>il revisore ha la responsabilità di </a:t>
            </a:r>
          </a:p>
          <a:p>
            <a:pPr algn="ctr">
              <a:lnSpc>
                <a:spcPct val="140000"/>
              </a:lnSpc>
              <a:defRPr/>
            </a:pPr>
            <a:r>
              <a:rPr lang="it-IT" u="sng" dirty="0">
                <a:latin typeface="+mj-lt"/>
              </a:rPr>
              <a:t>ACQUISIRE una RAGIONEVOLE SICUREZZA</a:t>
            </a:r>
          </a:p>
          <a:p>
            <a:pPr algn="ctr">
              <a:lnSpc>
                <a:spcPct val="140000"/>
              </a:lnSpc>
              <a:defRPr/>
            </a:pPr>
            <a:r>
              <a:rPr lang="it-IT" u="sng" dirty="0">
                <a:latin typeface="+mj-lt"/>
              </a:rPr>
              <a:t>che il bilancio nel suo complesso non contenga errori significativi dovuti a frodi o a comportamenti o eventi non intenzionali.</a:t>
            </a:r>
            <a:br>
              <a:rPr lang="it-IT" u="sng" dirty="0">
                <a:latin typeface="+mj-lt"/>
              </a:rPr>
            </a:br>
            <a:endParaRPr lang="it-IT" dirty="0">
              <a:latin typeface="+mj-lt"/>
            </a:endParaRPr>
          </a:p>
          <a:p>
            <a:pPr algn="ctr">
              <a:lnSpc>
                <a:spcPct val="140000"/>
              </a:lnSpc>
              <a:defRPr/>
            </a:pPr>
            <a:r>
              <a:rPr lang="it-IT" dirty="0">
                <a:latin typeface="+mj-lt"/>
              </a:rPr>
              <a:t>esiste il </a:t>
            </a:r>
            <a:r>
              <a:rPr lang="it-IT" b="1" dirty="0">
                <a:latin typeface="+mj-lt"/>
              </a:rPr>
              <a:t>rischio</a:t>
            </a:r>
            <a:r>
              <a:rPr lang="it-IT" dirty="0">
                <a:latin typeface="+mj-lt"/>
              </a:rPr>
              <a:t> che alcuni </a:t>
            </a:r>
            <a:r>
              <a:rPr lang="it-IT" b="1" dirty="0">
                <a:latin typeface="+mj-lt"/>
              </a:rPr>
              <a:t>ERRORI SIGNIFICATIVI </a:t>
            </a:r>
            <a:r>
              <a:rPr lang="it-IT" dirty="0">
                <a:latin typeface="+mj-lt"/>
              </a:rPr>
              <a:t>presenti nel bilancio </a:t>
            </a:r>
            <a:r>
              <a:rPr lang="it-IT" b="1" dirty="0">
                <a:latin typeface="+mj-lt"/>
              </a:rPr>
              <a:t>possano non essere individuati</a:t>
            </a:r>
            <a:r>
              <a:rPr lang="it-IT" dirty="0">
                <a:latin typeface="+mj-lt"/>
              </a:rPr>
              <a:t>,</a:t>
            </a:r>
          </a:p>
          <a:p>
            <a:pPr algn="ctr">
              <a:lnSpc>
                <a:spcPct val="140000"/>
              </a:lnSpc>
              <a:defRPr/>
            </a:pPr>
            <a:r>
              <a:rPr lang="it-IT" dirty="0">
                <a:latin typeface="+mj-lt"/>
              </a:rPr>
              <a:t>nonostante la revisione sia stata correttamente pianificata</a:t>
            </a:r>
          </a:p>
          <a:p>
            <a:pPr algn="ctr">
              <a:lnSpc>
                <a:spcPct val="140000"/>
              </a:lnSpc>
              <a:defRPr/>
            </a:pPr>
            <a:r>
              <a:rPr lang="it-IT" dirty="0">
                <a:latin typeface="+mj-lt"/>
              </a:rPr>
              <a:t>e svolta in conformità ai principi di revisione.</a:t>
            </a:r>
          </a:p>
          <a:p>
            <a:pPr>
              <a:defRPr/>
            </a:pPr>
            <a:endParaRPr lang="it-IT" dirty="0">
              <a:latin typeface="+mj-lt"/>
            </a:endParaRPr>
          </a:p>
          <a:p>
            <a:pPr algn="ctr"/>
            <a:r>
              <a:rPr lang="it-IT" i="1" dirty="0">
                <a:latin typeface="+mj-lt"/>
              </a:rPr>
              <a:t>Il rischio di non individuare un errore significativo dovuto a frodi</a:t>
            </a:r>
          </a:p>
          <a:p>
            <a:pPr algn="ctr">
              <a:lnSpc>
                <a:spcPct val="130000"/>
              </a:lnSpc>
            </a:pPr>
            <a:r>
              <a:rPr lang="it-IT" i="1" dirty="0">
                <a:latin typeface="+mj-lt"/>
              </a:rPr>
              <a:t>è più elevato</a:t>
            </a:r>
          </a:p>
          <a:p>
            <a:pPr algn="ctr">
              <a:lnSpc>
                <a:spcPct val="130000"/>
              </a:lnSpc>
            </a:pPr>
            <a:r>
              <a:rPr lang="it-IT" i="1" dirty="0">
                <a:latin typeface="+mj-lt"/>
              </a:rPr>
              <a:t> in quanto la </a:t>
            </a:r>
            <a:r>
              <a:rPr lang="it-IT" b="1" i="1" dirty="0">
                <a:latin typeface="+mj-lt"/>
              </a:rPr>
              <a:t>frode può prevedere piani sofisticati ed organizzati </a:t>
            </a:r>
            <a:r>
              <a:rPr lang="it-IT" i="1" dirty="0">
                <a:latin typeface="+mj-lt"/>
              </a:rPr>
              <a:t>attentamente, progettati al fine di occultarla.</a:t>
            </a:r>
          </a:p>
          <a:p>
            <a:endParaRPr lang="it-IT" i="1" dirty="0"/>
          </a:p>
          <a:p>
            <a:pPr>
              <a:defRPr/>
            </a:pPr>
            <a:endParaRPr lang="it-IT" dirty="0">
              <a:latin typeface="+mj-lt"/>
            </a:endParaRPr>
          </a:p>
          <a:p>
            <a:pPr>
              <a:defRPr/>
            </a:pPr>
            <a:endParaRPr lang="it-IT" u="sng" dirty="0">
              <a:latin typeface="+mj-lt"/>
            </a:endParaRPr>
          </a:p>
        </p:txBody>
      </p:sp>
      <p:sp>
        <p:nvSpPr>
          <p:cNvPr id="2" name="Parentesi quadra aperta 1">
            <a:extLst>
              <a:ext uri="{FF2B5EF4-FFF2-40B4-BE49-F238E27FC236}">
                <a16:creationId xmlns:a16="http://schemas.microsoft.com/office/drawing/2014/main" id="{3B6FE6EF-B658-8E40-BB40-FB8564B53839}"/>
              </a:ext>
            </a:extLst>
          </p:cNvPr>
          <p:cNvSpPr/>
          <p:nvPr/>
        </p:nvSpPr>
        <p:spPr>
          <a:xfrm>
            <a:off x="533400" y="4724400"/>
            <a:ext cx="304800" cy="1371600"/>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3" name="Parentesi quadra chiusa 2">
            <a:extLst>
              <a:ext uri="{FF2B5EF4-FFF2-40B4-BE49-F238E27FC236}">
                <a16:creationId xmlns:a16="http://schemas.microsoft.com/office/drawing/2014/main" id="{F397DF5D-1DAB-4246-8A26-4404567B7B95}"/>
              </a:ext>
            </a:extLst>
          </p:cNvPr>
          <p:cNvSpPr/>
          <p:nvPr/>
        </p:nvSpPr>
        <p:spPr>
          <a:xfrm>
            <a:off x="8380800" y="4797000"/>
            <a:ext cx="306000" cy="1375200"/>
          </a:xfrm>
          <a:prstGeom prst="righ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Tree>
    <p:extLst>
      <p:ext uri="{BB962C8B-B14F-4D97-AF65-F5344CB8AC3E}">
        <p14:creationId xmlns:p14="http://schemas.microsoft.com/office/powerpoint/2010/main" val="30493252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19</a:t>
            </a:fld>
            <a:endParaRPr lang="en-GB"/>
          </a:p>
        </p:txBody>
      </p:sp>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itle 3">
            <a:extLst>
              <a:ext uri="{FF2B5EF4-FFF2-40B4-BE49-F238E27FC236}">
                <a16:creationId xmlns:a16="http://schemas.microsoft.com/office/drawing/2014/main" id="{D8231623-53D9-469D-8AA6-25B646AA2CC3}"/>
              </a:ext>
            </a:extLst>
          </p:cNvPr>
          <p:cNvSpPr>
            <a:spLocks noGrp="1"/>
          </p:cNvSpPr>
          <p:nvPr>
            <p:ph type="title"/>
          </p:nvPr>
        </p:nvSpPr>
        <p:spPr>
          <a:xfrm>
            <a:off x="1295400" y="457200"/>
            <a:ext cx="8077200" cy="457200"/>
          </a:xfrm>
        </p:spPr>
        <p:txBody>
          <a:bodyPr/>
          <a:lstStyle/>
          <a:p>
            <a:pPr eaLnBrk="1" hangingPunct="1"/>
            <a:r>
              <a:rPr lang="it-IT" altLang="it-IT" sz="2000" dirty="0"/>
              <a:t>Responsabilità del revisore </a:t>
            </a:r>
          </a:p>
        </p:txBody>
      </p:sp>
      <p:sp>
        <p:nvSpPr>
          <p:cNvPr id="9" name="TextBox 6">
            <a:extLst>
              <a:ext uri="{FF2B5EF4-FFF2-40B4-BE49-F238E27FC236}">
                <a16:creationId xmlns:a16="http://schemas.microsoft.com/office/drawing/2014/main" id="{2CF6BB88-E115-0649-B52C-760230597AF1}"/>
              </a:ext>
            </a:extLst>
          </p:cNvPr>
          <p:cNvSpPr txBox="1"/>
          <p:nvPr/>
        </p:nvSpPr>
        <p:spPr>
          <a:xfrm>
            <a:off x="585773" y="1160463"/>
            <a:ext cx="8240712" cy="5078313"/>
          </a:xfrm>
          <a:prstGeom prst="rect">
            <a:avLst/>
          </a:prstGeom>
          <a:noFill/>
          <a:ln>
            <a:noFill/>
          </a:ln>
        </p:spPr>
        <p:txBody>
          <a:bodyPr wrap="square">
            <a:spAutoFit/>
          </a:bodyPr>
          <a:lstStyle/>
          <a:p>
            <a:pPr eaLnBrk="1" fontAlgn="auto" hangingPunct="1">
              <a:spcBef>
                <a:spcPts val="0"/>
              </a:spcBef>
              <a:spcAft>
                <a:spcPts val="0"/>
              </a:spcAft>
              <a:defRPr/>
            </a:pPr>
            <a:r>
              <a:rPr lang="it-IT" dirty="0">
                <a:latin typeface="+mj-lt"/>
              </a:rPr>
              <a:t>La capacità del revisore di </a:t>
            </a:r>
            <a:r>
              <a:rPr lang="it-IT" u="sng" dirty="0">
                <a:latin typeface="+mj-lt"/>
              </a:rPr>
              <a:t>individuare una frode </a:t>
            </a:r>
            <a:r>
              <a:rPr lang="it-IT" dirty="0">
                <a:latin typeface="+mj-lt"/>
              </a:rPr>
              <a:t>dipende da </a:t>
            </a:r>
            <a:r>
              <a:rPr lang="it-IT" b="1" u="sng" dirty="0">
                <a:latin typeface="+mj-lt"/>
              </a:rPr>
              <a:t>fattori</a:t>
            </a:r>
            <a:r>
              <a:rPr lang="it-IT" dirty="0">
                <a:latin typeface="+mj-lt"/>
              </a:rPr>
              <a:t> quali:</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Mentre il revisore può essere in grado di identificare le potenziali circostanze per perpetrare una frode, è invece difficile che stabilisca se errori in aree soggette a valutazioni, come stime contabili, siano causati da frodi oppure da comportamenti o eventi non intenzionali. </a:t>
            </a:r>
            <a:endParaRPr lang="it-IT" dirty="0"/>
          </a:p>
          <a:p>
            <a:pPr>
              <a:defRPr/>
            </a:pPr>
            <a:endParaRPr lang="it-IT" dirty="0">
              <a:latin typeface="+mj-lt"/>
            </a:endParaRPr>
          </a:p>
        </p:txBody>
      </p:sp>
      <p:sp>
        <p:nvSpPr>
          <p:cNvPr id="2" name="Rettangolo 1">
            <a:extLst>
              <a:ext uri="{FF2B5EF4-FFF2-40B4-BE49-F238E27FC236}">
                <a16:creationId xmlns:a16="http://schemas.microsoft.com/office/drawing/2014/main" id="{22665FAE-454C-0143-B769-D09A4931EEE4}"/>
              </a:ext>
            </a:extLst>
          </p:cNvPr>
          <p:cNvSpPr/>
          <p:nvPr/>
        </p:nvSpPr>
        <p:spPr bwMode="ltGray">
          <a:xfrm>
            <a:off x="762000" y="1904999"/>
            <a:ext cx="1879200" cy="1129455"/>
          </a:xfrm>
          <a:prstGeom prst="rect">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latin typeface="Georgia" pitchFamily="18" charset="0"/>
              </a:rPr>
              <a:t>A)L’abilità di chi la commette</a:t>
            </a:r>
          </a:p>
        </p:txBody>
      </p:sp>
      <p:sp>
        <p:nvSpPr>
          <p:cNvPr id="8" name="Rettangolo 7">
            <a:extLst>
              <a:ext uri="{FF2B5EF4-FFF2-40B4-BE49-F238E27FC236}">
                <a16:creationId xmlns:a16="http://schemas.microsoft.com/office/drawing/2014/main" id="{53B89BB4-BA5E-2146-8A88-D4110982CD9D}"/>
              </a:ext>
            </a:extLst>
          </p:cNvPr>
          <p:cNvSpPr/>
          <p:nvPr/>
        </p:nvSpPr>
        <p:spPr bwMode="ltGray">
          <a:xfrm>
            <a:off x="3226200" y="1905000"/>
            <a:ext cx="1879200" cy="1130400"/>
          </a:xfrm>
          <a:prstGeom prst="rect">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latin typeface="Georgia" pitchFamily="18" charset="0"/>
              </a:rPr>
              <a:t>B)La frequenza</a:t>
            </a:r>
          </a:p>
        </p:txBody>
      </p:sp>
      <p:sp>
        <p:nvSpPr>
          <p:cNvPr id="10" name="Rettangolo 9">
            <a:extLst>
              <a:ext uri="{FF2B5EF4-FFF2-40B4-BE49-F238E27FC236}">
                <a16:creationId xmlns:a16="http://schemas.microsoft.com/office/drawing/2014/main" id="{AB5DC8C8-402E-BB47-AAB4-C8447F1E3245}"/>
              </a:ext>
            </a:extLst>
          </p:cNvPr>
          <p:cNvSpPr/>
          <p:nvPr/>
        </p:nvSpPr>
        <p:spPr bwMode="ltGray">
          <a:xfrm>
            <a:off x="5715000" y="1905000"/>
            <a:ext cx="1879200" cy="1130400"/>
          </a:xfrm>
          <a:prstGeom prst="rect">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latin typeface="Georgia" pitchFamily="18" charset="0"/>
              </a:rPr>
              <a:t>C)L’ampiezza delle manipolazioni</a:t>
            </a:r>
          </a:p>
        </p:txBody>
      </p:sp>
      <p:sp>
        <p:nvSpPr>
          <p:cNvPr id="11" name="Rettangolo 10">
            <a:extLst>
              <a:ext uri="{FF2B5EF4-FFF2-40B4-BE49-F238E27FC236}">
                <a16:creationId xmlns:a16="http://schemas.microsoft.com/office/drawing/2014/main" id="{222BF9A3-14AE-394A-A9B3-FA07BA756242}"/>
              </a:ext>
            </a:extLst>
          </p:cNvPr>
          <p:cNvSpPr/>
          <p:nvPr/>
        </p:nvSpPr>
        <p:spPr bwMode="ltGray">
          <a:xfrm>
            <a:off x="762000" y="3280517"/>
            <a:ext cx="1879200" cy="1130400"/>
          </a:xfrm>
          <a:prstGeom prst="rect">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latin typeface="Georgia" pitchFamily="18" charset="0"/>
              </a:rPr>
              <a:t>D)Il livello di collusione</a:t>
            </a:r>
          </a:p>
        </p:txBody>
      </p:sp>
      <p:sp>
        <p:nvSpPr>
          <p:cNvPr id="12" name="Rettangolo 11">
            <a:extLst>
              <a:ext uri="{FF2B5EF4-FFF2-40B4-BE49-F238E27FC236}">
                <a16:creationId xmlns:a16="http://schemas.microsoft.com/office/drawing/2014/main" id="{DAE76312-4BBA-0F4E-A0A2-8FEA8D247DE9}"/>
              </a:ext>
            </a:extLst>
          </p:cNvPr>
          <p:cNvSpPr/>
          <p:nvPr/>
        </p:nvSpPr>
        <p:spPr bwMode="ltGray">
          <a:xfrm>
            <a:off x="3276600" y="3280518"/>
            <a:ext cx="1879200" cy="1130400"/>
          </a:xfrm>
          <a:prstGeom prst="rect">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latin typeface="Georgia" pitchFamily="18" charset="0"/>
              </a:rPr>
              <a:t>E)L’ammontare dei singoli importi manipolati</a:t>
            </a:r>
          </a:p>
        </p:txBody>
      </p:sp>
      <p:sp>
        <p:nvSpPr>
          <p:cNvPr id="13" name="Rettangolo 12">
            <a:extLst>
              <a:ext uri="{FF2B5EF4-FFF2-40B4-BE49-F238E27FC236}">
                <a16:creationId xmlns:a16="http://schemas.microsoft.com/office/drawing/2014/main" id="{1C9503BB-DC36-644C-B669-28C38BF7737A}"/>
              </a:ext>
            </a:extLst>
          </p:cNvPr>
          <p:cNvSpPr/>
          <p:nvPr/>
        </p:nvSpPr>
        <p:spPr bwMode="ltGray">
          <a:xfrm>
            <a:off x="5715000" y="3276293"/>
            <a:ext cx="1879200" cy="1130400"/>
          </a:xfrm>
          <a:prstGeom prst="rect">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latin typeface="Georgia" pitchFamily="18" charset="0"/>
              </a:rPr>
              <a:t>F)Il livello di autorità delle persone coinvolte</a:t>
            </a:r>
          </a:p>
        </p:txBody>
      </p:sp>
    </p:spTree>
    <p:extLst>
      <p:ext uri="{BB962C8B-B14F-4D97-AF65-F5344CB8AC3E}">
        <p14:creationId xmlns:p14="http://schemas.microsoft.com/office/powerpoint/2010/main" val="9999967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2</a:t>
            </a:fld>
            <a:endParaRPr lang="en-GB"/>
          </a:p>
        </p:txBody>
      </p:sp>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Rectangle 14">
            <a:extLst>
              <a:ext uri="{FF2B5EF4-FFF2-40B4-BE49-F238E27FC236}">
                <a16:creationId xmlns:a16="http://schemas.microsoft.com/office/drawing/2014/main" id="{8A8FA82D-8189-45F5-8861-7E15553F684E}"/>
              </a:ext>
            </a:extLst>
          </p:cNvPr>
          <p:cNvSpPr>
            <a:spLocks noGrp="1"/>
          </p:cNvSpPr>
          <p:nvPr>
            <p:ph type="title"/>
          </p:nvPr>
        </p:nvSpPr>
        <p:spPr>
          <a:xfrm>
            <a:off x="533400" y="1219200"/>
            <a:ext cx="8077200" cy="914400"/>
          </a:xfrm>
        </p:spPr>
        <p:txBody>
          <a:bodyPr/>
          <a:lstStyle/>
          <a:p>
            <a:pPr eaLnBrk="1" hangingPunct="1"/>
            <a:r>
              <a:rPr lang="it-IT" altLang="it-IT" sz="2000" dirty="0"/>
              <a:t>Indice</a:t>
            </a:r>
          </a:p>
        </p:txBody>
      </p:sp>
      <p:sp>
        <p:nvSpPr>
          <p:cNvPr id="2" name="Rettangolo 1">
            <a:extLst>
              <a:ext uri="{FF2B5EF4-FFF2-40B4-BE49-F238E27FC236}">
                <a16:creationId xmlns:a16="http://schemas.microsoft.com/office/drawing/2014/main" id="{8C6CE22F-D9A1-4740-B635-4BB7C62D0D4B}"/>
              </a:ext>
            </a:extLst>
          </p:cNvPr>
          <p:cNvSpPr/>
          <p:nvPr/>
        </p:nvSpPr>
        <p:spPr>
          <a:xfrm>
            <a:off x="180974" y="1676400"/>
            <a:ext cx="8658225" cy="5016758"/>
          </a:xfrm>
          <a:prstGeom prst="rect">
            <a:avLst/>
          </a:prstGeom>
        </p:spPr>
        <p:txBody>
          <a:bodyPr wrap="square">
            <a:spAutoFit/>
          </a:bodyPr>
          <a:lstStyle/>
          <a:p>
            <a:pPr lvl="1">
              <a:buFont typeface="Wingdings" panose="05000000000000000000" pitchFamily="2" charset="2"/>
              <a:buChar char="ü"/>
            </a:pPr>
            <a:r>
              <a:rPr lang="it-IT" altLang="it-IT" sz="2000" dirty="0"/>
              <a:t>Oggetto del principio di revisione internazionale ISA Italia 240</a:t>
            </a:r>
          </a:p>
          <a:p>
            <a:pPr lvl="1">
              <a:buFont typeface="Wingdings" panose="05000000000000000000" pitchFamily="2" charset="2"/>
              <a:buChar char="ü"/>
            </a:pPr>
            <a:r>
              <a:rPr lang="it-IT" altLang="it-IT" sz="2000" dirty="0"/>
              <a:t>Responsabilità relative alla prevenzione e individuazione delle frodi</a:t>
            </a:r>
          </a:p>
          <a:p>
            <a:pPr lvl="1">
              <a:buFont typeface="Wingdings" panose="05000000000000000000" pitchFamily="2" charset="2"/>
              <a:buChar char="ü"/>
            </a:pPr>
            <a:r>
              <a:rPr lang="it-IT" altLang="it-IT" sz="2000" dirty="0"/>
              <a:t>Scetticismo professionale</a:t>
            </a:r>
          </a:p>
          <a:p>
            <a:pPr lvl="1">
              <a:buFont typeface="Wingdings" panose="05000000000000000000" pitchFamily="2" charset="2"/>
              <a:buChar char="ü"/>
            </a:pPr>
            <a:r>
              <a:rPr lang="it-IT" altLang="it-IT" sz="2000" dirty="0"/>
              <a:t>Caratteristiche delle frodi </a:t>
            </a:r>
          </a:p>
          <a:p>
            <a:pPr lvl="1">
              <a:buFont typeface="Wingdings" panose="05000000000000000000" pitchFamily="2" charset="2"/>
              <a:buChar char="ü"/>
            </a:pPr>
            <a:r>
              <a:rPr lang="it-IT" altLang="it-IT" sz="2000" dirty="0"/>
              <a:t>Discussione tra i membri del team di revisione</a:t>
            </a:r>
          </a:p>
          <a:p>
            <a:pPr lvl="1">
              <a:buFont typeface="Wingdings" panose="05000000000000000000" pitchFamily="2" charset="2"/>
              <a:buChar char="ü"/>
            </a:pPr>
            <a:r>
              <a:rPr lang="it-IT" altLang="it-IT" sz="2000" dirty="0"/>
              <a:t>Procedure di valutazione del rischio e attività correlate</a:t>
            </a:r>
          </a:p>
          <a:p>
            <a:pPr lvl="1">
              <a:buFont typeface="Wingdings" panose="05000000000000000000" pitchFamily="2" charset="2"/>
              <a:buChar char="ü"/>
            </a:pPr>
            <a:r>
              <a:rPr lang="it-IT" altLang="it-IT" sz="2000" dirty="0"/>
              <a:t>Identificazione e valutazione dei rischi di errori significativi </a:t>
            </a:r>
          </a:p>
          <a:p>
            <a:pPr lvl="1">
              <a:buFont typeface="Wingdings" panose="05000000000000000000" pitchFamily="2" charset="2"/>
              <a:buChar char="ü"/>
            </a:pPr>
            <a:r>
              <a:rPr lang="it-IT" altLang="it-IT" sz="2000" dirty="0"/>
              <a:t>Risposte di revisione ai rischi identificati e valutati </a:t>
            </a:r>
          </a:p>
          <a:p>
            <a:pPr lvl="1">
              <a:buFont typeface="Wingdings" panose="05000000000000000000" pitchFamily="2" charset="2"/>
              <a:buChar char="ü"/>
            </a:pPr>
            <a:r>
              <a:rPr lang="it-IT" altLang="it-IT" sz="2000" dirty="0"/>
              <a:t>Valutazione degli elementi probativi </a:t>
            </a:r>
          </a:p>
          <a:p>
            <a:pPr lvl="1">
              <a:buFont typeface="Wingdings" panose="05000000000000000000" pitchFamily="2" charset="2"/>
              <a:buChar char="ü"/>
            </a:pPr>
            <a:r>
              <a:rPr lang="it-IT" altLang="it-IT" sz="2000" dirty="0"/>
              <a:t>Impossibilità per il revisore di continuare a svolgere l’incarico </a:t>
            </a:r>
          </a:p>
          <a:p>
            <a:pPr lvl="1">
              <a:buFont typeface="Wingdings" panose="05000000000000000000" pitchFamily="2" charset="2"/>
              <a:buChar char="ü"/>
            </a:pPr>
            <a:r>
              <a:rPr lang="it-IT" altLang="it-IT" sz="2000" dirty="0"/>
              <a:t>Comunicazioni alla direzione e con responsabili delle attività di </a:t>
            </a:r>
            <a:r>
              <a:rPr lang="it-IT" altLang="it-IT" sz="2000" dirty="0" err="1"/>
              <a:t>governance</a:t>
            </a:r>
            <a:r>
              <a:rPr lang="it-IT" altLang="it-IT" sz="2000" dirty="0"/>
              <a:t> </a:t>
            </a:r>
          </a:p>
          <a:p>
            <a:pPr lvl="1">
              <a:buFont typeface="Wingdings" panose="05000000000000000000" pitchFamily="2" charset="2"/>
              <a:buChar char="ü"/>
            </a:pPr>
            <a:r>
              <a:rPr lang="it-IT" altLang="it-IT" sz="2000" dirty="0"/>
              <a:t>Comunicazioni alle autorità di vigilanza</a:t>
            </a:r>
          </a:p>
          <a:p>
            <a:pPr lvl="1">
              <a:buFont typeface="Wingdings" panose="05000000000000000000" pitchFamily="2" charset="2"/>
              <a:buChar char="ü"/>
            </a:pPr>
            <a:endParaRPr lang="it-IT" altLang="it-IT" sz="2000" dirty="0"/>
          </a:p>
          <a:p>
            <a:pPr lvl="1">
              <a:buFont typeface="Wingdings" panose="05000000000000000000" pitchFamily="2" charset="2"/>
              <a:buChar char="ü"/>
            </a:pPr>
            <a:endParaRPr lang="it-IT" altLang="it-IT" sz="2000" dirty="0"/>
          </a:p>
          <a:p>
            <a:pPr lvl="1">
              <a:buFont typeface="Wingdings" panose="05000000000000000000" pitchFamily="2" charset="2"/>
              <a:buChar char="ü"/>
            </a:pPr>
            <a:endParaRPr lang="it-IT" altLang="it-IT" sz="2000" dirty="0"/>
          </a:p>
        </p:txBody>
      </p:sp>
    </p:spTree>
    <p:extLst>
      <p:ext uri="{BB962C8B-B14F-4D97-AF65-F5344CB8AC3E}">
        <p14:creationId xmlns:p14="http://schemas.microsoft.com/office/powerpoint/2010/main" val="1481146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20</a:t>
            </a:fld>
            <a:endParaRPr lang="en-GB" dirty="0"/>
          </a:p>
        </p:txBody>
      </p:sp>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itle 3">
            <a:extLst>
              <a:ext uri="{FF2B5EF4-FFF2-40B4-BE49-F238E27FC236}">
                <a16:creationId xmlns:a16="http://schemas.microsoft.com/office/drawing/2014/main" id="{AA7C0BA6-D953-4E8D-B08E-8FBA126BC33A}"/>
              </a:ext>
            </a:extLst>
          </p:cNvPr>
          <p:cNvSpPr txBox="1">
            <a:spLocks/>
          </p:cNvSpPr>
          <p:nvPr/>
        </p:nvSpPr>
        <p:spPr>
          <a:xfrm>
            <a:off x="1295400" y="449262"/>
            <a:ext cx="10882312" cy="6429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r>
              <a:rPr lang="it-IT" altLang="it-IT" sz="2000" dirty="0"/>
              <a:t>Scetticismo professionale</a:t>
            </a:r>
            <a:endParaRPr lang="it-IT" altLang="it-IT" sz="2000" u="sng" dirty="0"/>
          </a:p>
        </p:txBody>
      </p:sp>
      <p:sp>
        <p:nvSpPr>
          <p:cNvPr id="8" name="TextBox 6">
            <a:extLst>
              <a:ext uri="{FF2B5EF4-FFF2-40B4-BE49-F238E27FC236}">
                <a16:creationId xmlns:a16="http://schemas.microsoft.com/office/drawing/2014/main" id="{3D79C990-66AB-4056-8BD2-83E69D5FDE38}"/>
              </a:ext>
            </a:extLst>
          </p:cNvPr>
          <p:cNvSpPr txBox="1"/>
          <p:nvPr/>
        </p:nvSpPr>
        <p:spPr>
          <a:xfrm>
            <a:off x="457200" y="1245443"/>
            <a:ext cx="8088312" cy="5563061"/>
          </a:xfrm>
          <a:prstGeom prst="rect">
            <a:avLst/>
          </a:prstGeom>
          <a:noFill/>
          <a:ln>
            <a:noFill/>
          </a:ln>
        </p:spPr>
        <p:txBody>
          <a:bodyPr wrap="square">
            <a:spAutoFit/>
          </a:bodyPr>
          <a:lstStyle/>
          <a:p>
            <a:pPr algn="ctr">
              <a:lnSpc>
                <a:spcPct val="250000"/>
              </a:lnSpc>
            </a:pPr>
            <a:r>
              <a:rPr lang="it-IT" u="sng" dirty="0">
                <a:latin typeface="+mj-lt"/>
                <a:ea typeface="Times New Roman" charset="0"/>
                <a:cs typeface="Times New Roman" charset="0"/>
              </a:rPr>
              <a:t>il rischio per il revisore di non individuare errori significativi</a:t>
            </a:r>
          </a:p>
          <a:p>
            <a:pPr algn="ctr">
              <a:lnSpc>
                <a:spcPct val="250000"/>
              </a:lnSpc>
            </a:pPr>
            <a:r>
              <a:rPr lang="it-IT" u="sng" dirty="0">
                <a:latin typeface="+mj-lt"/>
                <a:ea typeface="Times New Roman" charset="0"/>
                <a:cs typeface="Times New Roman" charset="0"/>
              </a:rPr>
              <a:t>dovuti a frodi poste in essere dalla </a:t>
            </a:r>
            <a:r>
              <a:rPr lang="it-IT" b="1" u="sng" dirty="0">
                <a:latin typeface="+mj-lt"/>
                <a:ea typeface="Times New Roman" charset="0"/>
                <a:cs typeface="Times New Roman" charset="0"/>
              </a:rPr>
              <a:t>direzione</a:t>
            </a:r>
            <a:endParaRPr lang="it-IT" u="sng" dirty="0">
              <a:latin typeface="+mj-lt"/>
              <a:ea typeface="Times New Roman" charset="0"/>
              <a:cs typeface="Times New Roman" charset="0"/>
            </a:endParaRPr>
          </a:p>
          <a:p>
            <a:pPr algn="ctr">
              <a:lnSpc>
                <a:spcPct val="250000"/>
              </a:lnSpc>
            </a:pPr>
            <a:r>
              <a:rPr lang="it-IT" u="sng" dirty="0">
                <a:latin typeface="+mj-lt"/>
                <a:ea typeface="Times New Roman" charset="0"/>
                <a:cs typeface="Times New Roman" charset="0"/>
              </a:rPr>
              <a:t>è maggiore rispetto a quello dovuto a frodi perpetrate dai </a:t>
            </a:r>
            <a:r>
              <a:rPr lang="it-IT" b="1" u="sng" dirty="0">
                <a:latin typeface="+mj-lt"/>
                <a:ea typeface="Times New Roman" charset="0"/>
                <a:cs typeface="Times New Roman" charset="0"/>
              </a:rPr>
              <a:t>dipendenti</a:t>
            </a:r>
            <a:r>
              <a:rPr lang="it-IT" dirty="0">
                <a:latin typeface="+mj-lt"/>
                <a:ea typeface="Times New Roman" charset="0"/>
                <a:cs typeface="Times New Roman" charset="0"/>
              </a:rPr>
              <a:t>,</a:t>
            </a:r>
          </a:p>
          <a:p>
            <a:pPr algn="ctr">
              <a:lnSpc>
                <a:spcPct val="250000"/>
              </a:lnSpc>
            </a:pPr>
            <a:r>
              <a:rPr lang="it-IT" dirty="0">
                <a:latin typeface="+mj-lt"/>
                <a:ea typeface="Times New Roman" charset="0"/>
                <a:cs typeface="Times New Roman" charset="0"/>
              </a:rPr>
              <a:t>poiché la direzione è spesso nella posizione di manipolare, direttamente o indirettamente, le registrazioni contabili, di presentare una informativa finanziaria falsa, ovvero di forzare le procedure di controllo definite per prevenire simili frodi perpetrate da altro personale dipendente. </a:t>
            </a:r>
          </a:p>
          <a:p>
            <a:pPr algn="ctr">
              <a:lnSpc>
                <a:spcPct val="250000"/>
              </a:lnSpc>
            </a:pPr>
            <a:endParaRPr lang="it-IT" dirty="0">
              <a:latin typeface="+mj-lt"/>
              <a:ea typeface="Times New Roman" charset="0"/>
              <a:cs typeface="Times New Roman" charset="0"/>
            </a:endParaRPr>
          </a:p>
        </p:txBody>
      </p:sp>
    </p:spTree>
    <p:extLst>
      <p:ext uri="{BB962C8B-B14F-4D97-AF65-F5344CB8AC3E}">
        <p14:creationId xmlns:p14="http://schemas.microsoft.com/office/powerpoint/2010/main" val="9978166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21</a:t>
            </a:fld>
            <a:endParaRPr lang="en-GB" dirty="0"/>
          </a:p>
        </p:txBody>
      </p:sp>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itle 3">
            <a:extLst>
              <a:ext uri="{FF2B5EF4-FFF2-40B4-BE49-F238E27FC236}">
                <a16:creationId xmlns:a16="http://schemas.microsoft.com/office/drawing/2014/main" id="{AA7C0BA6-D953-4E8D-B08E-8FBA126BC33A}"/>
              </a:ext>
            </a:extLst>
          </p:cNvPr>
          <p:cNvSpPr txBox="1">
            <a:spLocks/>
          </p:cNvSpPr>
          <p:nvPr/>
        </p:nvSpPr>
        <p:spPr>
          <a:xfrm>
            <a:off x="1295400" y="449262"/>
            <a:ext cx="10882312" cy="6429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r>
              <a:rPr lang="it-IT" altLang="it-IT" sz="2000" dirty="0"/>
              <a:t>Scetticismo professionale</a:t>
            </a:r>
            <a:endParaRPr lang="it-IT" altLang="it-IT" sz="2000" u="sng" dirty="0"/>
          </a:p>
        </p:txBody>
      </p:sp>
      <p:sp>
        <p:nvSpPr>
          <p:cNvPr id="8" name="TextBox 6">
            <a:extLst>
              <a:ext uri="{FF2B5EF4-FFF2-40B4-BE49-F238E27FC236}">
                <a16:creationId xmlns:a16="http://schemas.microsoft.com/office/drawing/2014/main" id="{3D79C990-66AB-4056-8BD2-83E69D5FDE38}"/>
              </a:ext>
            </a:extLst>
          </p:cNvPr>
          <p:cNvSpPr txBox="1"/>
          <p:nvPr/>
        </p:nvSpPr>
        <p:spPr>
          <a:xfrm>
            <a:off x="457200" y="1245443"/>
            <a:ext cx="8088312" cy="5586145"/>
          </a:xfrm>
          <a:prstGeom prst="rect">
            <a:avLst/>
          </a:prstGeom>
          <a:noFill/>
          <a:ln>
            <a:noFill/>
          </a:ln>
        </p:spPr>
        <p:txBody>
          <a:bodyPr wrap="square">
            <a:spAutoFit/>
          </a:bodyPr>
          <a:lstStyle/>
          <a:p>
            <a:pPr algn="ctr">
              <a:lnSpc>
                <a:spcPct val="200000"/>
              </a:lnSpc>
            </a:pPr>
            <a:r>
              <a:rPr lang="it-IT" dirty="0">
                <a:latin typeface="+mj-lt"/>
                <a:ea typeface="Times New Roman" charset="0"/>
                <a:cs typeface="Times New Roman" charset="0"/>
              </a:rPr>
              <a:t>Nell’acquisire una ragionevole sicurezza che il bilancio non contenga errori significativi dovuti a frodi, il revisore è responsabile di mantenere lo </a:t>
            </a:r>
            <a:r>
              <a:rPr lang="it-IT" b="1" u="sng" dirty="0">
                <a:latin typeface="+mj-lt"/>
                <a:ea typeface="Times New Roman" charset="0"/>
                <a:cs typeface="Times New Roman" charset="0"/>
              </a:rPr>
              <a:t>scetticismo professionale, </a:t>
            </a:r>
            <a:r>
              <a:rPr lang="it-IT" dirty="0">
                <a:latin typeface="+mj-lt"/>
                <a:ea typeface="Times New Roman" charset="0"/>
                <a:cs typeface="Times New Roman" charset="0"/>
              </a:rPr>
              <a:t>considerando la possibilità di forzatura dei controlli da parte della direzione. </a:t>
            </a:r>
          </a:p>
          <a:p>
            <a:pPr algn="ctr">
              <a:lnSpc>
                <a:spcPct val="200000"/>
              </a:lnSpc>
            </a:pPr>
            <a:endParaRPr lang="it-IT" dirty="0">
              <a:latin typeface="+mj-lt"/>
              <a:ea typeface="Times New Roman" charset="0"/>
              <a:cs typeface="Times New Roman" charset="0"/>
            </a:endParaRPr>
          </a:p>
          <a:p>
            <a:pPr algn="ctr">
              <a:lnSpc>
                <a:spcPct val="200000"/>
              </a:lnSpc>
            </a:pPr>
            <a:endParaRPr lang="it-IT" dirty="0">
              <a:latin typeface="+mj-lt"/>
              <a:ea typeface="Times New Roman" charset="0"/>
              <a:cs typeface="Times New Roman" charset="0"/>
            </a:endParaRPr>
          </a:p>
          <a:p>
            <a:pPr algn="ctr">
              <a:lnSpc>
                <a:spcPct val="200000"/>
              </a:lnSpc>
            </a:pPr>
            <a:r>
              <a:rPr lang="it-IT" dirty="0">
                <a:latin typeface="+mj-lt"/>
                <a:ea typeface="Times New Roman" charset="0"/>
                <a:cs typeface="Times New Roman" charset="0"/>
              </a:rPr>
              <a:t>Le regole del presente principio hanno lo scopo di </a:t>
            </a:r>
            <a:r>
              <a:rPr lang="it-IT" u="sng" dirty="0">
                <a:latin typeface="+mj-lt"/>
                <a:ea typeface="Times New Roman" charset="0"/>
                <a:cs typeface="Times New Roman" charset="0"/>
              </a:rPr>
              <a:t>aiutare il revisore ad identificare e valutare i rischi di errori significativi </a:t>
            </a:r>
            <a:r>
              <a:rPr lang="it-IT" dirty="0">
                <a:latin typeface="+mj-lt"/>
                <a:ea typeface="Times New Roman" charset="0"/>
                <a:cs typeface="Times New Roman" charset="0"/>
              </a:rPr>
              <a:t>provocati dalle frodi e </a:t>
            </a:r>
            <a:r>
              <a:rPr lang="it-IT" u="sng" dirty="0">
                <a:latin typeface="+mj-lt"/>
                <a:ea typeface="Times New Roman" charset="0"/>
                <a:cs typeface="Times New Roman" charset="0"/>
              </a:rPr>
              <a:t>definire procedure per individuare tali erro</a:t>
            </a:r>
            <a:r>
              <a:rPr lang="it-IT" dirty="0">
                <a:latin typeface="+mj-lt"/>
                <a:ea typeface="Times New Roman" charset="0"/>
                <a:cs typeface="Times New Roman" charset="0"/>
              </a:rPr>
              <a:t>ri. </a:t>
            </a:r>
            <a:br>
              <a:rPr lang="it-IT" dirty="0">
                <a:latin typeface="+mj-lt"/>
                <a:ea typeface="Times New Roman" charset="0"/>
                <a:cs typeface="Times New Roman" charset="0"/>
              </a:rPr>
            </a:br>
            <a:endParaRPr lang="it-IT" altLang="it-IT" dirty="0">
              <a:latin typeface="+mj-lt"/>
            </a:endParaRPr>
          </a:p>
        </p:txBody>
      </p:sp>
      <p:sp>
        <p:nvSpPr>
          <p:cNvPr id="9" name="Freccia giù 8">
            <a:extLst>
              <a:ext uri="{FF2B5EF4-FFF2-40B4-BE49-F238E27FC236}">
                <a16:creationId xmlns:a16="http://schemas.microsoft.com/office/drawing/2014/main" id="{A17BF92C-A7BF-F14C-BBEA-178E4FCD5772}"/>
              </a:ext>
            </a:extLst>
          </p:cNvPr>
          <p:cNvSpPr/>
          <p:nvPr/>
        </p:nvSpPr>
        <p:spPr bwMode="ltGray">
          <a:xfrm>
            <a:off x="3124200" y="3962400"/>
            <a:ext cx="1981200" cy="762000"/>
          </a:xfrm>
          <a:prstGeom prst="downArrow">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Tree>
    <p:extLst>
      <p:ext uri="{BB962C8B-B14F-4D97-AF65-F5344CB8AC3E}">
        <p14:creationId xmlns:p14="http://schemas.microsoft.com/office/powerpoint/2010/main" val="20571050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32347" y="999978"/>
            <a:ext cx="6123384" cy="385763"/>
          </a:xfrm>
        </p:spPr>
        <p:txBody>
          <a:bodyPr/>
          <a:lstStyle/>
          <a:p>
            <a:pPr>
              <a:defRPr/>
            </a:pPr>
            <a:r>
              <a:rPr lang="it-IT" dirty="0">
                <a:latin typeface="+mn-lt"/>
              </a:rPr>
              <a:t>OIC 31</a:t>
            </a:r>
            <a:endParaRPr lang="fr-FR" dirty="0">
              <a:latin typeface="+mn-lt"/>
            </a:endParaRPr>
          </a:p>
        </p:txBody>
      </p:sp>
      <p:pic>
        <p:nvPicPr>
          <p:cNvPr id="5" name="Immagine 4" descr="http://www.odcec.napoli.it/templates/mx_joomlafree/images/logo.pn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22</a:t>
            </a:fld>
            <a:r>
              <a:rPr lang="en-GB" dirty="0"/>
              <a:t>6</a:t>
            </a:r>
          </a:p>
        </p:txBody>
      </p:sp>
      <p:sp>
        <p:nvSpPr>
          <p:cNvPr id="13" name="Title 3">
            <a:extLst>
              <a:ext uri="{FF2B5EF4-FFF2-40B4-BE49-F238E27FC236}">
                <a16:creationId xmlns:a16="http://schemas.microsoft.com/office/drawing/2014/main" id="{DEAAE91B-C817-41E3-9047-261846B3D2E7}"/>
              </a:ext>
            </a:extLst>
          </p:cNvPr>
          <p:cNvSpPr txBox="1">
            <a:spLocks/>
          </p:cNvSpPr>
          <p:nvPr/>
        </p:nvSpPr>
        <p:spPr>
          <a:xfrm>
            <a:off x="1219200" y="480918"/>
            <a:ext cx="10882312" cy="6429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r>
              <a:rPr lang="it-IT" altLang="it-IT" sz="2000" dirty="0"/>
              <a:t>Obiettivi del revisore </a:t>
            </a:r>
          </a:p>
        </p:txBody>
      </p:sp>
      <p:sp>
        <p:nvSpPr>
          <p:cNvPr id="14" name="TextBox 6">
            <a:extLst>
              <a:ext uri="{FF2B5EF4-FFF2-40B4-BE49-F238E27FC236}">
                <a16:creationId xmlns:a16="http://schemas.microsoft.com/office/drawing/2014/main" id="{0ADE0B27-8C56-495A-BCF5-56B59D2D6B28}"/>
              </a:ext>
            </a:extLst>
          </p:cNvPr>
          <p:cNvSpPr txBox="1"/>
          <p:nvPr/>
        </p:nvSpPr>
        <p:spPr>
          <a:xfrm>
            <a:off x="457200" y="1167348"/>
            <a:ext cx="7631112" cy="646331"/>
          </a:xfrm>
          <a:prstGeom prst="rect">
            <a:avLst/>
          </a:prstGeom>
          <a:noFill/>
          <a:ln>
            <a:noFill/>
          </a:ln>
        </p:spPr>
        <p:txBody>
          <a:bodyPr wrap="square">
            <a:spAutoFit/>
          </a:bodyPr>
          <a:lstStyle/>
          <a:p>
            <a:pPr eaLnBrk="1" fontAlgn="auto" hangingPunct="1">
              <a:spcBef>
                <a:spcPts val="0"/>
              </a:spcBef>
              <a:spcAft>
                <a:spcPts val="0"/>
              </a:spcAft>
              <a:defRPr/>
            </a:pPr>
            <a:r>
              <a:rPr lang="it-IT" dirty="0">
                <a:latin typeface="+mj-lt"/>
              </a:rPr>
              <a:t>Gli </a:t>
            </a:r>
            <a:r>
              <a:rPr lang="it-IT" b="1" dirty="0">
                <a:latin typeface="+mj-lt"/>
              </a:rPr>
              <a:t>obiettivi</a:t>
            </a:r>
            <a:r>
              <a:rPr lang="it-IT" dirty="0">
                <a:latin typeface="+mj-lt"/>
              </a:rPr>
              <a:t> del revisore sono i seguenti: </a:t>
            </a:r>
          </a:p>
          <a:p>
            <a:pPr eaLnBrk="1" fontAlgn="auto" hangingPunct="1">
              <a:spcBef>
                <a:spcPts val="0"/>
              </a:spcBef>
              <a:spcAft>
                <a:spcPts val="0"/>
              </a:spcAft>
              <a:defRPr/>
            </a:pPr>
            <a:endParaRPr lang="it-IT" dirty="0">
              <a:latin typeface="+mj-lt"/>
            </a:endParaRPr>
          </a:p>
        </p:txBody>
      </p:sp>
      <p:graphicFrame>
        <p:nvGraphicFramePr>
          <p:cNvPr id="3" name="Diagramma 2">
            <a:extLst>
              <a:ext uri="{FF2B5EF4-FFF2-40B4-BE49-F238E27FC236}">
                <a16:creationId xmlns:a16="http://schemas.microsoft.com/office/drawing/2014/main" id="{9D112C7A-B141-8341-88A5-F50139C5DFE4}"/>
              </a:ext>
            </a:extLst>
          </p:cNvPr>
          <p:cNvGraphicFramePr/>
          <p:nvPr>
            <p:extLst>
              <p:ext uri="{D42A27DB-BD31-4B8C-83A1-F6EECF244321}">
                <p14:modId xmlns:p14="http://schemas.microsoft.com/office/powerpoint/2010/main" val="1754296022"/>
              </p:ext>
            </p:extLst>
          </p:nvPr>
        </p:nvGraphicFramePr>
        <p:xfrm>
          <a:off x="838200" y="1752600"/>
          <a:ext cx="7010400" cy="315346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3486739990"/>
      </p:ext>
    </p:extLst>
  </p:cSld>
  <p:clrMapOvr>
    <a:overrideClrMapping bg1="lt1" tx1="dk1" bg2="lt2" tx2="dk2" accent1="accent1" accent2="accent2" accent3="accent3" accent4="accent4" accent5="accent5" accent6="accent6" hlink="hlink" folHlink="folHlink"/>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32347" y="999978"/>
            <a:ext cx="6123384" cy="385763"/>
          </a:xfrm>
        </p:spPr>
        <p:txBody>
          <a:bodyPr/>
          <a:lstStyle/>
          <a:p>
            <a:pPr>
              <a:defRPr/>
            </a:pPr>
            <a:r>
              <a:rPr lang="it-IT" dirty="0">
                <a:latin typeface="+mn-lt"/>
              </a:rPr>
              <a:t>OIC 31</a:t>
            </a:r>
            <a:endParaRPr lang="fr-FR" dirty="0">
              <a:latin typeface="+mn-lt"/>
            </a:endParaRPr>
          </a:p>
        </p:txBody>
      </p:sp>
      <p:pic>
        <p:nvPicPr>
          <p:cNvPr id="5" name="Immagine 4" descr="http://www.odcec.napoli.it/templates/mx_joomlafree/images/logo.pn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23</a:t>
            </a:fld>
            <a:r>
              <a:rPr lang="en-GB" dirty="0"/>
              <a:t>6</a:t>
            </a:r>
          </a:p>
        </p:txBody>
      </p:sp>
      <p:sp>
        <p:nvSpPr>
          <p:cNvPr id="8" name="Title 3">
            <a:extLst>
              <a:ext uri="{FF2B5EF4-FFF2-40B4-BE49-F238E27FC236}">
                <a16:creationId xmlns:a16="http://schemas.microsoft.com/office/drawing/2014/main" id="{82FABD7E-2949-48B4-9BD7-BD293432FCA8}"/>
              </a:ext>
            </a:extLst>
          </p:cNvPr>
          <p:cNvSpPr txBox="1">
            <a:spLocks/>
          </p:cNvSpPr>
          <p:nvPr/>
        </p:nvSpPr>
        <p:spPr>
          <a:xfrm>
            <a:off x="1186649" y="517525"/>
            <a:ext cx="10882312" cy="6429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Discussione tra i membri del team di revisione </a:t>
            </a:r>
            <a:endParaRPr lang="it-IT" altLang="it-IT" sz="2000" u="sng" dirty="0">
              <a:solidFill>
                <a:schemeClr val="tx1"/>
              </a:solidFill>
            </a:endParaRPr>
          </a:p>
        </p:txBody>
      </p:sp>
      <p:sp>
        <p:nvSpPr>
          <p:cNvPr id="9" name="TextBox 6">
            <a:extLst>
              <a:ext uri="{FF2B5EF4-FFF2-40B4-BE49-F238E27FC236}">
                <a16:creationId xmlns:a16="http://schemas.microsoft.com/office/drawing/2014/main" id="{98D79BA2-06B9-4DF7-A0CD-E3BB52DE9DB9}"/>
              </a:ext>
            </a:extLst>
          </p:cNvPr>
          <p:cNvSpPr txBox="1"/>
          <p:nvPr/>
        </p:nvSpPr>
        <p:spPr>
          <a:xfrm>
            <a:off x="685800" y="1219200"/>
            <a:ext cx="8305800" cy="707886"/>
          </a:xfrm>
          <a:prstGeom prst="rect">
            <a:avLst/>
          </a:prstGeom>
          <a:noFill/>
          <a:ln>
            <a:noFill/>
          </a:ln>
        </p:spPr>
        <p:txBody>
          <a:bodyPr wrap="square">
            <a:spAutoFit/>
          </a:bodyPr>
          <a:lstStyle/>
          <a:p>
            <a:pPr eaLnBrk="1" fontAlgn="auto" hangingPunct="1">
              <a:spcBef>
                <a:spcPts val="0"/>
              </a:spcBef>
              <a:spcAft>
                <a:spcPts val="0"/>
              </a:spcAft>
              <a:defRPr/>
            </a:pPr>
            <a:endParaRPr lang="it-IT" altLang="it-IT" sz="2000" dirty="0">
              <a:latin typeface="+mj-lt"/>
            </a:endParaRPr>
          </a:p>
          <a:p>
            <a:pPr eaLnBrk="1" fontAlgn="auto" hangingPunct="1">
              <a:spcBef>
                <a:spcPts val="0"/>
              </a:spcBef>
              <a:spcAft>
                <a:spcPts val="0"/>
              </a:spcAft>
              <a:defRPr/>
            </a:pPr>
            <a:endParaRPr lang="it-IT" sz="2000" dirty="0">
              <a:latin typeface="+mj-lt"/>
            </a:endParaRPr>
          </a:p>
        </p:txBody>
      </p:sp>
      <p:sp>
        <p:nvSpPr>
          <p:cNvPr id="11" name="TextBox 6">
            <a:extLst>
              <a:ext uri="{FF2B5EF4-FFF2-40B4-BE49-F238E27FC236}">
                <a16:creationId xmlns:a16="http://schemas.microsoft.com/office/drawing/2014/main" id="{BBAFDD60-4A5D-4348-8099-769FCAE5BBB1}"/>
              </a:ext>
            </a:extLst>
          </p:cNvPr>
          <p:cNvSpPr txBox="1"/>
          <p:nvPr/>
        </p:nvSpPr>
        <p:spPr>
          <a:xfrm>
            <a:off x="470624" y="1280279"/>
            <a:ext cx="8164512" cy="5355312"/>
          </a:xfrm>
          <a:prstGeom prst="rect">
            <a:avLst/>
          </a:prstGeom>
          <a:noFill/>
          <a:ln>
            <a:noFill/>
          </a:ln>
        </p:spPr>
        <p:txBody>
          <a:bodyPr wrap="square">
            <a:spAutoFit/>
          </a:bodyPr>
          <a:lstStyle/>
          <a:p>
            <a:pPr eaLnBrk="1" fontAlgn="auto" hangingPunct="1">
              <a:spcBef>
                <a:spcPts val="0"/>
              </a:spcBef>
              <a:spcAft>
                <a:spcPts val="0"/>
              </a:spcAft>
              <a:defRPr/>
            </a:pPr>
            <a:r>
              <a:rPr lang="it-IT" dirty="0">
                <a:latin typeface="+mj-lt"/>
              </a:rPr>
              <a:t>Il principio di revisione internazionale (ISA Italia) n. 315 richiede che vi sia una </a:t>
            </a:r>
            <a:r>
              <a:rPr lang="it-IT" u="sng" dirty="0">
                <a:latin typeface="+mj-lt"/>
              </a:rPr>
              <a:t>discussione tra i membri del team di revisione </a:t>
            </a:r>
            <a:r>
              <a:rPr lang="it-IT" dirty="0">
                <a:latin typeface="+mj-lt"/>
              </a:rPr>
              <a:t>e che il responsabile dell’incarico decida </a:t>
            </a:r>
            <a:r>
              <a:rPr lang="it-IT" i="1" dirty="0">
                <a:latin typeface="+mj-lt"/>
              </a:rPr>
              <a:t>quali aspetti debbano essere comunicati ai membri del team di revisione non coinvolti nella discussione</a:t>
            </a:r>
            <a:r>
              <a:rPr lang="it-IT" dirty="0">
                <a:latin typeface="+mj-lt"/>
              </a:rPr>
              <a:t>.</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Tale discussione deve porre una particolare </a:t>
            </a:r>
            <a:r>
              <a:rPr lang="it-IT" u="sng" dirty="0">
                <a:latin typeface="+mj-lt"/>
              </a:rPr>
              <a:t>attenzione alle modalità ed alle aree in cui il bilancio può essere soggetto a errori significativi dovuti a frodi.</a:t>
            </a:r>
          </a:p>
          <a:p>
            <a:pPr eaLnBrk="1" fontAlgn="auto" hangingPunct="1">
              <a:spcBef>
                <a:spcPts val="0"/>
              </a:spcBef>
              <a:spcAft>
                <a:spcPts val="0"/>
              </a:spcAft>
              <a:defRPr/>
            </a:pPr>
            <a:endParaRPr lang="it-IT" u="sng"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La discussione deve avvenire </a:t>
            </a:r>
            <a:r>
              <a:rPr lang="it-IT" u="sng" dirty="0">
                <a:latin typeface="+mj-lt"/>
              </a:rPr>
              <a:t>in assenza di pregiudizi</a:t>
            </a:r>
            <a:r>
              <a:rPr lang="it-IT" dirty="0">
                <a:latin typeface="+mj-lt"/>
              </a:rPr>
              <a:t> da parte dei membri del team di revisione in merito all’onestà ed all’integrità delle direzione e dei responsabili delle attività di </a:t>
            </a:r>
            <a:r>
              <a:rPr lang="it-IT" dirty="0" err="1">
                <a:latin typeface="+mj-lt"/>
              </a:rPr>
              <a:t>governance</a:t>
            </a:r>
            <a:r>
              <a:rPr lang="it-IT" dirty="0">
                <a:latin typeface="+mj-lt"/>
              </a:rPr>
              <a:t>.</a:t>
            </a:r>
          </a:p>
        </p:txBody>
      </p:sp>
      <p:sp>
        <p:nvSpPr>
          <p:cNvPr id="10" name="Freccia giù 9">
            <a:extLst>
              <a:ext uri="{FF2B5EF4-FFF2-40B4-BE49-F238E27FC236}">
                <a16:creationId xmlns:a16="http://schemas.microsoft.com/office/drawing/2014/main" id="{AA498216-C942-7042-8A19-C6864879CF57}"/>
              </a:ext>
            </a:extLst>
          </p:cNvPr>
          <p:cNvSpPr/>
          <p:nvPr/>
        </p:nvSpPr>
        <p:spPr bwMode="ltGray">
          <a:xfrm>
            <a:off x="3124200" y="4724400"/>
            <a:ext cx="1981200" cy="762000"/>
          </a:xfrm>
          <a:prstGeom prst="downArrow">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
        <p:nvSpPr>
          <p:cNvPr id="12" name="Freccia giù 11">
            <a:extLst>
              <a:ext uri="{FF2B5EF4-FFF2-40B4-BE49-F238E27FC236}">
                <a16:creationId xmlns:a16="http://schemas.microsoft.com/office/drawing/2014/main" id="{D1D18AE0-7F21-5D41-8868-B7D9E562C5F4}"/>
              </a:ext>
            </a:extLst>
          </p:cNvPr>
          <p:cNvSpPr/>
          <p:nvPr/>
        </p:nvSpPr>
        <p:spPr bwMode="ltGray">
          <a:xfrm>
            <a:off x="3124200" y="2752715"/>
            <a:ext cx="1981200" cy="762000"/>
          </a:xfrm>
          <a:prstGeom prst="downArrow">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Tree>
    <p:extLst>
      <p:ext uri="{BB962C8B-B14F-4D97-AF65-F5344CB8AC3E}">
        <p14:creationId xmlns:p14="http://schemas.microsoft.com/office/powerpoint/2010/main" val="1905990760"/>
      </p:ext>
    </p:extLst>
  </p:cSld>
  <p:clrMapOvr>
    <a:overrideClrMapping bg1="lt1" tx1="dk1" bg2="lt2" tx2="dk2" accent1="accent1" accent2="accent2" accent3="accent3" accent4="accent4" accent5="accent5" accent6="accent6" hlink="hlink" folHlink="folHlink"/>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32347" y="999978"/>
            <a:ext cx="6123384" cy="385763"/>
          </a:xfrm>
        </p:spPr>
        <p:txBody>
          <a:bodyPr/>
          <a:lstStyle/>
          <a:p>
            <a:pPr>
              <a:defRPr/>
            </a:pPr>
            <a:r>
              <a:rPr lang="it-IT" dirty="0">
                <a:latin typeface="+mn-lt"/>
              </a:rPr>
              <a:t>OIC 31</a:t>
            </a:r>
            <a:endParaRPr lang="fr-FR" dirty="0">
              <a:latin typeface="+mn-lt"/>
            </a:endParaRPr>
          </a:p>
        </p:txBody>
      </p:sp>
      <p:pic>
        <p:nvPicPr>
          <p:cNvPr id="5" name="Immagine 4" descr="http://www.odcec.napoli.it/templates/mx_joomlafree/images/logo.pn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TextBox 6">
            <a:extLst>
              <a:ext uri="{FF2B5EF4-FFF2-40B4-BE49-F238E27FC236}">
                <a16:creationId xmlns:a16="http://schemas.microsoft.com/office/drawing/2014/main" id="{4886C8FE-9B4C-B043-AE7F-24FBB9304A3E}"/>
              </a:ext>
            </a:extLst>
          </p:cNvPr>
          <p:cNvSpPr txBox="1"/>
          <p:nvPr/>
        </p:nvSpPr>
        <p:spPr>
          <a:xfrm>
            <a:off x="674688" y="1280279"/>
            <a:ext cx="8164512" cy="3416320"/>
          </a:xfrm>
          <a:prstGeom prst="rect">
            <a:avLst/>
          </a:prstGeom>
          <a:noFill/>
          <a:ln>
            <a:noFill/>
          </a:ln>
        </p:spPr>
        <p:txBody>
          <a:bodyPr wrap="square">
            <a:spAutoFit/>
          </a:bodyPr>
          <a:lstStyle/>
          <a:p>
            <a:pPr eaLnBrk="1" fontAlgn="auto" hangingPunct="1">
              <a:spcBef>
                <a:spcPts val="0"/>
              </a:spcBef>
              <a:spcAft>
                <a:spcPts val="0"/>
              </a:spcAft>
              <a:defRPr/>
            </a:pPr>
            <a:r>
              <a:rPr lang="it-IT" dirty="0">
                <a:latin typeface="+mj-lt"/>
              </a:rPr>
              <a:t>Quando il revisore svolge le procedure di valutazione del rischio e le attività correlate per </a:t>
            </a:r>
            <a:r>
              <a:rPr lang="it-IT" u="sng" dirty="0">
                <a:latin typeface="+mj-lt"/>
              </a:rPr>
              <a:t>acquisire una comprensione dell’impresa e del suo contesto</a:t>
            </a:r>
            <a:r>
              <a:rPr lang="it-IT" dirty="0">
                <a:latin typeface="+mj-lt"/>
              </a:rPr>
              <a:t>, egli deve svolgere procedure che si riferiscono a: </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marL="285750" indent="-285750" eaLnBrk="1" fontAlgn="auto" hangingPunct="1">
              <a:spcBef>
                <a:spcPts val="0"/>
              </a:spcBef>
              <a:spcAft>
                <a:spcPts val="0"/>
              </a:spcAft>
              <a:buFont typeface="Arial" panose="020B0604020202020204" pitchFamily="34" charset="0"/>
              <a:buChar char="•"/>
              <a:defRPr/>
            </a:pPr>
            <a:endParaRPr lang="it-IT" dirty="0">
              <a:latin typeface="+mj-lt"/>
            </a:endParaRPr>
          </a:p>
          <a:p>
            <a:pPr eaLnBrk="1" fontAlgn="auto" hangingPunct="1">
              <a:spcBef>
                <a:spcPts val="0"/>
              </a:spcBef>
              <a:spcAft>
                <a:spcPts val="0"/>
              </a:spcAft>
              <a:defRPr/>
            </a:pPr>
            <a:endParaRPr lang="it-IT" dirty="0">
              <a:latin typeface="+mj-lt"/>
            </a:endParaRPr>
          </a:p>
        </p:txBody>
      </p:sp>
      <p:sp>
        <p:nvSpPr>
          <p:cNvPr id="6"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24</a:t>
            </a:fld>
            <a:r>
              <a:rPr lang="en-GB" dirty="0"/>
              <a:t>6</a:t>
            </a:r>
          </a:p>
        </p:txBody>
      </p:sp>
      <p:sp>
        <p:nvSpPr>
          <p:cNvPr id="3" name="Rettangolo arrotondato 2">
            <a:extLst>
              <a:ext uri="{FF2B5EF4-FFF2-40B4-BE49-F238E27FC236}">
                <a16:creationId xmlns:a16="http://schemas.microsoft.com/office/drawing/2014/main" id="{3F58C547-39F3-E443-8611-E1CE21DF0CB9}"/>
              </a:ext>
            </a:extLst>
          </p:cNvPr>
          <p:cNvSpPr/>
          <p:nvPr/>
        </p:nvSpPr>
        <p:spPr bwMode="ltGray">
          <a:xfrm>
            <a:off x="674688" y="2286000"/>
            <a:ext cx="7478712" cy="457200"/>
          </a:xfrm>
          <a:prstGeom prst="round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dirty="0">
                <a:solidFill>
                  <a:schemeClr val="tx1"/>
                </a:solidFill>
                <a:latin typeface="Georgia" pitchFamily="18" charset="0"/>
              </a:rPr>
              <a:t>A) La direzione ed altri soggetti all’interno dell’impresa;</a:t>
            </a:r>
          </a:p>
        </p:txBody>
      </p:sp>
      <p:sp>
        <p:nvSpPr>
          <p:cNvPr id="8" name="Title 3">
            <a:extLst>
              <a:ext uri="{FF2B5EF4-FFF2-40B4-BE49-F238E27FC236}">
                <a16:creationId xmlns:a16="http://schemas.microsoft.com/office/drawing/2014/main" id="{0B72B7BC-C014-4565-91A2-924AD14B6687}"/>
              </a:ext>
            </a:extLst>
          </p:cNvPr>
          <p:cNvSpPr txBox="1">
            <a:spLocks/>
          </p:cNvSpPr>
          <p:nvPr/>
        </p:nvSpPr>
        <p:spPr>
          <a:xfrm>
            <a:off x="1213643" y="417359"/>
            <a:ext cx="8232648" cy="779463"/>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Procedure di valutazione del rischio e le attività correlate</a:t>
            </a:r>
          </a:p>
        </p:txBody>
      </p:sp>
      <p:sp>
        <p:nvSpPr>
          <p:cNvPr id="9" name="Rettangolo arrotondato 8">
            <a:extLst>
              <a:ext uri="{FF2B5EF4-FFF2-40B4-BE49-F238E27FC236}">
                <a16:creationId xmlns:a16="http://schemas.microsoft.com/office/drawing/2014/main" id="{20E5E439-BD37-5E4B-8A46-E589C2F9C0D0}"/>
              </a:ext>
            </a:extLst>
          </p:cNvPr>
          <p:cNvSpPr/>
          <p:nvPr/>
        </p:nvSpPr>
        <p:spPr bwMode="ltGray">
          <a:xfrm>
            <a:off x="645422" y="2972933"/>
            <a:ext cx="7478712" cy="457200"/>
          </a:xfrm>
          <a:prstGeom prst="round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dirty="0">
                <a:solidFill>
                  <a:schemeClr val="tx1"/>
                </a:solidFill>
                <a:latin typeface="Georgia" pitchFamily="18" charset="0"/>
              </a:rPr>
              <a:t>B) I responsabili delle attività di </a:t>
            </a:r>
            <a:r>
              <a:rPr lang="it-IT" dirty="0" err="1">
                <a:solidFill>
                  <a:schemeClr val="tx1"/>
                </a:solidFill>
                <a:latin typeface="Georgia" pitchFamily="18" charset="0"/>
              </a:rPr>
              <a:t>governance</a:t>
            </a:r>
            <a:endParaRPr lang="it-IT" dirty="0">
              <a:solidFill>
                <a:schemeClr val="tx1"/>
              </a:solidFill>
              <a:latin typeface="Georgia" pitchFamily="18" charset="0"/>
            </a:endParaRPr>
          </a:p>
        </p:txBody>
      </p:sp>
      <p:sp>
        <p:nvSpPr>
          <p:cNvPr id="10" name="Rettangolo arrotondato 9">
            <a:extLst>
              <a:ext uri="{FF2B5EF4-FFF2-40B4-BE49-F238E27FC236}">
                <a16:creationId xmlns:a16="http://schemas.microsoft.com/office/drawing/2014/main" id="{47A0E62C-B739-9546-8183-75ABDC224358}"/>
              </a:ext>
            </a:extLst>
          </p:cNvPr>
          <p:cNvSpPr/>
          <p:nvPr/>
        </p:nvSpPr>
        <p:spPr bwMode="ltGray">
          <a:xfrm>
            <a:off x="645422" y="3659866"/>
            <a:ext cx="7478712" cy="457200"/>
          </a:xfrm>
          <a:prstGeom prst="round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dirty="0">
                <a:solidFill>
                  <a:schemeClr val="tx1"/>
                </a:solidFill>
                <a:latin typeface="Georgia" pitchFamily="18" charset="0"/>
              </a:rPr>
              <a:t>C) Relazioni inusuali o inattese identificate</a:t>
            </a:r>
          </a:p>
        </p:txBody>
      </p:sp>
      <p:sp>
        <p:nvSpPr>
          <p:cNvPr id="12" name="Rettangolo arrotondato 11">
            <a:extLst>
              <a:ext uri="{FF2B5EF4-FFF2-40B4-BE49-F238E27FC236}">
                <a16:creationId xmlns:a16="http://schemas.microsoft.com/office/drawing/2014/main" id="{BDB2FFA3-F1BA-964D-8EC4-6FF17F623DC6}"/>
              </a:ext>
            </a:extLst>
          </p:cNvPr>
          <p:cNvSpPr/>
          <p:nvPr/>
        </p:nvSpPr>
        <p:spPr bwMode="ltGray">
          <a:xfrm>
            <a:off x="622231" y="4322709"/>
            <a:ext cx="7478712" cy="457200"/>
          </a:xfrm>
          <a:prstGeom prst="round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dirty="0">
                <a:solidFill>
                  <a:schemeClr val="tx1"/>
                </a:solidFill>
                <a:latin typeface="Georgia" pitchFamily="18" charset="0"/>
              </a:rPr>
              <a:t>D) Altre informazioni</a:t>
            </a:r>
          </a:p>
        </p:txBody>
      </p:sp>
      <p:sp>
        <p:nvSpPr>
          <p:cNvPr id="13" name="Rettangolo arrotondato 12">
            <a:extLst>
              <a:ext uri="{FF2B5EF4-FFF2-40B4-BE49-F238E27FC236}">
                <a16:creationId xmlns:a16="http://schemas.microsoft.com/office/drawing/2014/main" id="{10ED53BB-18C8-B641-BB8B-49D4E77FD84C}"/>
              </a:ext>
            </a:extLst>
          </p:cNvPr>
          <p:cNvSpPr/>
          <p:nvPr/>
        </p:nvSpPr>
        <p:spPr bwMode="ltGray">
          <a:xfrm>
            <a:off x="645422" y="5029200"/>
            <a:ext cx="7478712" cy="457200"/>
          </a:xfrm>
          <a:prstGeom prst="round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dirty="0">
                <a:solidFill>
                  <a:schemeClr val="tx1"/>
                </a:solidFill>
                <a:latin typeface="Georgia" pitchFamily="18" charset="0"/>
              </a:rPr>
              <a:t>E) Valutazione dei fattori di rischio e frodi</a:t>
            </a:r>
          </a:p>
        </p:txBody>
      </p:sp>
    </p:spTree>
    <p:extLst>
      <p:ext uri="{BB962C8B-B14F-4D97-AF65-F5344CB8AC3E}">
        <p14:creationId xmlns:p14="http://schemas.microsoft.com/office/powerpoint/2010/main" val="2250234561"/>
      </p:ext>
    </p:extLst>
  </p:cSld>
  <p:clrMapOvr>
    <a:overrideClrMapping bg1="lt1" tx1="dk1" bg2="lt2" tx2="dk2" accent1="accent1" accent2="accent2" accent3="accent3" accent4="accent4" accent5="accent5" accent6="accent6" hlink="hlink" folHlink="folHlink"/>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32347" y="999978"/>
            <a:ext cx="6123384" cy="385763"/>
          </a:xfrm>
        </p:spPr>
        <p:txBody>
          <a:bodyPr/>
          <a:lstStyle/>
          <a:p>
            <a:pPr>
              <a:defRPr/>
            </a:pPr>
            <a:r>
              <a:rPr lang="it-IT" dirty="0">
                <a:latin typeface="+mn-lt"/>
              </a:rPr>
              <a:t>OIC 31</a:t>
            </a:r>
            <a:endParaRPr lang="fr-FR" dirty="0">
              <a:latin typeface="+mn-lt"/>
            </a:endParaRPr>
          </a:p>
        </p:txBody>
      </p:sp>
      <p:sp>
        <p:nvSpPr>
          <p:cNvPr id="285700" name="Segnaposto numero diapositiva 4"/>
          <p:cNvSpPr>
            <a:spLocks noGrp="1"/>
          </p:cNvSpPr>
          <p:nvPr>
            <p:ph type="sldNum" sz="quarter" idx="12"/>
          </p:nvPr>
        </p:nvSpPr>
        <p:spPr>
          <a:xfrm>
            <a:off x="0" y="6324600"/>
            <a:ext cx="5260975" cy="15081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500" b="1">
                <a:solidFill>
                  <a:schemeClr val="accent1"/>
                </a:solidFill>
                <a:latin typeface="Trebuchet MS" panose="020B0603020202020204" pitchFamily="34" charset="0"/>
              </a:defRPr>
            </a:lvl1pPr>
            <a:lvl2pPr marL="557213" indent="-214313">
              <a:spcBef>
                <a:spcPct val="30000"/>
              </a:spcBef>
              <a:defRPr sz="1500">
                <a:solidFill>
                  <a:srgbClr val="786860"/>
                </a:solidFill>
                <a:latin typeface="Trebuchet MS" panose="020B0603020202020204" pitchFamily="34" charset="0"/>
              </a:defRPr>
            </a:lvl2pPr>
            <a:lvl3pPr marL="857250" indent="-171450">
              <a:spcBef>
                <a:spcPct val="30000"/>
              </a:spcBef>
              <a:buChar char="•"/>
              <a:defRPr sz="2100">
                <a:solidFill>
                  <a:schemeClr val="tx2"/>
                </a:solidFill>
                <a:latin typeface="Trebuchet MS" panose="020B0603020202020204" pitchFamily="34" charset="0"/>
              </a:defRPr>
            </a:lvl3pPr>
            <a:lvl4pPr marL="1200150" indent="-171450">
              <a:spcBef>
                <a:spcPct val="30000"/>
              </a:spcBef>
              <a:buSzPct val="120000"/>
              <a:buFont typeface="Trebuchet MS" panose="020B0603020202020204" pitchFamily="34" charset="0"/>
              <a:buChar char="-"/>
              <a:defRPr sz="1800">
                <a:solidFill>
                  <a:srgbClr val="786860"/>
                </a:solidFill>
                <a:latin typeface="Trebuchet MS" panose="020B0603020202020204" pitchFamily="34" charset="0"/>
              </a:defRPr>
            </a:lvl4pPr>
            <a:lvl5pPr marL="1543050" indent="-171450">
              <a:spcBef>
                <a:spcPct val="30000"/>
              </a:spcBef>
              <a:buSzPct val="120000"/>
              <a:buFont typeface="Trebuchet MS" panose="020B0603020202020204" pitchFamily="34" charset="0"/>
              <a:buChar char="-"/>
              <a:defRPr sz="1200">
                <a:solidFill>
                  <a:srgbClr val="786860"/>
                </a:solidFill>
                <a:latin typeface="Trebuchet MS" panose="020B0603020202020204" pitchFamily="34" charset="0"/>
              </a:defRPr>
            </a:lvl5pPr>
            <a:lvl6pPr marL="1885950" indent="-171450" eaLnBrk="0" fontAlgn="base" hangingPunct="0">
              <a:spcBef>
                <a:spcPct val="30000"/>
              </a:spcBef>
              <a:spcAft>
                <a:spcPct val="0"/>
              </a:spcAft>
              <a:buSzPct val="120000"/>
              <a:buFont typeface="Trebuchet MS" panose="020B0603020202020204" pitchFamily="34" charset="0"/>
              <a:buChar char="-"/>
              <a:defRPr sz="1200">
                <a:solidFill>
                  <a:srgbClr val="786860"/>
                </a:solidFill>
                <a:latin typeface="Trebuchet MS" panose="020B0603020202020204" pitchFamily="34" charset="0"/>
              </a:defRPr>
            </a:lvl6pPr>
            <a:lvl7pPr marL="2228850" indent="-171450" eaLnBrk="0" fontAlgn="base" hangingPunct="0">
              <a:spcBef>
                <a:spcPct val="30000"/>
              </a:spcBef>
              <a:spcAft>
                <a:spcPct val="0"/>
              </a:spcAft>
              <a:buSzPct val="120000"/>
              <a:buFont typeface="Trebuchet MS" panose="020B0603020202020204" pitchFamily="34" charset="0"/>
              <a:buChar char="-"/>
              <a:defRPr sz="1200">
                <a:solidFill>
                  <a:srgbClr val="786860"/>
                </a:solidFill>
                <a:latin typeface="Trebuchet MS" panose="020B0603020202020204" pitchFamily="34" charset="0"/>
              </a:defRPr>
            </a:lvl7pPr>
            <a:lvl8pPr marL="2571750" indent="-171450" eaLnBrk="0" fontAlgn="base" hangingPunct="0">
              <a:spcBef>
                <a:spcPct val="30000"/>
              </a:spcBef>
              <a:spcAft>
                <a:spcPct val="0"/>
              </a:spcAft>
              <a:buSzPct val="120000"/>
              <a:buFont typeface="Trebuchet MS" panose="020B0603020202020204" pitchFamily="34" charset="0"/>
              <a:buChar char="-"/>
              <a:defRPr sz="1200">
                <a:solidFill>
                  <a:srgbClr val="786860"/>
                </a:solidFill>
                <a:latin typeface="Trebuchet MS" panose="020B0603020202020204" pitchFamily="34" charset="0"/>
              </a:defRPr>
            </a:lvl8pPr>
            <a:lvl9pPr marL="2914650" indent="-171450" eaLnBrk="0" fontAlgn="base" hangingPunct="0">
              <a:spcBef>
                <a:spcPct val="30000"/>
              </a:spcBef>
              <a:spcAft>
                <a:spcPct val="0"/>
              </a:spcAft>
              <a:buSzPct val="120000"/>
              <a:buFont typeface="Trebuchet MS" panose="020B0603020202020204" pitchFamily="34" charset="0"/>
              <a:buChar char="-"/>
              <a:defRPr sz="1200">
                <a:solidFill>
                  <a:srgbClr val="786860"/>
                </a:solidFill>
                <a:latin typeface="Trebuchet MS" panose="020B0603020202020204" pitchFamily="34" charset="0"/>
              </a:defRPr>
            </a:lvl9pPr>
          </a:lstStyle>
          <a:p>
            <a:pPr fontAlgn="base">
              <a:spcBef>
                <a:spcPct val="0"/>
              </a:spcBef>
              <a:spcAft>
                <a:spcPct val="0"/>
              </a:spcAft>
            </a:pPr>
            <a:endParaRPr lang="en-US" altLang="fr-FR" sz="750" b="0" dirty="0">
              <a:solidFill>
                <a:srgbClr val="ED1A3B"/>
              </a:solidFill>
            </a:endParaRPr>
          </a:p>
          <a:p>
            <a:pPr fontAlgn="base">
              <a:spcBef>
                <a:spcPct val="0"/>
              </a:spcBef>
              <a:spcAft>
                <a:spcPct val="0"/>
              </a:spcAft>
            </a:pPr>
            <a:endParaRPr lang="en-US" altLang="fr-FR" sz="750" b="0" dirty="0">
              <a:solidFill>
                <a:srgbClr val="ED1A3B"/>
              </a:solidFill>
            </a:endParaRPr>
          </a:p>
        </p:txBody>
      </p:sp>
      <p:pic>
        <p:nvPicPr>
          <p:cNvPr id="5" name="Immagine 4" descr="http://www.odcec.napoli.it/templates/mx_joomlafree/images/logo.pn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25</a:t>
            </a:fld>
            <a:r>
              <a:rPr lang="en-GB" dirty="0"/>
              <a:t>6</a:t>
            </a:r>
          </a:p>
        </p:txBody>
      </p:sp>
      <p:sp>
        <p:nvSpPr>
          <p:cNvPr id="4" name="Rettangolo 3">
            <a:extLst>
              <a:ext uri="{FF2B5EF4-FFF2-40B4-BE49-F238E27FC236}">
                <a16:creationId xmlns:a16="http://schemas.microsoft.com/office/drawing/2014/main" id="{3E966E9B-CBAF-4D82-8753-F2B84142797B}"/>
              </a:ext>
            </a:extLst>
          </p:cNvPr>
          <p:cNvSpPr/>
          <p:nvPr/>
        </p:nvSpPr>
        <p:spPr>
          <a:xfrm>
            <a:off x="533400" y="1143000"/>
            <a:ext cx="7772400" cy="5909310"/>
          </a:xfrm>
          <a:prstGeom prst="rect">
            <a:avLst/>
          </a:prstGeom>
        </p:spPr>
        <p:txBody>
          <a:bodyPr wrap="square">
            <a:spAutoFit/>
          </a:bodyPr>
          <a:lstStyle/>
          <a:p>
            <a:pPr marL="342900" indent="-342900">
              <a:buAutoNum type="alphaUcParenR"/>
              <a:defRPr/>
            </a:pPr>
            <a:r>
              <a:rPr lang="it-IT" b="1" i="1" dirty="0">
                <a:latin typeface="+mj-lt"/>
              </a:rPr>
              <a:t>La direzione ed altri soggetti all’interno dell’impresa</a:t>
            </a:r>
          </a:p>
          <a:p>
            <a:pPr>
              <a:defRPr/>
            </a:pPr>
            <a:r>
              <a:rPr lang="it-IT" dirty="0">
                <a:latin typeface="+mj-lt"/>
              </a:rPr>
              <a:t>Il revisore deve svolgere </a:t>
            </a:r>
            <a:r>
              <a:rPr lang="it-IT" i="1" dirty="0">
                <a:latin typeface="+mj-lt"/>
              </a:rPr>
              <a:t>indagini</a:t>
            </a:r>
            <a:r>
              <a:rPr lang="it-IT" dirty="0">
                <a:latin typeface="+mj-lt"/>
              </a:rPr>
              <a:t> presso la direzione aventi ad aggetto:</a:t>
            </a:r>
          </a:p>
          <a:p>
            <a:pPr>
              <a:defRPr/>
            </a:pPr>
            <a:endParaRPr lang="it-IT" dirty="0">
              <a:latin typeface="+mj-lt"/>
            </a:endParaRPr>
          </a:p>
          <a:p>
            <a:pPr>
              <a:defRPr/>
            </a:pPr>
            <a:r>
              <a:rPr lang="it-IT" dirty="0">
                <a:latin typeface="+mj-lt"/>
              </a:rPr>
              <a:t>-la </a:t>
            </a:r>
            <a:r>
              <a:rPr lang="it-IT" i="1" u="sng" dirty="0">
                <a:latin typeface="+mj-lt"/>
              </a:rPr>
              <a:t>valutazione</a:t>
            </a:r>
            <a:r>
              <a:rPr lang="it-IT" i="1" dirty="0">
                <a:latin typeface="+mj-lt"/>
              </a:rPr>
              <a:t>, </a:t>
            </a:r>
            <a:r>
              <a:rPr lang="it-IT" dirty="0">
                <a:latin typeface="+mj-lt"/>
              </a:rPr>
              <a:t>da parte della direzione, </a:t>
            </a:r>
            <a:r>
              <a:rPr lang="it-IT" i="1" u="sng" dirty="0">
                <a:latin typeface="+mj-lt"/>
              </a:rPr>
              <a:t>del rischio </a:t>
            </a:r>
            <a:r>
              <a:rPr lang="it-IT" dirty="0">
                <a:latin typeface="+mj-lt"/>
              </a:rPr>
              <a:t>che il bilancio possa contenere </a:t>
            </a:r>
            <a:r>
              <a:rPr lang="it-IT" i="1" u="sng" dirty="0">
                <a:latin typeface="+mj-lt"/>
              </a:rPr>
              <a:t>errori significativi </a:t>
            </a:r>
            <a:r>
              <a:rPr lang="it-IT" dirty="0">
                <a:latin typeface="+mj-lt"/>
              </a:rPr>
              <a:t>dovuti a frodi incluse la natura, l’estensione e la frequenza di tale valutazione; </a:t>
            </a:r>
          </a:p>
          <a:p>
            <a:pPr>
              <a:defRPr/>
            </a:pPr>
            <a:endParaRPr lang="it-IT" dirty="0">
              <a:latin typeface="+mj-lt"/>
            </a:endParaRPr>
          </a:p>
          <a:p>
            <a:pPr>
              <a:defRPr/>
            </a:pPr>
            <a:r>
              <a:rPr lang="it-IT" dirty="0">
                <a:latin typeface="+mj-lt"/>
              </a:rPr>
              <a:t>-</a:t>
            </a:r>
            <a:r>
              <a:rPr lang="it-IT" dirty="0">
                <a:latin typeface="+mj-lt"/>
                <a:ea typeface="Times New Roman" charset="0"/>
                <a:cs typeface="Times New Roman" charset="0"/>
              </a:rPr>
              <a:t> </a:t>
            </a:r>
            <a:r>
              <a:rPr lang="it-IT" dirty="0">
                <a:latin typeface="+mj-lt"/>
              </a:rPr>
              <a:t>il </a:t>
            </a:r>
            <a:r>
              <a:rPr lang="it-IT" i="1" u="sng" dirty="0">
                <a:latin typeface="+mj-lt"/>
              </a:rPr>
              <a:t>processo</a:t>
            </a:r>
            <a:r>
              <a:rPr lang="it-IT" dirty="0">
                <a:latin typeface="+mj-lt"/>
              </a:rPr>
              <a:t> adottato dalla direzione </a:t>
            </a:r>
            <a:r>
              <a:rPr lang="it-IT" i="1" u="sng" dirty="0">
                <a:latin typeface="+mj-lt"/>
              </a:rPr>
              <a:t>per identificare e fronteggiare i rischi di frode </a:t>
            </a:r>
            <a:r>
              <a:rPr lang="it-IT" dirty="0">
                <a:latin typeface="+mj-lt"/>
              </a:rPr>
              <a:t>nell’impresa, compresi gli eventuali rischi specifici di frode che la direzione ha identificato o che sono stati portati alla sua attenzione, ovvero quali siano le classi di operazioni, i saldi contabili e l’informativa di bilancio per le quali è probabile che sussista un rischio di frode; </a:t>
            </a:r>
          </a:p>
          <a:p>
            <a:pPr>
              <a:defRPr/>
            </a:pPr>
            <a:endParaRPr lang="it-IT" dirty="0">
              <a:latin typeface="+mj-lt"/>
            </a:endParaRPr>
          </a:p>
          <a:p>
            <a:pPr>
              <a:defRPr/>
            </a:pPr>
            <a:r>
              <a:rPr lang="it-IT" dirty="0">
                <a:latin typeface="+mj-lt"/>
              </a:rPr>
              <a:t>-</a:t>
            </a:r>
            <a:r>
              <a:rPr lang="it-IT" dirty="0">
                <a:latin typeface="+mj-lt"/>
                <a:ea typeface="Times New Roman" charset="0"/>
                <a:cs typeface="Times New Roman" charset="0"/>
              </a:rPr>
              <a:t> </a:t>
            </a:r>
            <a:r>
              <a:rPr lang="it-IT" dirty="0">
                <a:latin typeface="+mj-lt"/>
              </a:rPr>
              <a:t>le eventuali </a:t>
            </a:r>
            <a:r>
              <a:rPr lang="it-IT" u="sng" dirty="0">
                <a:latin typeface="+mj-lt"/>
              </a:rPr>
              <a:t>comunicazioni</a:t>
            </a:r>
            <a:r>
              <a:rPr lang="it-IT" dirty="0">
                <a:latin typeface="+mj-lt"/>
              </a:rPr>
              <a:t> da parte della direzione </a:t>
            </a:r>
            <a:r>
              <a:rPr lang="it-IT" u="sng" dirty="0">
                <a:latin typeface="+mj-lt"/>
              </a:rPr>
              <a:t>ai responsabili delle attività di </a:t>
            </a:r>
            <a:r>
              <a:rPr lang="it-IT" u="sng" dirty="0" err="1">
                <a:latin typeface="+mj-lt"/>
              </a:rPr>
              <a:t>governance</a:t>
            </a:r>
            <a:r>
              <a:rPr lang="it-IT" u="sng" dirty="0">
                <a:latin typeface="+mj-lt"/>
              </a:rPr>
              <a:t> </a:t>
            </a:r>
            <a:r>
              <a:rPr lang="it-IT" dirty="0">
                <a:latin typeface="+mj-lt"/>
              </a:rPr>
              <a:t>in merito ai processi da essa adottati per identificare e fronteggiare i rischi di frode nell'impresa;</a:t>
            </a:r>
          </a:p>
          <a:p>
            <a:pPr>
              <a:defRPr/>
            </a:pPr>
            <a:endParaRPr lang="it-IT" dirty="0">
              <a:latin typeface="+mj-lt"/>
            </a:endParaRPr>
          </a:p>
          <a:p>
            <a:pPr>
              <a:defRPr/>
            </a:pPr>
            <a:r>
              <a:rPr lang="it-IT" dirty="0">
                <a:latin typeface="+mj-lt"/>
              </a:rPr>
              <a:t>-</a:t>
            </a:r>
            <a:r>
              <a:rPr lang="it-IT" dirty="0">
                <a:latin typeface="+mj-lt"/>
                <a:ea typeface="Times New Roman" charset="0"/>
                <a:cs typeface="Times New Roman" charset="0"/>
              </a:rPr>
              <a:t> </a:t>
            </a:r>
            <a:r>
              <a:rPr lang="it-IT" dirty="0">
                <a:latin typeface="+mj-lt"/>
              </a:rPr>
              <a:t>le eventuali </a:t>
            </a:r>
            <a:r>
              <a:rPr lang="it-IT" u="sng" dirty="0">
                <a:latin typeface="+mj-lt"/>
              </a:rPr>
              <a:t>comunicazioni</a:t>
            </a:r>
            <a:r>
              <a:rPr lang="it-IT" dirty="0">
                <a:latin typeface="+mj-lt"/>
              </a:rPr>
              <a:t> da parte della direzione </a:t>
            </a:r>
            <a:r>
              <a:rPr lang="it-IT" u="sng" dirty="0">
                <a:latin typeface="+mj-lt"/>
              </a:rPr>
              <a:t>ai propri dipendenti </a:t>
            </a:r>
            <a:r>
              <a:rPr lang="it-IT" dirty="0">
                <a:latin typeface="+mj-lt"/>
              </a:rPr>
              <a:t>in merito ai suoi orientamenti riguardo le prassi aziendali ed il comportamento etico.</a:t>
            </a:r>
            <a:r>
              <a:rPr lang="it-IT" dirty="0">
                <a:latin typeface="+mj-lt"/>
                <a:ea typeface="Times New Roman" charset="0"/>
                <a:cs typeface="Times New Roman" charset="0"/>
              </a:rPr>
              <a:t> </a:t>
            </a:r>
            <a:endParaRPr lang="it-IT" dirty="0">
              <a:latin typeface="+mj-lt"/>
            </a:endParaRPr>
          </a:p>
          <a:p>
            <a:pPr>
              <a:defRPr/>
            </a:pPr>
            <a:endParaRPr lang="it-IT" i="1" dirty="0"/>
          </a:p>
        </p:txBody>
      </p:sp>
      <p:sp>
        <p:nvSpPr>
          <p:cNvPr id="8" name="Title 3">
            <a:extLst>
              <a:ext uri="{FF2B5EF4-FFF2-40B4-BE49-F238E27FC236}">
                <a16:creationId xmlns:a16="http://schemas.microsoft.com/office/drawing/2014/main" id="{FB7A5619-4362-A949-A5B4-67F1729F9C88}"/>
              </a:ext>
            </a:extLst>
          </p:cNvPr>
          <p:cNvSpPr txBox="1">
            <a:spLocks/>
          </p:cNvSpPr>
          <p:nvPr/>
        </p:nvSpPr>
        <p:spPr>
          <a:xfrm>
            <a:off x="1213643" y="417359"/>
            <a:ext cx="8232648" cy="779463"/>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Procedure di valutazione del rischio e le attività correlate</a:t>
            </a:r>
          </a:p>
        </p:txBody>
      </p:sp>
      <p:sp>
        <p:nvSpPr>
          <p:cNvPr id="9" name="Cornice 8">
            <a:extLst>
              <a:ext uri="{FF2B5EF4-FFF2-40B4-BE49-F238E27FC236}">
                <a16:creationId xmlns:a16="http://schemas.microsoft.com/office/drawing/2014/main" id="{10D5D9E0-058B-4C46-BAF2-5CC36AA0AE6F}"/>
              </a:ext>
            </a:extLst>
          </p:cNvPr>
          <p:cNvSpPr/>
          <p:nvPr/>
        </p:nvSpPr>
        <p:spPr bwMode="ltGray">
          <a:xfrm>
            <a:off x="304801" y="1886104"/>
            <a:ext cx="8001000" cy="4895695"/>
          </a:xfrm>
          <a:prstGeom prst="frame">
            <a:avLst>
              <a:gd name="adj1" fmla="val 1243"/>
            </a:avLst>
          </a:prstGeom>
          <a:solidFill>
            <a:schemeClr val="tx1">
              <a:lumMod val="65000"/>
              <a:lumOff val="3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Tree>
    <p:extLst>
      <p:ext uri="{BB962C8B-B14F-4D97-AF65-F5344CB8AC3E}">
        <p14:creationId xmlns:p14="http://schemas.microsoft.com/office/powerpoint/2010/main" val="1812941906"/>
      </p:ext>
    </p:extLst>
  </p:cSld>
  <p:clrMapOvr>
    <a:overrideClrMapping bg1="lt1" tx1="dk1" bg2="lt2" tx2="dk2" accent1="accent1" accent2="accent2" accent3="accent3" accent4="accent4" accent5="accent5" accent6="accent6" hlink="hlink" folHlink="folHlink"/>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32347" y="999978"/>
            <a:ext cx="6123384" cy="385763"/>
          </a:xfrm>
        </p:spPr>
        <p:txBody>
          <a:bodyPr/>
          <a:lstStyle/>
          <a:p>
            <a:pPr>
              <a:defRPr/>
            </a:pPr>
            <a:r>
              <a:rPr lang="it-IT" dirty="0">
                <a:latin typeface="+mn-lt"/>
              </a:rPr>
              <a:t>OIC 31</a:t>
            </a:r>
            <a:endParaRPr lang="fr-FR" dirty="0">
              <a:latin typeface="+mn-lt"/>
            </a:endParaRPr>
          </a:p>
        </p:txBody>
      </p:sp>
      <p:sp>
        <p:nvSpPr>
          <p:cNvPr id="285700" name="Segnaposto numero diapositiva 4"/>
          <p:cNvSpPr>
            <a:spLocks noGrp="1"/>
          </p:cNvSpPr>
          <p:nvPr>
            <p:ph type="sldNum" sz="quarter" idx="12"/>
          </p:nvPr>
        </p:nvSpPr>
        <p:spPr>
          <a:xfrm>
            <a:off x="0" y="6324600"/>
            <a:ext cx="5260975" cy="15081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500" b="1">
                <a:solidFill>
                  <a:schemeClr val="accent1"/>
                </a:solidFill>
                <a:latin typeface="Trebuchet MS" panose="020B0603020202020204" pitchFamily="34" charset="0"/>
              </a:defRPr>
            </a:lvl1pPr>
            <a:lvl2pPr marL="557213" indent="-214313">
              <a:spcBef>
                <a:spcPct val="30000"/>
              </a:spcBef>
              <a:defRPr sz="1500">
                <a:solidFill>
                  <a:srgbClr val="786860"/>
                </a:solidFill>
                <a:latin typeface="Trebuchet MS" panose="020B0603020202020204" pitchFamily="34" charset="0"/>
              </a:defRPr>
            </a:lvl2pPr>
            <a:lvl3pPr marL="857250" indent="-171450">
              <a:spcBef>
                <a:spcPct val="30000"/>
              </a:spcBef>
              <a:buChar char="•"/>
              <a:defRPr sz="2100">
                <a:solidFill>
                  <a:schemeClr val="tx2"/>
                </a:solidFill>
                <a:latin typeface="Trebuchet MS" panose="020B0603020202020204" pitchFamily="34" charset="0"/>
              </a:defRPr>
            </a:lvl3pPr>
            <a:lvl4pPr marL="1200150" indent="-171450">
              <a:spcBef>
                <a:spcPct val="30000"/>
              </a:spcBef>
              <a:buSzPct val="120000"/>
              <a:buFont typeface="Trebuchet MS" panose="020B0603020202020204" pitchFamily="34" charset="0"/>
              <a:buChar char="-"/>
              <a:defRPr sz="1800">
                <a:solidFill>
                  <a:srgbClr val="786860"/>
                </a:solidFill>
                <a:latin typeface="Trebuchet MS" panose="020B0603020202020204" pitchFamily="34" charset="0"/>
              </a:defRPr>
            </a:lvl4pPr>
            <a:lvl5pPr marL="1543050" indent="-171450">
              <a:spcBef>
                <a:spcPct val="30000"/>
              </a:spcBef>
              <a:buSzPct val="120000"/>
              <a:buFont typeface="Trebuchet MS" panose="020B0603020202020204" pitchFamily="34" charset="0"/>
              <a:buChar char="-"/>
              <a:defRPr sz="1200">
                <a:solidFill>
                  <a:srgbClr val="786860"/>
                </a:solidFill>
                <a:latin typeface="Trebuchet MS" panose="020B0603020202020204" pitchFamily="34" charset="0"/>
              </a:defRPr>
            </a:lvl5pPr>
            <a:lvl6pPr marL="1885950" indent="-171450" eaLnBrk="0" fontAlgn="base" hangingPunct="0">
              <a:spcBef>
                <a:spcPct val="30000"/>
              </a:spcBef>
              <a:spcAft>
                <a:spcPct val="0"/>
              </a:spcAft>
              <a:buSzPct val="120000"/>
              <a:buFont typeface="Trebuchet MS" panose="020B0603020202020204" pitchFamily="34" charset="0"/>
              <a:buChar char="-"/>
              <a:defRPr sz="1200">
                <a:solidFill>
                  <a:srgbClr val="786860"/>
                </a:solidFill>
                <a:latin typeface="Trebuchet MS" panose="020B0603020202020204" pitchFamily="34" charset="0"/>
              </a:defRPr>
            </a:lvl6pPr>
            <a:lvl7pPr marL="2228850" indent="-171450" eaLnBrk="0" fontAlgn="base" hangingPunct="0">
              <a:spcBef>
                <a:spcPct val="30000"/>
              </a:spcBef>
              <a:spcAft>
                <a:spcPct val="0"/>
              </a:spcAft>
              <a:buSzPct val="120000"/>
              <a:buFont typeface="Trebuchet MS" panose="020B0603020202020204" pitchFamily="34" charset="0"/>
              <a:buChar char="-"/>
              <a:defRPr sz="1200">
                <a:solidFill>
                  <a:srgbClr val="786860"/>
                </a:solidFill>
                <a:latin typeface="Trebuchet MS" panose="020B0603020202020204" pitchFamily="34" charset="0"/>
              </a:defRPr>
            </a:lvl7pPr>
            <a:lvl8pPr marL="2571750" indent="-171450" eaLnBrk="0" fontAlgn="base" hangingPunct="0">
              <a:spcBef>
                <a:spcPct val="30000"/>
              </a:spcBef>
              <a:spcAft>
                <a:spcPct val="0"/>
              </a:spcAft>
              <a:buSzPct val="120000"/>
              <a:buFont typeface="Trebuchet MS" panose="020B0603020202020204" pitchFamily="34" charset="0"/>
              <a:buChar char="-"/>
              <a:defRPr sz="1200">
                <a:solidFill>
                  <a:srgbClr val="786860"/>
                </a:solidFill>
                <a:latin typeface="Trebuchet MS" panose="020B0603020202020204" pitchFamily="34" charset="0"/>
              </a:defRPr>
            </a:lvl8pPr>
            <a:lvl9pPr marL="2914650" indent="-171450" eaLnBrk="0" fontAlgn="base" hangingPunct="0">
              <a:spcBef>
                <a:spcPct val="30000"/>
              </a:spcBef>
              <a:spcAft>
                <a:spcPct val="0"/>
              </a:spcAft>
              <a:buSzPct val="120000"/>
              <a:buFont typeface="Trebuchet MS" panose="020B0603020202020204" pitchFamily="34" charset="0"/>
              <a:buChar char="-"/>
              <a:defRPr sz="1200">
                <a:solidFill>
                  <a:srgbClr val="786860"/>
                </a:solidFill>
                <a:latin typeface="Trebuchet MS" panose="020B0603020202020204" pitchFamily="34" charset="0"/>
              </a:defRPr>
            </a:lvl9pPr>
          </a:lstStyle>
          <a:p>
            <a:pPr fontAlgn="base">
              <a:spcBef>
                <a:spcPct val="0"/>
              </a:spcBef>
              <a:spcAft>
                <a:spcPct val="0"/>
              </a:spcAft>
            </a:pPr>
            <a:endParaRPr lang="en-US" altLang="fr-FR" sz="750" b="0" dirty="0">
              <a:solidFill>
                <a:srgbClr val="ED1A3B"/>
              </a:solidFill>
            </a:endParaRPr>
          </a:p>
          <a:p>
            <a:pPr fontAlgn="base">
              <a:spcBef>
                <a:spcPct val="0"/>
              </a:spcBef>
              <a:spcAft>
                <a:spcPct val="0"/>
              </a:spcAft>
            </a:pPr>
            <a:endParaRPr lang="en-US" altLang="fr-FR" sz="750" b="0" dirty="0">
              <a:solidFill>
                <a:srgbClr val="ED1A3B"/>
              </a:solidFill>
            </a:endParaRPr>
          </a:p>
        </p:txBody>
      </p:sp>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26</a:t>
            </a:fld>
            <a:r>
              <a:rPr lang="en-GB" dirty="0"/>
              <a:t>6</a:t>
            </a:r>
          </a:p>
        </p:txBody>
      </p:sp>
      <p:sp>
        <p:nvSpPr>
          <p:cNvPr id="8" name="Title 3">
            <a:extLst>
              <a:ext uri="{FF2B5EF4-FFF2-40B4-BE49-F238E27FC236}">
                <a16:creationId xmlns:a16="http://schemas.microsoft.com/office/drawing/2014/main" id="{FB7A5619-4362-A949-A5B4-67F1729F9C88}"/>
              </a:ext>
            </a:extLst>
          </p:cNvPr>
          <p:cNvSpPr txBox="1">
            <a:spLocks/>
          </p:cNvSpPr>
          <p:nvPr/>
        </p:nvSpPr>
        <p:spPr>
          <a:xfrm>
            <a:off x="1213643" y="417359"/>
            <a:ext cx="8232648" cy="779463"/>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Procedure di valutazione del rischio e le attività correlate</a:t>
            </a:r>
          </a:p>
        </p:txBody>
      </p:sp>
      <p:sp>
        <p:nvSpPr>
          <p:cNvPr id="3" name="Rettangolo 2">
            <a:extLst>
              <a:ext uri="{FF2B5EF4-FFF2-40B4-BE49-F238E27FC236}">
                <a16:creationId xmlns:a16="http://schemas.microsoft.com/office/drawing/2014/main" id="{B2D27767-9E9E-ED4F-B868-6F2ADD6552F3}"/>
              </a:ext>
            </a:extLst>
          </p:cNvPr>
          <p:cNvSpPr/>
          <p:nvPr/>
        </p:nvSpPr>
        <p:spPr>
          <a:xfrm>
            <a:off x="344486" y="1392367"/>
            <a:ext cx="8418513" cy="5078313"/>
          </a:xfrm>
          <a:prstGeom prst="rect">
            <a:avLst/>
          </a:prstGeom>
        </p:spPr>
        <p:txBody>
          <a:bodyPr wrap="square">
            <a:spAutoFit/>
          </a:bodyPr>
          <a:lstStyle/>
          <a:p>
            <a:pPr algn="ctr"/>
            <a:r>
              <a:rPr lang="it-IT" b="1" i="1" dirty="0">
                <a:latin typeface="+mj-lt"/>
              </a:rPr>
              <a:t>Altri soggetti</a:t>
            </a:r>
            <a:r>
              <a:rPr lang="it-IT" dirty="0">
                <a:latin typeface="+mj-lt"/>
              </a:rPr>
              <a:t>, nell’ambito dell’impresa, presso cui il revisore può svolgere indagini in merito all’esistenza o al sospetto di frodi sono ad esempio: </a:t>
            </a:r>
          </a:p>
          <a:p>
            <a:endParaRPr lang="it-IT" dirty="0">
              <a:latin typeface="Times New Roman" panose="02020603050405020304" pitchFamily="18" charset="0"/>
            </a:endParaRPr>
          </a:p>
          <a:p>
            <a:pPr marL="285750" indent="-285750">
              <a:buFont typeface="Arial" panose="020B0604020202020204" pitchFamily="34" charset="0"/>
              <a:buChar char="•"/>
            </a:pPr>
            <a:r>
              <a:rPr lang="it-IT" dirty="0">
                <a:latin typeface="+mj-lt"/>
              </a:rPr>
              <a:t>il personale operativo non direttamente coinvolto nel processo di predisposizione dell’informativa finanziaria; </a:t>
            </a:r>
          </a:p>
          <a:p>
            <a:pPr marL="285750" indent="-285750">
              <a:buFont typeface="Arial" panose="020B0604020202020204" pitchFamily="34" charset="0"/>
              <a:buChar char="•"/>
            </a:pPr>
            <a:endParaRPr lang="it-IT" dirty="0">
              <a:latin typeface="+mj-lt"/>
            </a:endParaRPr>
          </a:p>
          <a:p>
            <a:pPr marL="285750" indent="-285750">
              <a:buFont typeface="Arial" panose="020B0604020202020204" pitchFamily="34" charset="0"/>
              <a:buChar char="•"/>
            </a:pPr>
            <a:r>
              <a:rPr lang="it-IT" dirty="0">
                <a:latin typeface="+mj-lt"/>
              </a:rPr>
              <a:t>il personale con diversi livelli di responsabilità; </a:t>
            </a:r>
          </a:p>
          <a:p>
            <a:pPr marL="285750" indent="-285750">
              <a:buFont typeface="Arial" panose="020B0604020202020204" pitchFamily="34" charset="0"/>
              <a:buChar char="•"/>
            </a:pPr>
            <a:endParaRPr lang="it-IT" dirty="0">
              <a:latin typeface="+mj-lt"/>
            </a:endParaRPr>
          </a:p>
          <a:p>
            <a:pPr marL="285750" indent="-285750">
              <a:buFont typeface="Arial" panose="020B0604020202020204" pitchFamily="34" charset="0"/>
              <a:buChar char="•"/>
            </a:pPr>
            <a:r>
              <a:rPr lang="it-IT" dirty="0">
                <a:latin typeface="+mj-lt"/>
              </a:rPr>
              <a:t>il consulente legale interno; </a:t>
            </a:r>
          </a:p>
          <a:p>
            <a:pPr marL="285750" indent="-285750">
              <a:buFont typeface="Arial" panose="020B0604020202020204" pitchFamily="34" charset="0"/>
              <a:buChar char="•"/>
            </a:pPr>
            <a:endParaRPr lang="it-IT" dirty="0">
              <a:latin typeface="+mj-lt"/>
            </a:endParaRPr>
          </a:p>
          <a:p>
            <a:pPr marL="285750" indent="-285750">
              <a:buFont typeface="Arial" panose="020B0604020202020204" pitchFamily="34" charset="0"/>
              <a:buChar char="•"/>
            </a:pPr>
            <a:r>
              <a:rPr lang="it-IT" dirty="0">
                <a:latin typeface="+mj-lt"/>
              </a:rPr>
              <a:t>il responsabile dell’etica di impresa o persona con funzione equivalente; </a:t>
            </a:r>
          </a:p>
          <a:p>
            <a:pPr marL="285750" indent="-285750">
              <a:buFont typeface="Arial" panose="020B0604020202020204" pitchFamily="34" charset="0"/>
              <a:buChar char="•"/>
            </a:pPr>
            <a:endParaRPr lang="it-IT" dirty="0">
              <a:latin typeface="+mj-lt"/>
            </a:endParaRPr>
          </a:p>
          <a:p>
            <a:pPr marL="285750" indent="-285750">
              <a:buFont typeface="Arial" panose="020B0604020202020204" pitchFamily="34" charset="0"/>
              <a:buChar char="•"/>
            </a:pPr>
            <a:r>
              <a:rPr lang="it-IT" dirty="0">
                <a:latin typeface="+mj-lt"/>
              </a:rPr>
              <a:t>il soggetto o i soggetti incaricati di gestire le segnalazioni di frodi;</a:t>
            </a:r>
          </a:p>
          <a:p>
            <a:pPr marL="285750" indent="-285750">
              <a:buFont typeface="Arial" panose="020B0604020202020204" pitchFamily="34" charset="0"/>
              <a:buChar char="•"/>
            </a:pPr>
            <a:endParaRPr lang="it-IT" dirty="0">
              <a:latin typeface="+mj-lt"/>
            </a:endParaRPr>
          </a:p>
          <a:p>
            <a:pPr marL="285750" indent="-285750">
              <a:buFont typeface="Arial" panose="020B0604020202020204" pitchFamily="34" charset="0"/>
              <a:buChar char="•"/>
            </a:pPr>
            <a:r>
              <a:rPr lang="it-IT" dirty="0">
                <a:latin typeface="+mj-lt"/>
              </a:rPr>
              <a:t>i dipendenti coinvolti nella rilevazione, nell'elaborazione o nella registrazione di operazioni complesse o inusuali e coloro che supervisionano o controllano tali dipendenti.</a:t>
            </a:r>
          </a:p>
          <a:p>
            <a:pPr marL="285750" indent="-285750">
              <a:buFont typeface="Arial" panose="020B0604020202020204" pitchFamily="34" charset="0"/>
              <a:buChar char="•"/>
            </a:pPr>
            <a:endParaRPr lang="it-IT" dirty="0"/>
          </a:p>
        </p:txBody>
      </p:sp>
    </p:spTree>
    <p:extLst>
      <p:ext uri="{BB962C8B-B14F-4D97-AF65-F5344CB8AC3E}">
        <p14:creationId xmlns:p14="http://schemas.microsoft.com/office/powerpoint/2010/main" val="2585823743"/>
      </p:ext>
    </p:extLst>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32347" y="999978"/>
            <a:ext cx="6123384" cy="385763"/>
          </a:xfrm>
        </p:spPr>
        <p:txBody>
          <a:bodyPr/>
          <a:lstStyle/>
          <a:p>
            <a:pPr>
              <a:defRPr/>
            </a:pPr>
            <a:r>
              <a:rPr lang="it-IT" dirty="0">
                <a:latin typeface="+mn-lt"/>
              </a:rPr>
              <a:t>OIC 31</a:t>
            </a:r>
            <a:endParaRPr lang="fr-FR" dirty="0">
              <a:latin typeface="+mn-lt"/>
            </a:endParaRPr>
          </a:p>
        </p:txBody>
      </p:sp>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27</a:t>
            </a:fld>
            <a:r>
              <a:rPr lang="en-GB" dirty="0"/>
              <a:t>6</a:t>
            </a:r>
          </a:p>
        </p:txBody>
      </p:sp>
      <p:sp>
        <p:nvSpPr>
          <p:cNvPr id="12" name="Title 3">
            <a:extLst>
              <a:ext uri="{FF2B5EF4-FFF2-40B4-BE49-F238E27FC236}">
                <a16:creationId xmlns:a16="http://schemas.microsoft.com/office/drawing/2014/main" id="{DC77035A-50DE-6F49-927F-E253A1C47235}"/>
              </a:ext>
            </a:extLst>
          </p:cNvPr>
          <p:cNvSpPr txBox="1">
            <a:spLocks/>
          </p:cNvSpPr>
          <p:nvPr/>
        </p:nvSpPr>
        <p:spPr>
          <a:xfrm>
            <a:off x="1213643" y="417359"/>
            <a:ext cx="8232648" cy="779463"/>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Procedure di valutazione del rischio e le attività correlate</a:t>
            </a:r>
          </a:p>
        </p:txBody>
      </p:sp>
      <p:sp>
        <p:nvSpPr>
          <p:cNvPr id="4" name="CasellaDiTesto 3">
            <a:extLst>
              <a:ext uri="{FF2B5EF4-FFF2-40B4-BE49-F238E27FC236}">
                <a16:creationId xmlns:a16="http://schemas.microsoft.com/office/drawing/2014/main" id="{EDFF9960-E88A-4944-9AF0-286014365A9E}"/>
              </a:ext>
            </a:extLst>
          </p:cNvPr>
          <p:cNvSpPr txBox="1"/>
          <p:nvPr/>
        </p:nvSpPr>
        <p:spPr>
          <a:xfrm>
            <a:off x="1337733" y="1524000"/>
            <a:ext cx="0" cy="0"/>
          </a:xfrm>
          <a:prstGeom prst="rect">
            <a:avLst/>
          </a:prstGeom>
          <a:noFill/>
        </p:spPr>
        <p:txBody>
          <a:bodyPr vert="horz" wrap="none" lIns="0" tIns="0" rIns="0" bIns="0" rtlCol="0">
            <a:noAutofit/>
          </a:bodyPr>
          <a:lstStyle/>
          <a:p>
            <a:pPr indent="-274320">
              <a:spcAft>
                <a:spcPts val="900"/>
              </a:spcAft>
            </a:pPr>
            <a:endParaRPr lang="it-IT" sz="2000" dirty="0" err="1">
              <a:latin typeface="Georgia" pitchFamily="18" charset="0"/>
            </a:endParaRPr>
          </a:p>
        </p:txBody>
      </p:sp>
      <p:sp>
        <p:nvSpPr>
          <p:cNvPr id="13" name="TextBox 6">
            <a:extLst>
              <a:ext uri="{FF2B5EF4-FFF2-40B4-BE49-F238E27FC236}">
                <a16:creationId xmlns:a16="http://schemas.microsoft.com/office/drawing/2014/main" id="{1C00D37B-8ACB-9A46-9886-5FAB51953609}"/>
              </a:ext>
            </a:extLst>
          </p:cNvPr>
          <p:cNvSpPr txBox="1"/>
          <p:nvPr/>
        </p:nvSpPr>
        <p:spPr>
          <a:xfrm>
            <a:off x="381001" y="430611"/>
            <a:ext cx="8232648" cy="8871211"/>
          </a:xfrm>
          <a:prstGeom prst="rect">
            <a:avLst/>
          </a:prstGeom>
          <a:noFill/>
          <a:ln>
            <a:noFill/>
          </a:ln>
        </p:spPr>
        <p:txBody>
          <a:bodyPr wrap="square">
            <a:spAutoFit/>
          </a:bodyPr>
          <a:lstStyle/>
          <a:p>
            <a:pPr algn="ctr" eaLnBrk="1" fontAlgn="auto" hangingPunct="1">
              <a:lnSpc>
                <a:spcPct val="200000"/>
              </a:lnSpc>
              <a:spcBef>
                <a:spcPts val="0"/>
              </a:spcBef>
              <a:spcAft>
                <a:spcPts val="0"/>
              </a:spcAft>
              <a:defRPr/>
            </a:pPr>
            <a:endParaRPr lang="it-IT" dirty="0">
              <a:latin typeface="+mj-lt"/>
            </a:endParaRPr>
          </a:p>
          <a:p>
            <a:pPr algn="ctr" eaLnBrk="1" fontAlgn="auto" hangingPunct="1">
              <a:lnSpc>
                <a:spcPct val="200000"/>
              </a:lnSpc>
              <a:spcBef>
                <a:spcPts val="0"/>
              </a:spcBef>
              <a:spcAft>
                <a:spcPts val="0"/>
              </a:spcAft>
              <a:defRPr/>
            </a:pPr>
            <a:r>
              <a:rPr lang="it-IT" dirty="0">
                <a:latin typeface="+mj-lt"/>
              </a:rPr>
              <a:t>Per quelle imprese che svolgono una funzione di revisione interna, </a:t>
            </a:r>
          </a:p>
          <a:p>
            <a:pPr algn="ctr" eaLnBrk="1" fontAlgn="auto" hangingPunct="1">
              <a:lnSpc>
                <a:spcPct val="200000"/>
              </a:lnSpc>
              <a:spcBef>
                <a:spcPts val="0"/>
              </a:spcBef>
              <a:spcAft>
                <a:spcPts val="0"/>
              </a:spcAft>
              <a:defRPr/>
            </a:pPr>
            <a:r>
              <a:rPr lang="it-IT" dirty="0">
                <a:latin typeface="+mj-lt"/>
              </a:rPr>
              <a:t>il revisore deve svolgere </a:t>
            </a:r>
            <a:r>
              <a:rPr lang="it-IT" u="sng" dirty="0">
                <a:latin typeface="+mj-lt"/>
              </a:rPr>
              <a:t>indagini</a:t>
            </a:r>
            <a:r>
              <a:rPr lang="it-IT" dirty="0">
                <a:latin typeface="+mj-lt"/>
              </a:rPr>
              <a:t> presso tale funzione</a:t>
            </a:r>
          </a:p>
          <a:p>
            <a:pPr algn="ctr" eaLnBrk="1" fontAlgn="auto" hangingPunct="1">
              <a:lnSpc>
                <a:spcPct val="200000"/>
              </a:lnSpc>
              <a:spcBef>
                <a:spcPts val="0"/>
              </a:spcBef>
              <a:spcAft>
                <a:spcPts val="0"/>
              </a:spcAft>
              <a:defRPr/>
            </a:pPr>
            <a:r>
              <a:rPr lang="it-IT" u="sng" dirty="0">
                <a:latin typeface="+mj-lt"/>
              </a:rPr>
              <a:t>per stabilire se i revisori interni siano a conoscenza di eventuali frodi</a:t>
            </a:r>
            <a:r>
              <a:rPr lang="it-IT" dirty="0">
                <a:latin typeface="+mj-lt"/>
              </a:rPr>
              <a:t> effettive, sospette o segnalate che coinvolgono l’impresa stessa</a:t>
            </a:r>
          </a:p>
          <a:p>
            <a:pPr algn="ctr" eaLnBrk="1" fontAlgn="auto" hangingPunct="1">
              <a:lnSpc>
                <a:spcPct val="200000"/>
              </a:lnSpc>
              <a:spcBef>
                <a:spcPts val="0"/>
              </a:spcBef>
              <a:spcAft>
                <a:spcPts val="0"/>
              </a:spcAft>
              <a:defRPr/>
            </a:pPr>
            <a:r>
              <a:rPr lang="it-IT" dirty="0">
                <a:latin typeface="+mj-lt"/>
              </a:rPr>
              <a:t>e </a:t>
            </a:r>
            <a:r>
              <a:rPr lang="it-IT" u="sng" dirty="0">
                <a:latin typeface="+mj-lt"/>
              </a:rPr>
              <a:t>per acquisire il punto di vista della funzione di revisione interna </a:t>
            </a:r>
          </a:p>
          <a:p>
            <a:pPr algn="ctr" eaLnBrk="1" fontAlgn="auto" hangingPunct="1">
              <a:lnSpc>
                <a:spcPct val="200000"/>
              </a:lnSpc>
              <a:spcBef>
                <a:spcPts val="0"/>
              </a:spcBef>
              <a:spcAft>
                <a:spcPts val="0"/>
              </a:spcAft>
              <a:defRPr/>
            </a:pPr>
            <a:r>
              <a:rPr lang="it-IT" u="sng" dirty="0">
                <a:latin typeface="+mj-lt"/>
              </a:rPr>
              <a:t>riguardo i rischi di frode</a:t>
            </a:r>
            <a:r>
              <a:rPr lang="it-IT" dirty="0">
                <a:latin typeface="+mj-lt"/>
              </a:rPr>
              <a:t>. </a:t>
            </a:r>
          </a:p>
          <a:p>
            <a:endParaRPr lang="it-IT" dirty="0">
              <a:latin typeface="+mj-lt"/>
            </a:endParaRPr>
          </a:p>
          <a:p>
            <a:r>
              <a:rPr lang="it-IT" i="1" dirty="0">
                <a:latin typeface="+mj-lt"/>
              </a:rPr>
              <a:t>A tal proposito, il revisore può effettuare indagini su specifiche attività della funzione di revisione interna, incluse, per esempio: </a:t>
            </a:r>
          </a:p>
          <a:p>
            <a:pPr marL="285750" indent="-285750">
              <a:buFont typeface="Arial" panose="020B0604020202020204" pitchFamily="34" charset="0"/>
              <a:buChar char="•"/>
            </a:pPr>
            <a:r>
              <a:rPr lang="it-IT" i="1" dirty="0">
                <a:latin typeface="+mj-lt"/>
              </a:rPr>
              <a:t>le eventuali procedure svolte dai revisori interni durante l’anno per individuare le frodi; </a:t>
            </a:r>
          </a:p>
          <a:p>
            <a:pPr marL="285750" indent="-285750">
              <a:buFont typeface="Arial" panose="020B0604020202020204" pitchFamily="34" charset="0"/>
              <a:buChar char="•"/>
            </a:pPr>
            <a:r>
              <a:rPr lang="it-IT" i="1" dirty="0">
                <a:latin typeface="+mj-lt"/>
              </a:rPr>
              <a:t>se la direzione ha risposto adeguatamente a quanto emerso da tali procedure.</a:t>
            </a:r>
            <a:br>
              <a:rPr lang="it-IT" i="1" dirty="0">
                <a:latin typeface="+mj-lt"/>
              </a:rPr>
            </a:br>
            <a:endParaRPr lang="it-IT" i="1" dirty="0">
              <a:latin typeface="+mj-lt"/>
            </a:endParaRPr>
          </a:p>
          <a:p>
            <a:pPr algn="ctr" eaLnBrk="1" fontAlgn="auto" hangingPunct="1">
              <a:lnSpc>
                <a:spcPct val="200000"/>
              </a:lnSpc>
              <a:spcBef>
                <a:spcPts val="0"/>
              </a:spcBef>
              <a:spcAft>
                <a:spcPts val="0"/>
              </a:spcAft>
              <a:defRPr/>
            </a:pPr>
            <a:endParaRPr lang="it-IT" dirty="0">
              <a:latin typeface="+mj-lt"/>
            </a:endParaRPr>
          </a:p>
          <a:p>
            <a:pPr algn="ctr" eaLnBrk="1" fontAlgn="auto" hangingPunct="1">
              <a:lnSpc>
                <a:spcPct val="200000"/>
              </a:lnSpc>
              <a:spcBef>
                <a:spcPts val="0"/>
              </a:spcBef>
              <a:spcAft>
                <a:spcPts val="0"/>
              </a:spcAft>
              <a:defRPr/>
            </a:pPr>
            <a:endParaRPr lang="it-IT" dirty="0">
              <a:latin typeface="+mj-lt"/>
            </a:endParaRPr>
          </a:p>
          <a:p>
            <a:pPr algn="ctr">
              <a:lnSpc>
                <a:spcPct val="200000"/>
              </a:lnSpc>
              <a:defRPr/>
            </a:pPr>
            <a:endParaRPr lang="it-IT" dirty="0">
              <a:latin typeface="+mj-lt"/>
            </a:endParaRPr>
          </a:p>
          <a:p>
            <a:pPr algn="ctr">
              <a:lnSpc>
                <a:spcPct val="200000"/>
              </a:lnSpc>
              <a:defRPr/>
            </a:pPr>
            <a:endParaRPr lang="it-IT" dirty="0">
              <a:latin typeface="+mj-lt"/>
            </a:endParaRPr>
          </a:p>
          <a:p>
            <a:pPr algn="ctr" eaLnBrk="1" fontAlgn="auto" hangingPunct="1">
              <a:lnSpc>
                <a:spcPct val="200000"/>
              </a:lnSpc>
              <a:spcBef>
                <a:spcPts val="0"/>
              </a:spcBef>
              <a:spcAft>
                <a:spcPts val="0"/>
              </a:spcAft>
              <a:defRPr/>
            </a:pPr>
            <a:endParaRPr lang="it-IT" dirty="0">
              <a:latin typeface="+mj-lt"/>
            </a:endParaRPr>
          </a:p>
        </p:txBody>
      </p:sp>
      <p:sp>
        <p:nvSpPr>
          <p:cNvPr id="8" name="Cornice 7">
            <a:extLst>
              <a:ext uri="{FF2B5EF4-FFF2-40B4-BE49-F238E27FC236}">
                <a16:creationId xmlns:a16="http://schemas.microsoft.com/office/drawing/2014/main" id="{540DBCFB-1857-5443-8288-8B639008B80D}"/>
              </a:ext>
            </a:extLst>
          </p:cNvPr>
          <p:cNvSpPr/>
          <p:nvPr/>
        </p:nvSpPr>
        <p:spPr bwMode="ltGray">
          <a:xfrm>
            <a:off x="381000" y="4343400"/>
            <a:ext cx="7924799" cy="2097241"/>
          </a:xfrm>
          <a:prstGeom prst="frame">
            <a:avLst>
              <a:gd name="adj1" fmla="val 1243"/>
            </a:avLst>
          </a:prstGeom>
          <a:solidFill>
            <a:schemeClr val="tx1">
              <a:lumMod val="65000"/>
              <a:lumOff val="3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Tree>
    <p:extLst>
      <p:ext uri="{BB962C8B-B14F-4D97-AF65-F5344CB8AC3E}">
        <p14:creationId xmlns:p14="http://schemas.microsoft.com/office/powerpoint/2010/main" val="2234980364"/>
      </p:ext>
    </p:extLst>
  </p:cSld>
  <p:clrMapOvr>
    <a:overrideClrMapping bg1="lt1" tx1="dk1" bg2="lt2" tx2="dk2" accent1="accent1" accent2="accent2" accent3="accent3" accent4="accent4" accent5="accent5" accent6="accent6" hlink="hlink" folHlink="folHlink"/>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28</a:t>
            </a:fld>
            <a:r>
              <a:rPr lang="en-GB" dirty="0"/>
              <a:t>6</a:t>
            </a:r>
          </a:p>
        </p:txBody>
      </p:sp>
      <p:sp>
        <p:nvSpPr>
          <p:cNvPr id="12" name="Title 3">
            <a:extLst>
              <a:ext uri="{FF2B5EF4-FFF2-40B4-BE49-F238E27FC236}">
                <a16:creationId xmlns:a16="http://schemas.microsoft.com/office/drawing/2014/main" id="{DC77035A-50DE-6F49-927F-E253A1C47235}"/>
              </a:ext>
            </a:extLst>
          </p:cNvPr>
          <p:cNvSpPr txBox="1">
            <a:spLocks/>
          </p:cNvSpPr>
          <p:nvPr/>
        </p:nvSpPr>
        <p:spPr>
          <a:xfrm>
            <a:off x="1213643" y="417359"/>
            <a:ext cx="8232648" cy="779463"/>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Procedure di valutazione del rischio e le attività correlate</a:t>
            </a:r>
          </a:p>
        </p:txBody>
      </p:sp>
      <p:sp>
        <p:nvSpPr>
          <p:cNvPr id="4" name="CasellaDiTesto 3">
            <a:extLst>
              <a:ext uri="{FF2B5EF4-FFF2-40B4-BE49-F238E27FC236}">
                <a16:creationId xmlns:a16="http://schemas.microsoft.com/office/drawing/2014/main" id="{EDFF9960-E88A-4944-9AF0-286014365A9E}"/>
              </a:ext>
            </a:extLst>
          </p:cNvPr>
          <p:cNvSpPr txBox="1"/>
          <p:nvPr/>
        </p:nvSpPr>
        <p:spPr>
          <a:xfrm>
            <a:off x="1337733" y="1524000"/>
            <a:ext cx="0" cy="0"/>
          </a:xfrm>
          <a:prstGeom prst="rect">
            <a:avLst/>
          </a:prstGeom>
          <a:noFill/>
        </p:spPr>
        <p:txBody>
          <a:bodyPr vert="horz" wrap="none" lIns="0" tIns="0" rIns="0" bIns="0" rtlCol="0">
            <a:noAutofit/>
          </a:bodyPr>
          <a:lstStyle/>
          <a:p>
            <a:pPr indent="-274320">
              <a:spcAft>
                <a:spcPts val="900"/>
              </a:spcAft>
            </a:pPr>
            <a:endParaRPr lang="it-IT" sz="2000" dirty="0" err="1">
              <a:latin typeface="Georgia" pitchFamily="18" charset="0"/>
            </a:endParaRPr>
          </a:p>
        </p:txBody>
      </p:sp>
      <p:sp>
        <p:nvSpPr>
          <p:cNvPr id="13" name="TextBox 6">
            <a:extLst>
              <a:ext uri="{FF2B5EF4-FFF2-40B4-BE49-F238E27FC236}">
                <a16:creationId xmlns:a16="http://schemas.microsoft.com/office/drawing/2014/main" id="{1C00D37B-8ACB-9A46-9886-5FAB51953609}"/>
              </a:ext>
            </a:extLst>
          </p:cNvPr>
          <p:cNvSpPr txBox="1"/>
          <p:nvPr/>
        </p:nvSpPr>
        <p:spPr>
          <a:xfrm>
            <a:off x="674688" y="1280279"/>
            <a:ext cx="8164512" cy="5216813"/>
          </a:xfrm>
          <a:prstGeom prst="rect">
            <a:avLst/>
          </a:prstGeom>
          <a:noFill/>
          <a:ln>
            <a:noFill/>
          </a:ln>
        </p:spPr>
        <p:txBody>
          <a:bodyPr wrap="square">
            <a:spAutoFit/>
          </a:bodyPr>
          <a:lstStyle/>
          <a:p>
            <a:pPr eaLnBrk="1" fontAlgn="auto" hangingPunct="1">
              <a:spcBef>
                <a:spcPts val="0"/>
              </a:spcBef>
              <a:spcAft>
                <a:spcPts val="0"/>
              </a:spcAft>
              <a:defRPr/>
            </a:pPr>
            <a:endParaRPr lang="it-IT" dirty="0">
              <a:latin typeface="+mj-lt"/>
            </a:endParaRPr>
          </a:p>
          <a:p>
            <a:pPr>
              <a:defRPr/>
            </a:pPr>
            <a:r>
              <a:rPr lang="it-IT" b="1" i="1" dirty="0">
                <a:latin typeface="+mj-lt"/>
              </a:rPr>
              <a:t>B) I responsabili delle attività di </a:t>
            </a:r>
            <a:r>
              <a:rPr lang="it-IT" b="1" i="1" dirty="0" err="1">
                <a:latin typeface="+mj-lt"/>
              </a:rPr>
              <a:t>governance</a:t>
            </a:r>
            <a:endParaRPr lang="it-IT" b="1" i="1" dirty="0">
              <a:latin typeface="+mj-lt"/>
            </a:endParaRPr>
          </a:p>
          <a:p>
            <a:pPr>
              <a:lnSpc>
                <a:spcPct val="150000"/>
              </a:lnSpc>
              <a:defRPr/>
            </a:pPr>
            <a:r>
              <a:rPr lang="it-IT" dirty="0">
                <a:latin typeface="+mj-lt"/>
              </a:rPr>
              <a:t>Il revisore deve:</a:t>
            </a:r>
          </a:p>
          <a:p>
            <a:pPr>
              <a:lnSpc>
                <a:spcPct val="150000"/>
              </a:lnSpc>
              <a:defRPr/>
            </a:pPr>
            <a:r>
              <a:rPr lang="it-IT" dirty="0">
                <a:latin typeface="+mj-lt"/>
              </a:rPr>
              <a:t>- </a:t>
            </a:r>
            <a:r>
              <a:rPr lang="it-IT" u="sng" dirty="0">
                <a:latin typeface="+mj-lt"/>
              </a:rPr>
              <a:t>acquisire una comprensione delle modalità con cui i responsabili delle attività di governance supervisionano </a:t>
            </a:r>
            <a:r>
              <a:rPr lang="it-IT" dirty="0">
                <a:latin typeface="+mj-lt"/>
              </a:rPr>
              <a:t>i processi adottati dalla direzione per identificare e fronteggiare i rischi di frode nell’impresa e del controllo interno che la direzione ha istituito per limitare tali rischi;</a:t>
            </a:r>
          </a:p>
          <a:p>
            <a:pPr>
              <a:lnSpc>
                <a:spcPct val="150000"/>
              </a:lnSpc>
              <a:defRPr/>
            </a:pPr>
            <a:endParaRPr lang="it-IT" dirty="0">
              <a:latin typeface="+mj-lt"/>
            </a:endParaRPr>
          </a:p>
          <a:p>
            <a:pPr>
              <a:lnSpc>
                <a:spcPct val="150000"/>
              </a:lnSpc>
              <a:defRPr/>
            </a:pPr>
            <a:r>
              <a:rPr lang="it-IT" dirty="0">
                <a:latin typeface="+mj-lt"/>
              </a:rPr>
              <a:t>- </a:t>
            </a:r>
            <a:r>
              <a:rPr lang="it-IT" u="sng" dirty="0">
                <a:latin typeface="+mj-lt"/>
              </a:rPr>
              <a:t>svolgere indagini </a:t>
            </a:r>
            <a:r>
              <a:rPr lang="it-IT" dirty="0">
                <a:latin typeface="+mj-lt"/>
              </a:rPr>
              <a:t>presso i responsabili delle attività di governance </a:t>
            </a:r>
            <a:r>
              <a:rPr lang="it-IT" u="sng" dirty="0">
                <a:latin typeface="+mj-lt"/>
              </a:rPr>
              <a:t>per stabilire se essi siano a conoscenza di eventuali frodi</a:t>
            </a:r>
            <a:r>
              <a:rPr lang="it-IT" dirty="0">
                <a:latin typeface="+mj-lt"/>
              </a:rPr>
              <a:t> effettive, sospette o segnalate. </a:t>
            </a:r>
          </a:p>
          <a:p>
            <a:pPr>
              <a:defRPr/>
            </a:pPr>
            <a:endParaRPr lang="it-IT" dirty="0">
              <a:latin typeface="+mj-lt"/>
            </a:endParaRPr>
          </a:p>
          <a:p>
            <a:pPr>
              <a:defRPr/>
            </a:pPr>
            <a:endParaRPr lang="it-IT" dirty="0">
              <a:latin typeface="+mj-lt"/>
            </a:endParaRPr>
          </a:p>
          <a:p>
            <a:pPr eaLnBrk="1" fontAlgn="auto" hangingPunct="1">
              <a:spcBef>
                <a:spcPts val="0"/>
              </a:spcBef>
              <a:spcAft>
                <a:spcPts val="0"/>
              </a:spcAft>
              <a:defRPr/>
            </a:pPr>
            <a:endParaRPr lang="it-IT" dirty="0">
              <a:latin typeface="+mj-lt"/>
            </a:endParaRPr>
          </a:p>
        </p:txBody>
      </p:sp>
    </p:spTree>
    <p:extLst>
      <p:ext uri="{BB962C8B-B14F-4D97-AF65-F5344CB8AC3E}">
        <p14:creationId xmlns:p14="http://schemas.microsoft.com/office/powerpoint/2010/main" val="4096636052"/>
      </p:ext>
    </p:extLst>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29</a:t>
            </a:fld>
            <a:r>
              <a:rPr lang="en-GB" dirty="0"/>
              <a:t>6</a:t>
            </a:r>
          </a:p>
        </p:txBody>
      </p:sp>
      <p:sp>
        <p:nvSpPr>
          <p:cNvPr id="12" name="Title 3">
            <a:extLst>
              <a:ext uri="{FF2B5EF4-FFF2-40B4-BE49-F238E27FC236}">
                <a16:creationId xmlns:a16="http://schemas.microsoft.com/office/drawing/2014/main" id="{DC77035A-50DE-6F49-927F-E253A1C47235}"/>
              </a:ext>
            </a:extLst>
          </p:cNvPr>
          <p:cNvSpPr txBox="1">
            <a:spLocks/>
          </p:cNvSpPr>
          <p:nvPr/>
        </p:nvSpPr>
        <p:spPr>
          <a:xfrm>
            <a:off x="1213643" y="417359"/>
            <a:ext cx="8232648" cy="779463"/>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Procedure di valutazione del rischio e le attività correlate</a:t>
            </a:r>
          </a:p>
        </p:txBody>
      </p:sp>
      <p:sp>
        <p:nvSpPr>
          <p:cNvPr id="4" name="CasellaDiTesto 3">
            <a:extLst>
              <a:ext uri="{FF2B5EF4-FFF2-40B4-BE49-F238E27FC236}">
                <a16:creationId xmlns:a16="http://schemas.microsoft.com/office/drawing/2014/main" id="{EDFF9960-E88A-4944-9AF0-286014365A9E}"/>
              </a:ext>
            </a:extLst>
          </p:cNvPr>
          <p:cNvSpPr txBox="1"/>
          <p:nvPr/>
        </p:nvSpPr>
        <p:spPr>
          <a:xfrm>
            <a:off x="1337733" y="1524000"/>
            <a:ext cx="0" cy="0"/>
          </a:xfrm>
          <a:prstGeom prst="rect">
            <a:avLst/>
          </a:prstGeom>
          <a:noFill/>
        </p:spPr>
        <p:txBody>
          <a:bodyPr vert="horz" wrap="none" lIns="0" tIns="0" rIns="0" bIns="0" rtlCol="0">
            <a:noAutofit/>
          </a:bodyPr>
          <a:lstStyle/>
          <a:p>
            <a:pPr indent="-274320">
              <a:spcAft>
                <a:spcPts val="900"/>
              </a:spcAft>
            </a:pPr>
            <a:endParaRPr lang="it-IT" sz="2000" dirty="0" err="1">
              <a:latin typeface="Georgia" pitchFamily="18" charset="0"/>
            </a:endParaRPr>
          </a:p>
        </p:txBody>
      </p:sp>
      <p:sp>
        <p:nvSpPr>
          <p:cNvPr id="2" name="Rettangolo 1">
            <a:extLst>
              <a:ext uri="{FF2B5EF4-FFF2-40B4-BE49-F238E27FC236}">
                <a16:creationId xmlns:a16="http://schemas.microsoft.com/office/drawing/2014/main" id="{07C2B0D8-8BC1-F343-BD2A-17E1FAD8C9A5}"/>
              </a:ext>
            </a:extLst>
          </p:cNvPr>
          <p:cNvSpPr/>
          <p:nvPr/>
        </p:nvSpPr>
        <p:spPr>
          <a:xfrm>
            <a:off x="562952" y="1371600"/>
            <a:ext cx="8077200" cy="4524315"/>
          </a:xfrm>
          <a:prstGeom prst="rect">
            <a:avLst/>
          </a:prstGeom>
        </p:spPr>
        <p:txBody>
          <a:bodyPr wrap="square">
            <a:spAutoFit/>
          </a:bodyPr>
          <a:lstStyle/>
          <a:p>
            <a:pPr>
              <a:lnSpc>
                <a:spcPct val="150000"/>
              </a:lnSpc>
            </a:pPr>
            <a:r>
              <a:rPr lang="it-IT" dirty="0">
                <a:latin typeface="+mj-lt"/>
              </a:rPr>
              <a:t>. Il revisore può acquisire la </a:t>
            </a:r>
            <a:r>
              <a:rPr lang="it-IT" i="1" u="sng" dirty="0">
                <a:latin typeface="+mj-lt"/>
              </a:rPr>
              <a:t>comprensione delle modalità con cui i responsabili delle attività di </a:t>
            </a:r>
            <a:r>
              <a:rPr lang="it-IT" i="1" u="sng" dirty="0" err="1">
                <a:latin typeface="+mj-lt"/>
              </a:rPr>
              <a:t>governance</a:t>
            </a:r>
            <a:r>
              <a:rPr lang="it-IT" i="1" u="sng" dirty="0">
                <a:latin typeface="+mj-lt"/>
              </a:rPr>
              <a:t> supervisionano </a:t>
            </a:r>
            <a:r>
              <a:rPr lang="it-IT" dirty="0">
                <a:latin typeface="+mj-lt"/>
              </a:rPr>
              <a:t>i processi  in diversi modi, quali, per esempio: </a:t>
            </a:r>
          </a:p>
          <a:p>
            <a:pPr>
              <a:lnSpc>
                <a:spcPct val="150000"/>
              </a:lnSpc>
            </a:pPr>
            <a:endParaRPr lang="it-IT" dirty="0">
              <a:latin typeface="+mj-lt"/>
            </a:endParaRPr>
          </a:p>
          <a:p>
            <a:pPr marL="342900" indent="-342900">
              <a:lnSpc>
                <a:spcPct val="150000"/>
              </a:lnSpc>
              <a:buAutoNum type="arabicParenR"/>
            </a:pPr>
            <a:r>
              <a:rPr lang="it-IT" dirty="0">
                <a:latin typeface="+mj-lt"/>
              </a:rPr>
              <a:t>la </a:t>
            </a:r>
            <a:r>
              <a:rPr lang="it-IT" i="1" dirty="0">
                <a:latin typeface="+mj-lt"/>
              </a:rPr>
              <a:t>partecipazione alle riunioni </a:t>
            </a:r>
            <a:r>
              <a:rPr lang="it-IT" dirty="0">
                <a:latin typeface="+mj-lt"/>
              </a:rPr>
              <a:t>in cui tali argomenti vengono discussi</a:t>
            </a:r>
          </a:p>
          <a:p>
            <a:pPr marL="342900" indent="-342900">
              <a:lnSpc>
                <a:spcPct val="150000"/>
              </a:lnSpc>
              <a:buAutoNum type="arabicParenR"/>
            </a:pPr>
            <a:endParaRPr lang="it-IT" dirty="0">
              <a:latin typeface="+mj-lt"/>
            </a:endParaRPr>
          </a:p>
          <a:p>
            <a:pPr marL="342900" indent="-342900">
              <a:lnSpc>
                <a:spcPct val="150000"/>
              </a:lnSpc>
              <a:buAutoNum type="arabicParenR"/>
            </a:pPr>
            <a:r>
              <a:rPr lang="it-IT" dirty="0">
                <a:latin typeface="+mj-lt"/>
              </a:rPr>
              <a:t> la </a:t>
            </a:r>
            <a:r>
              <a:rPr lang="it-IT" i="1" dirty="0">
                <a:latin typeface="+mj-lt"/>
              </a:rPr>
              <a:t>lettura dei verbali </a:t>
            </a:r>
            <a:r>
              <a:rPr lang="it-IT" dirty="0">
                <a:latin typeface="+mj-lt"/>
              </a:rPr>
              <a:t>di tali riunioni </a:t>
            </a:r>
          </a:p>
          <a:p>
            <a:pPr marL="342900" indent="-342900">
              <a:lnSpc>
                <a:spcPct val="150000"/>
              </a:lnSpc>
              <a:buAutoNum type="arabicParenR"/>
            </a:pPr>
            <a:endParaRPr lang="it-IT" dirty="0">
              <a:latin typeface="+mj-lt"/>
            </a:endParaRPr>
          </a:p>
          <a:p>
            <a:pPr marL="342900" indent="-342900">
              <a:lnSpc>
                <a:spcPct val="150000"/>
              </a:lnSpc>
              <a:buAutoNum type="arabicParenR"/>
            </a:pPr>
            <a:r>
              <a:rPr lang="it-IT" dirty="0">
                <a:latin typeface="+mj-lt"/>
              </a:rPr>
              <a:t> lo </a:t>
            </a:r>
            <a:r>
              <a:rPr lang="it-IT" i="1" dirty="0">
                <a:latin typeface="+mj-lt"/>
              </a:rPr>
              <a:t>svolgimento di indagini </a:t>
            </a:r>
            <a:r>
              <a:rPr lang="it-IT" dirty="0">
                <a:latin typeface="+mj-lt"/>
              </a:rPr>
              <a:t>presso i responsabili delle </a:t>
            </a:r>
            <a:r>
              <a:rPr lang="it-IT" dirty="0" err="1">
                <a:latin typeface="+mj-lt"/>
              </a:rPr>
              <a:t>attivita</a:t>
            </a:r>
            <a:r>
              <a:rPr lang="it-IT" dirty="0">
                <a:latin typeface="+mj-lt"/>
              </a:rPr>
              <a:t>̀ di </a:t>
            </a:r>
            <a:r>
              <a:rPr lang="it-IT" dirty="0" err="1">
                <a:latin typeface="+mj-lt"/>
              </a:rPr>
              <a:t>governance</a:t>
            </a:r>
            <a:r>
              <a:rPr lang="it-IT" dirty="0">
                <a:latin typeface="+mj-lt"/>
              </a:rPr>
              <a:t>. </a:t>
            </a:r>
          </a:p>
          <a:p>
            <a:endParaRPr lang="it-IT" dirty="0"/>
          </a:p>
        </p:txBody>
      </p:sp>
    </p:spTree>
    <p:extLst>
      <p:ext uri="{BB962C8B-B14F-4D97-AF65-F5344CB8AC3E}">
        <p14:creationId xmlns:p14="http://schemas.microsoft.com/office/powerpoint/2010/main" val="604100847"/>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a:xfrm>
            <a:off x="7086600" y="6934200"/>
            <a:ext cx="1527048" cy="152400"/>
          </a:xfrm>
        </p:spPr>
        <p:txBody>
          <a:bodyPr/>
          <a:lstStyle/>
          <a:p>
            <a:fld id="{3195EFCD-B795-43D2-8EF8-888ECA1F0517}" type="slidenum">
              <a:rPr lang="en-GB" smtClean="0"/>
              <a:pPr/>
              <a:t>3</a:t>
            </a:fld>
            <a:endParaRPr lang="en-GB"/>
          </a:p>
        </p:txBody>
      </p:sp>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itle 3">
            <a:extLst>
              <a:ext uri="{FF2B5EF4-FFF2-40B4-BE49-F238E27FC236}">
                <a16:creationId xmlns:a16="http://schemas.microsoft.com/office/drawing/2014/main" id="{7BA280D4-56F6-4BE1-BD56-E89353BCD28F}"/>
              </a:ext>
            </a:extLst>
          </p:cNvPr>
          <p:cNvSpPr>
            <a:spLocks noGrp="1"/>
          </p:cNvSpPr>
          <p:nvPr>
            <p:ph type="title"/>
          </p:nvPr>
        </p:nvSpPr>
        <p:spPr>
          <a:xfrm>
            <a:off x="1353329" y="457200"/>
            <a:ext cx="6705600" cy="393442"/>
          </a:xfrm>
        </p:spPr>
        <p:txBody>
          <a:bodyPr/>
          <a:lstStyle/>
          <a:p>
            <a:pPr eaLnBrk="1" hangingPunct="1"/>
            <a:r>
              <a:rPr lang="it-IT" altLang="it-IT" sz="2000" dirty="0"/>
              <a:t>Oggetto del principio di revisione ISA Italia 240</a:t>
            </a:r>
          </a:p>
        </p:txBody>
      </p:sp>
      <p:sp>
        <p:nvSpPr>
          <p:cNvPr id="8" name="TextBox 6">
            <a:extLst>
              <a:ext uri="{FF2B5EF4-FFF2-40B4-BE49-F238E27FC236}">
                <a16:creationId xmlns:a16="http://schemas.microsoft.com/office/drawing/2014/main" id="{ECDD8AFF-4747-4CAE-925A-7C277EBF16DB}"/>
              </a:ext>
            </a:extLst>
          </p:cNvPr>
          <p:cNvSpPr txBox="1"/>
          <p:nvPr/>
        </p:nvSpPr>
        <p:spPr>
          <a:xfrm>
            <a:off x="585773" y="1160463"/>
            <a:ext cx="8240712" cy="4916731"/>
          </a:xfrm>
          <a:prstGeom prst="rect">
            <a:avLst/>
          </a:prstGeom>
          <a:noFill/>
          <a:ln>
            <a:noFill/>
          </a:ln>
        </p:spPr>
        <p:txBody>
          <a:bodyPr wrap="square">
            <a:spAutoFit/>
          </a:bodyPr>
          <a:lstStyle/>
          <a:p>
            <a:pPr algn="ctr" eaLnBrk="1" fontAlgn="auto" hangingPunct="1">
              <a:spcBef>
                <a:spcPts val="0"/>
              </a:spcBef>
              <a:spcAft>
                <a:spcPts val="0"/>
              </a:spcAft>
              <a:defRPr/>
            </a:pPr>
            <a:r>
              <a:rPr lang="it-IT" dirty="0">
                <a:latin typeface="+mj-lt"/>
              </a:rPr>
              <a:t>Il principio di revisione ISA 240 tratta della </a:t>
            </a:r>
            <a:r>
              <a:rPr lang="it-IT" b="1" dirty="0">
                <a:latin typeface="+mj-lt"/>
              </a:rPr>
              <a:t>responsabilità</a:t>
            </a:r>
            <a:r>
              <a:rPr lang="it-IT" dirty="0">
                <a:latin typeface="+mj-lt"/>
              </a:rPr>
              <a:t> del revisore relativamente alle </a:t>
            </a:r>
            <a:r>
              <a:rPr lang="it-IT" i="1" dirty="0">
                <a:latin typeface="+mj-lt"/>
              </a:rPr>
              <a:t>frodi nella revisione contabile del bilancio</a:t>
            </a:r>
            <a:r>
              <a:rPr lang="it-IT" dirty="0">
                <a:latin typeface="+mj-lt"/>
              </a:rPr>
              <a:t>.</a:t>
            </a:r>
          </a:p>
          <a:p>
            <a:pPr algn="ctr" eaLnBrk="1" fontAlgn="auto" hangingPunct="1">
              <a:spcBef>
                <a:spcPts val="0"/>
              </a:spcBef>
              <a:spcAft>
                <a:spcPts val="0"/>
              </a:spcAft>
              <a:defRPr/>
            </a:pPr>
            <a:endParaRPr lang="it-IT" dirty="0">
              <a:latin typeface="+mj-lt"/>
            </a:endParaRPr>
          </a:p>
          <a:p>
            <a:pPr algn="ctr" eaLnBrk="1" fontAlgn="auto" hangingPunct="1">
              <a:spcBef>
                <a:spcPts val="0"/>
              </a:spcBef>
              <a:spcAft>
                <a:spcPts val="0"/>
              </a:spcAft>
              <a:defRPr/>
            </a:pPr>
            <a:r>
              <a:rPr lang="it-IT" dirty="0">
                <a:latin typeface="+mj-lt"/>
              </a:rPr>
              <a:t>In particolare approfondisce il tema</a:t>
            </a:r>
          </a:p>
          <a:p>
            <a:pPr algn="ctr" eaLnBrk="1" fontAlgn="auto" hangingPunct="1">
              <a:spcBef>
                <a:spcPts val="0"/>
              </a:spcBef>
              <a:spcAft>
                <a:spcPts val="0"/>
              </a:spcAft>
              <a:defRPr/>
            </a:pPr>
            <a:r>
              <a:rPr lang="it-IT" dirty="0">
                <a:latin typeface="+mj-lt"/>
              </a:rPr>
              <a:t>dei </a:t>
            </a:r>
            <a:r>
              <a:rPr lang="it-IT" b="1" dirty="0">
                <a:latin typeface="+mj-lt"/>
              </a:rPr>
              <a:t>rischi di errori significativi dovuti a frodi</a:t>
            </a:r>
            <a:r>
              <a:rPr lang="it-IT" dirty="0">
                <a:latin typeface="+mj-lt"/>
              </a:rPr>
              <a:t>. </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r>
              <a:rPr lang="it-IT" dirty="0">
                <a:latin typeface="+mj-lt"/>
              </a:rPr>
              <a:t>Gli errori in bilancio possono derivare sia da frodi sia da </a:t>
            </a:r>
            <a:r>
              <a:rPr lang="it-IT" u="sng" dirty="0">
                <a:latin typeface="+mj-lt"/>
              </a:rPr>
              <a:t>comportamenti o eventi non intenzionali</a:t>
            </a:r>
            <a:r>
              <a:rPr lang="it-IT" dirty="0">
                <a:latin typeface="+mj-lt"/>
              </a:rPr>
              <a:t>. Il fattore di distinzione tra le due categorie di errori è </a:t>
            </a:r>
            <a:r>
              <a:rPr lang="it-IT" u="sng" dirty="0">
                <a:latin typeface="+mj-lt"/>
              </a:rPr>
              <a:t>l’intenzionalità</a:t>
            </a:r>
            <a:r>
              <a:rPr lang="it-IT" dirty="0">
                <a:latin typeface="+mj-lt"/>
              </a:rPr>
              <a:t> o meno dell’atto che determina gli errori in bilancio. </a:t>
            </a:r>
          </a:p>
          <a:p>
            <a:pPr eaLnBrk="1" fontAlgn="auto" hangingPunct="1">
              <a:spcBef>
                <a:spcPts val="0"/>
              </a:spcBef>
              <a:spcAft>
                <a:spcPts val="0"/>
              </a:spcAft>
              <a:defRPr/>
            </a:pPr>
            <a:endParaRPr lang="it-IT" dirty="0">
              <a:latin typeface="+mj-lt"/>
            </a:endParaRPr>
          </a:p>
          <a:p>
            <a:pPr>
              <a:defRPr/>
            </a:pPr>
            <a:endParaRPr lang="it-IT" dirty="0">
              <a:latin typeface="+mj-lt"/>
            </a:endParaRPr>
          </a:p>
          <a:p>
            <a:pPr>
              <a:lnSpc>
                <a:spcPct val="150000"/>
              </a:lnSpc>
              <a:defRPr/>
            </a:pPr>
            <a:r>
              <a:rPr lang="it-IT" dirty="0">
                <a:latin typeface="+mj-lt"/>
              </a:rPr>
              <a:t>Per il revisore sono rilevanti </a:t>
            </a:r>
            <a:r>
              <a:rPr lang="it-IT" b="1" dirty="0">
                <a:latin typeface="+mj-lt"/>
              </a:rPr>
              <a:t>DUE tipologie di errori intenzionali</a:t>
            </a:r>
            <a:r>
              <a:rPr lang="it-IT" dirty="0">
                <a:latin typeface="+mj-lt"/>
              </a:rPr>
              <a:t>:</a:t>
            </a:r>
          </a:p>
          <a:p>
            <a:pPr marL="342900" indent="-342900">
              <a:lnSpc>
                <a:spcPct val="150000"/>
              </a:lnSpc>
              <a:buAutoNum type="arabicPeriod"/>
              <a:defRPr/>
            </a:pPr>
            <a:r>
              <a:rPr lang="it-IT" dirty="0">
                <a:latin typeface="+mj-lt"/>
              </a:rPr>
              <a:t>errori derivanti da una </a:t>
            </a:r>
            <a:r>
              <a:rPr lang="it-IT" u="sng" dirty="0">
                <a:latin typeface="+mj-lt"/>
              </a:rPr>
              <a:t>falsa informativa finanziaria</a:t>
            </a:r>
          </a:p>
          <a:p>
            <a:pPr marL="342900" indent="-342900">
              <a:lnSpc>
                <a:spcPct val="150000"/>
              </a:lnSpc>
              <a:buAutoNum type="arabicPeriod"/>
              <a:defRPr/>
            </a:pPr>
            <a:r>
              <a:rPr lang="it-IT" dirty="0">
                <a:latin typeface="+mj-lt"/>
              </a:rPr>
              <a:t>errori derivanti da </a:t>
            </a:r>
            <a:r>
              <a:rPr lang="it-IT" u="sng" dirty="0">
                <a:latin typeface="+mj-lt"/>
              </a:rPr>
              <a:t>appropriazioni illecite </a:t>
            </a:r>
            <a:r>
              <a:rPr lang="it-IT" dirty="0">
                <a:latin typeface="+mj-lt"/>
              </a:rPr>
              <a:t>di beni ed attività dell’impresa. </a:t>
            </a:r>
          </a:p>
        </p:txBody>
      </p:sp>
      <p:sp>
        <p:nvSpPr>
          <p:cNvPr id="2" name="Cornice 1">
            <a:extLst>
              <a:ext uri="{FF2B5EF4-FFF2-40B4-BE49-F238E27FC236}">
                <a16:creationId xmlns:a16="http://schemas.microsoft.com/office/drawing/2014/main" id="{B5CD45A1-5E55-3542-8A7B-3535B469F674}"/>
              </a:ext>
            </a:extLst>
          </p:cNvPr>
          <p:cNvSpPr/>
          <p:nvPr/>
        </p:nvSpPr>
        <p:spPr bwMode="ltGray">
          <a:xfrm>
            <a:off x="304800" y="3048000"/>
            <a:ext cx="8521685" cy="3276600"/>
          </a:xfrm>
          <a:prstGeom prst="frame">
            <a:avLst>
              <a:gd name="adj1" fmla="val 1243"/>
            </a:avLst>
          </a:prstGeom>
          <a:solidFill>
            <a:schemeClr val="tx1">
              <a:lumMod val="65000"/>
              <a:lumOff val="3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
        <p:nvSpPr>
          <p:cNvPr id="3" name="Freccia circolare a destra 2">
            <a:extLst>
              <a:ext uri="{FF2B5EF4-FFF2-40B4-BE49-F238E27FC236}">
                <a16:creationId xmlns:a16="http://schemas.microsoft.com/office/drawing/2014/main" id="{5FEBBB60-A025-FA46-9C42-6285479CA120}"/>
              </a:ext>
            </a:extLst>
          </p:cNvPr>
          <p:cNvSpPr/>
          <p:nvPr/>
        </p:nvSpPr>
        <p:spPr bwMode="ltGray">
          <a:xfrm>
            <a:off x="76200" y="1676400"/>
            <a:ext cx="533400" cy="1066800"/>
          </a:xfrm>
          <a:prstGeom prst="curvedRightArrow">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
        <p:nvSpPr>
          <p:cNvPr id="4" name="Freccia circolare a sinistra 3">
            <a:extLst>
              <a:ext uri="{FF2B5EF4-FFF2-40B4-BE49-F238E27FC236}">
                <a16:creationId xmlns:a16="http://schemas.microsoft.com/office/drawing/2014/main" id="{AD758FAF-22DC-2246-A911-80D151CF78C8}"/>
              </a:ext>
            </a:extLst>
          </p:cNvPr>
          <p:cNvSpPr/>
          <p:nvPr/>
        </p:nvSpPr>
        <p:spPr bwMode="ltGray">
          <a:xfrm>
            <a:off x="8458200" y="1676400"/>
            <a:ext cx="609600" cy="1066800"/>
          </a:xfrm>
          <a:prstGeom prst="curvedLeftArrow">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Tree>
    <p:extLst>
      <p:ext uri="{BB962C8B-B14F-4D97-AF65-F5344CB8AC3E}">
        <p14:creationId xmlns:p14="http://schemas.microsoft.com/office/powerpoint/2010/main" val="310207349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1"/>
          <p:cNvSpPr txBox="1">
            <a:spLocks/>
          </p:cNvSpPr>
          <p:nvPr/>
        </p:nvSpPr>
        <p:spPr bwMode="gray">
          <a:xfrm>
            <a:off x="1633538" y="577849"/>
            <a:ext cx="7129461" cy="385763"/>
          </a:xfrm>
          <a:prstGeom prst="rect">
            <a:avLst/>
          </a:prstGeom>
        </p:spPr>
        <p:txBody>
          <a:bodyPr lIns="0" tIns="0" rIns="0" bIns="0"/>
          <a:lstStyle>
            <a:lvl1pPr algn="l" defTabSz="987461" rtl="0" eaLnBrk="1" latinLnBrk="0" hangingPunct="1">
              <a:lnSpc>
                <a:spcPts val="3300"/>
              </a:lnSpc>
              <a:spcBef>
                <a:spcPct val="0"/>
              </a:spcBef>
              <a:buNone/>
              <a:defRPr sz="2400" kern="1200" cap="all" baseline="0">
                <a:solidFill>
                  <a:schemeClr val="tx1"/>
                </a:solidFill>
                <a:latin typeface="+mj-lt"/>
                <a:ea typeface="+mj-ea"/>
                <a:cs typeface="+mj-cs"/>
              </a:defRPr>
            </a:lvl1pPr>
          </a:lstStyle>
          <a:p>
            <a:pPr fontAlgn="base">
              <a:spcAft>
                <a:spcPct val="0"/>
              </a:spcAft>
              <a:defRPr/>
            </a:pPr>
            <a:endParaRPr lang="fr-FR" sz="2100" b="1" dirty="0"/>
          </a:p>
        </p:txBody>
      </p:sp>
      <p:pic>
        <p:nvPicPr>
          <p:cNvPr id="6" name="Immagine 5"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30</a:t>
            </a:fld>
            <a:r>
              <a:rPr lang="en-GB" dirty="0"/>
              <a:t>6</a:t>
            </a:r>
          </a:p>
        </p:txBody>
      </p:sp>
      <p:sp>
        <p:nvSpPr>
          <p:cNvPr id="10" name="Title 3">
            <a:extLst>
              <a:ext uri="{FF2B5EF4-FFF2-40B4-BE49-F238E27FC236}">
                <a16:creationId xmlns:a16="http://schemas.microsoft.com/office/drawing/2014/main" id="{9C1830E0-517B-994B-AFB7-D605CADC0D11}"/>
              </a:ext>
            </a:extLst>
          </p:cNvPr>
          <p:cNvSpPr txBox="1">
            <a:spLocks/>
          </p:cNvSpPr>
          <p:nvPr/>
        </p:nvSpPr>
        <p:spPr>
          <a:xfrm>
            <a:off x="1213643" y="417359"/>
            <a:ext cx="8232648" cy="779463"/>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Procedure di valutazione del rischio e le attività correlate</a:t>
            </a:r>
          </a:p>
        </p:txBody>
      </p:sp>
      <p:sp>
        <p:nvSpPr>
          <p:cNvPr id="12" name="TextBox 6">
            <a:extLst>
              <a:ext uri="{FF2B5EF4-FFF2-40B4-BE49-F238E27FC236}">
                <a16:creationId xmlns:a16="http://schemas.microsoft.com/office/drawing/2014/main" id="{BABADDCB-45CC-254E-B7DD-B9B0AEB432F0}"/>
              </a:ext>
            </a:extLst>
          </p:cNvPr>
          <p:cNvSpPr txBox="1"/>
          <p:nvPr/>
        </p:nvSpPr>
        <p:spPr>
          <a:xfrm>
            <a:off x="674688" y="1280279"/>
            <a:ext cx="8164512" cy="5479963"/>
          </a:xfrm>
          <a:prstGeom prst="rect">
            <a:avLst/>
          </a:prstGeom>
          <a:noFill/>
          <a:ln>
            <a:noFill/>
          </a:ln>
        </p:spPr>
        <p:txBody>
          <a:bodyPr wrap="square">
            <a:spAutoFit/>
          </a:bodyPr>
          <a:lstStyle/>
          <a:p>
            <a:pPr>
              <a:lnSpc>
                <a:spcPct val="130000"/>
              </a:lnSpc>
              <a:defRPr/>
            </a:pPr>
            <a:r>
              <a:rPr lang="it-IT" b="1" i="1" dirty="0">
                <a:latin typeface="+mj-lt"/>
              </a:rPr>
              <a:t>C) Relazioni inusuali o inattese identificate</a:t>
            </a:r>
          </a:p>
          <a:p>
            <a:pPr>
              <a:lnSpc>
                <a:spcPct val="130000"/>
              </a:lnSpc>
              <a:defRPr/>
            </a:pPr>
            <a:r>
              <a:rPr lang="it-IT" dirty="0">
                <a:latin typeface="+mj-lt"/>
              </a:rPr>
              <a:t>Il revisore deve valutare </a:t>
            </a:r>
            <a:r>
              <a:rPr lang="it-IT" u="sng" dirty="0">
                <a:latin typeface="+mj-lt"/>
              </a:rPr>
              <a:t>se relazioni inusuali o inatte</a:t>
            </a:r>
            <a:r>
              <a:rPr lang="it-IT" dirty="0">
                <a:latin typeface="+mj-lt"/>
              </a:rPr>
              <a:t>se che siano state identificate nel corso dello svolgimento delle procedure di analisi comparativa </a:t>
            </a:r>
            <a:r>
              <a:rPr lang="it-IT" u="sng" dirty="0">
                <a:latin typeface="+mj-lt"/>
              </a:rPr>
              <a:t>possano indicare rischi di errori significativi dovuti a frodi</a:t>
            </a:r>
            <a:r>
              <a:rPr lang="it-IT" dirty="0">
                <a:latin typeface="+mj-lt"/>
              </a:rPr>
              <a:t>. </a:t>
            </a:r>
          </a:p>
          <a:p>
            <a:pPr>
              <a:lnSpc>
                <a:spcPct val="130000"/>
              </a:lnSpc>
              <a:defRPr/>
            </a:pPr>
            <a:endParaRPr lang="it-IT" b="1" i="1" dirty="0">
              <a:latin typeface="+mj-lt"/>
            </a:endParaRPr>
          </a:p>
          <a:p>
            <a:pPr>
              <a:lnSpc>
                <a:spcPct val="130000"/>
              </a:lnSpc>
              <a:defRPr/>
            </a:pPr>
            <a:r>
              <a:rPr lang="it-IT" b="1" i="1" dirty="0">
                <a:latin typeface="+mj-lt"/>
              </a:rPr>
              <a:t>D) Altre informazioni </a:t>
            </a:r>
          </a:p>
          <a:p>
            <a:pPr>
              <a:lnSpc>
                <a:spcPct val="130000"/>
              </a:lnSpc>
              <a:defRPr/>
            </a:pPr>
            <a:r>
              <a:rPr lang="it-IT" dirty="0">
                <a:latin typeface="+mj-lt"/>
              </a:rPr>
              <a:t>Il revisore deve considerare </a:t>
            </a:r>
            <a:r>
              <a:rPr lang="it-IT" u="sng" dirty="0">
                <a:latin typeface="+mj-lt"/>
              </a:rPr>
              <a:t>se le altre informazioni </a:t>
            </a:r>
            <a:r>
              <a:rPr lang="it-IT" dirty="0">
                <a:latin typeface="+mj-lt"/>
              </a:rPr>
              <a:t>che ha acquisito </a:t>
            </a:r>
            <a:r>
              <a:rPr lang="it-IT" u="sng" dirty="0">
                <a:latin typeface="+mj-lt"/>
              </a:rPr>
              <a:t>indichino rischi di errori significativi dovuti a frodi.</a:t>
            </a:r>
          </a:p>
          <a:p>
            <a:pPr>
              <a:lnSpc>
                <a:spcPct val="130000"/>
              </a:lnSpc>
              <a:defRPr/>
            </a:pPr>
            <a:endParaRPr lang="it-IT" dirty="0">
              <a:latin typeface="+mj-lt"/>
            </a:endParaRPr>
          </a:p>
          <a:p>
            <a:pPr>
              <a:lnSpc>
                <a:spcPct val="130000"/>
              </a:lnSpc>
              <a:defRPr/>
            </a:pPr>
            <a:r>
              <a:rPr lang="it-IT" b="1" i="1" dirty="0">
                <a:latin typeface="+mj-lt"/>
              </a:rPr>
              <a:t>E) Valutazione dei fattori di rischio di frodi</a:t>
            </a:r>
          </a:p>
          <a:p>
            <a:pPr eaLnBrk="1" fontAlgn="auto" hangingPunct="1">
              <a:lnSpc>
                <a:spcPct val="130000"/>
              </a:lnSpc>
              <a:spcBef>
                <a:spcPts val="0"/>
              </a:spcBef>
              <a:spcAft>
                <a:spcPts val="0"/>
              </a:spcAft>
              <a:defRPr/>
            </a:pPr>
            <a:r>
              <a:rPr lang="it-IT" dirty="0">
                <a:latin typeface="+mj-lt"/>
              </a:rPr>
              <a:t>Il revisore deve valutare </a:t>
            </a:r>
            <a:r>
              <a:rPr lang="it-IT" u="sng" dirty="0">
                <a:latin typeface="+mj-lt"/>
              </a:rPr>
              <a:t>se le informazioni acquisite mediante le altre procedure di valutazione del rischio e le attività correlate svolte indichino la presenza di uno o più fattori di rischio di frodi.</a:t>
            </a:r>
          </a:p>
          <a:p>
            <a:pPr eaLnBrk="1" fontAlgn="auto" hangingPunct="1">
              <a:lnSpc>
                <a:spcPct val="130000"/>
              </a:lnSpc>
              <a:spcBef>
                <a:spcPts val="0"/>
              </a:spcBef>
              <a:spcAft>
                <a:spcPts val="0"/>
              </a:spcAft>
              <a:defRPr/>
            </a:pPr>
            <a:endParaRPr lang="it-IT" dirty="0">
              <a:latin typeface="+mj-lt"/>
            </a:endParaRPr>
          </a:p>
          <a:p>
            <a:pPr eaLnBrk="1" fontAlgn="auto" hangingPunct="1">
              <a:lnSpc>
                <a:spcPct val="130000"/>
              </a:lnSpc>
              <a:spcBef>
                <a:spcPts val="0"/>
              </a:spcBef>
              <a:spcAft>
                <a:spcPts val="0"/>
              </a:spcAft>
              <a:defRPr/>
            </a:pPr>
            <a:endParaRPr lang="it-IT" dirty="0">
              <a:latin typeface="+mj-lt"/>
            </a:endParaRPr>
          </a:p>
        </p:txBody>
      </p:sp>
    </p:spTree>
    <p:extLst>
      <p:ext uri="{BB962C8B-B14F-4D97-AF65-F5344CB8AC3E}">
        <p14:creationId xmlns:p14="http://schemas.microsoft.com/office/powerpoint/2010/main" val="929248214"/>
      </p:ext>
    </p:extLst>
  </p:cSld>
  <p:clrMapOvr>
    <a:overrideClrMapping bg1="lt1" tx1="dk1" bg2="lt2" tx2="dk2" accent1="accent1" accent2="accent2" accent3="accent3" accent4="accent4" accent5="accent5" accent6="accent6" hlink="hlink" folHlink="folHlink"/>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31</a:t>
            </a:fld>
            <a:r>
              <a:rPr lang="en-GB" dirty="0"/>
              <a:t>6</a:t>
            </a:r>
          </a:p>
        </p:txBody>
      </p:sp>
      <p:sp>
        <p:nvSpPr>
          <p:cNvPr id="12" name="Title 3">
            <a:extLst>
              <a:ext uri="{FF2B5EF4-FFF2-40B4-BE49-F238E27FC236}">
                <a16:creationId xmlns:a16="http://schemas.microsoft.com/office/drawing/2014/main" id="{DC77035A-50DE-6F49-927F-E253A1C47235}"/>
              </a:ext>
            </a:extLst>
          </p:cNvPr>
          <p:cNvSpPr txBox="1">
            <a:spLocks/>
          </p:cNvSpPr>
          <p:nvPr/>
        </p:nvSpPr>
        <p:spPr>
          <a:xfrm>
            <a:off x="1213643" y="417359"/>
            <a:ext cx="8232648" cy="779463"/>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Procedure di valutazione del rischio e le attività correlate</a:t>
            </a:r>
          </a:p>
        </p:txBody>
      </p:sp>
      <p:sp>
        <p:nvSpPr>
          <p:cNvPr id="4" name="CasellaDiTesto 3">
            <a:extLst>
              <a:ext uri="{FF2B5EF4-FFF2-40B4-BE49-F238E27FC236}">
                <a16:creationId xmlns:a16="http://schemas.microsoft.com/office/drawing/2014/main" id="{EDFF9960-E88A-4944-9AF0-286014365A9E}"/>
              </a:ext>
            </a:extLst>
          </p:cNvPr>
          <p:cNvSpPr txBox="1"/>
          <p:nvPr/>
        </p:nvSpPr>
        <p:spPr>
          <a:xfrm>
            <a:off x="1337733" y="1524000"/>
            <a:ext cx="0" cy="0"/>
          </a:xfrm>
          <a:prstGeom prst="rect">
            <a:avLst/>
          </a:prstGeom>
          <a:noFill/>
        </p:spPr>
        <p:txBody>
          <a:bodyPr vert="horz" wrap="none" lIns="0" tIns="0" rIns="0" bIns="0" rtlCol="0">
            <a:noAutofit/>
          </a:bodyPr>
          <a:lstStyle/>
          <a:p>
            <a:pPr indent="-274320">
              <a:spcAft>
                <a:spcPts val="900"/>
              </a:spcAft>
            </a:pPr>
            <a:endParaRPr lang="it-IT" sz="2000" dirty="0" err="1">
              <a:latin typeface="Georgia" pitchFamily="18" charset="0"/>
            </a:endParaRPr>
          </a:p>
        </p:txBody>
      </p:sp>
      <p:sp>
        <p:nvSpPr>
          <p:cNvPr id="2" name="Rettangolo 1">
            <a:extLst>
              <a:ext uri="{FF2B5EF4-FFF2-40B4-BE49-F238E27FC236}">
                <a16:creationId xmlns:a16="http://schemas.microsoft.com/office/drawing/2014/main" id="{E93CBFC1-08A9-3247-B3E4-9EDA1E68507D}"/>
              </a:ext>
            </a:extLst>
          </p:cNvPr>
          <p:cNvSpPr/>
          <p:nvPr/>
        </p:nvSpPr>
        <p:spPr>
          <a:xfrm>
            <a:off x="381000" y="1371600"/>
            <a:ext cx="8458200" cy="4247317"/>
          </a:xfrm>
          <a:prstGeom prst="rect">
            <a:avLst/>
          </a:prstGeom>
        </p:spPr>
        <p:txBody>
          <a:bodyPr wrap="square">
            <a:spAutoFit/>
          </a:bodyPr>
          <a:lstStyle/>
          <a:p>
            <a:endParaRPr lang="it-IT" i="1" dirty="0">
              <a:latin typeface="+mj-lt"/>
            </a:endParaRPr>
          </a:p>
          <a:p>
            <a:r>
              <a:rPr lang="it-IT" b="1" i="1" dirty="0">
                <a:latin typeface="+mj-lt"/>
              </a:rPr>
              <a:t>E) Valutazione dei fattori di rischio di frodi</a:t>
            </a:r>
          </a:p>
          <a:p>
            <a:pPr algn="ctr"/>
            <a:r>
              <a:rPr lang="it-IT" i="1" dirty="0">
                <a:latin typeface="+mj-lt"/>
              </a:rPr>
              <a:t>Il revisore può identificare fatti o circostanze che indicano l’esistenza di incentivi o di pressioni a commettere frodi o che forniscono un’occasione per commettere frodi</a:t>
            </a:r>
            <a:r>
              <a:rPr lang="it-IT" dirty="0">
                <a:latin typeface="+mj-lt"/>
              </a:rPr>
              <a:t> (fattori di rischio di frode). Per esempio: </a:t>
            </a:r>
          </a:p>
          <a:p>
            <a:pPr algn="ctr"/>
            <a:endParaRPr lang="it-IT" dirty="0">
              <a:latin typeface="+mj-lt"/>
            </a:endParaRPr>
          </a:p>
          <a:p>
            <a:pPr algn="ctr"/>
            <a:r>
              <a:rPr lang="it-IT" dirty="0">
                <a:latin typeface="+mj-lt"/>
              </a:rPr>
              <a:t>1) la necessità di soddisfare le aspettative di terzi per ottenere la ricapitalizzazione dell’impresa può indurre a commettere una frode; </a:t>
            </a:r>
          </a:p>
          <a:p>
            <a:pPr algn="ctr"/>
            <a:endParaRPr lang="it-IT" dirty="0">
              <a:latin typeface="+mj-lt"/>
            </a:endParaRPr>
          </a:p>
          <a:p>
            <a:pPr algn="ctr"/>
            <a:r>
              <a:rPr lang="it-IT" dirty="0">
                <a:latin typeface="+mj-lt"/>
              </a:rPr>
              <a:t>2) il riconoscimento di premi significativi legati al raggiungimento di risultati economici non realistici può costituire un incentivo a commettere frodi; </a:t>
            </a:r>
          </a:p>
          <a:p>
            <a:pPr algn="ctr"/>
            <a:endParaRPr lang="it-IT" dirty="0">
              <a:latin typeface="+mj-lt"/>
            </a:endParaRPr>
          </a:p>
          <a:p>
            <a:pPr algn="ctr"/>
            <a:r>
              <a:rPr lang="it-IT" dirty="0">
                <a:latin typeface="+mj-lt"/>
              </a:rPr>
              <a:t>3) un ambiente di controllo non efficace può offrire l’occasione per commettere delle frodi. </a:t>
            </a:r>
          </a:p>
          <a:p>
            <a:endParaRPr lang="it-IT" dirty="0"/>
          </a:p>
        </p:txBody>
      </p:sp>
    </p:spTree>
    <p:extLst>
      <p:ext uri="{BB962C8B-B14F-4D97-AF65-F5344CB8AC3E}">
        <p14:creationId xmlns:p14="http://schemas.microsoft.com/office/powerpoint/2010/main" val="4279279389"/>
      </p:ext>
    </p:extLst>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32</a:t>
            </a:fld>
            <a:r>
              <a:rPr lang="en-GB" dirty="0"/>
              <a:t>6</a:t>
            </a:r>
          </a:p>
        </p:txBody>
      </p:sp>
      <p:sp>
        <p:nvSpPr>
          <p:cNvPr id="12" name="Title 3">
            <a:extLst>
              <a:ext uri="{FF2B5EF4-FFF2-40B4-BE49-F238E27FC236}">
                <a16:creationId xmlns:a16="http://schemas.microsoft.com/office/drawing/2014/main" id="{DC77035A-50DE-6F49-927F-E253A1C47235}"/>
              </a:ext>
            </a:extLst>
          </p:cNvPr>
          <p:cNvSpPr txBox="1">
            <a:spLocks/>
          </p:cNvSpPr>
          <p:nvPr/>
        </p:nvSpPr>
        <p:spPr>
          <a:xfrm>
            <a:off x="1213643" y="417359"/>
            <a:ext cx="8232648" cy="779463"/>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Procedure di valutazione del rischio e le attività correlate</a:t>
            </a:r>
          </a:p>
        </p:txBody>
      </p:sp>
      <p:sp>
        <p:nvSpPr>
          <p:cNvPr id="4" name="CasellaDiTesto 3">
            <a:extLst>
              <a:ext uri="{FF2B5EF4-FFF2-40B4-BE49-F238E27FC236}">
                <a16:creationId xmlns:a16="http://schemas.microsoft.com/office/drawing/2014/main" id="{EDFF9960-E88A-4944-9AF0-286014365A9E}"/>
              </a:ext>
            </a:extLst>
          </p:cNvPr>
          <p:cNvSpPr txBox="1"/>
          <p:nvPr/>
        </p:nvSpPr>
        <p:spPr>
          <a:xfrm>
            <a:off x="1337733" y="1524000"/>
            <a:ext cx="0" cy="0"/>
          </a:xfrm>
          <a:prstGeom prst="rect">
            <a:avLst/>
          </a:prstGeom>
          <a:noFill/>
        </p:spPr>
        <p:txBody>
          <a:bodyPr vert="horz" wrap="none" lIns="0" tIns="0" rIns="0" bIns="0" rtlCol="0">
            <a:noAutofit/>
          </a:bodyPr>
          <a:lstStyle/>
          <a:p>
            <a:pPr indent="-274320">
              <a:spcAft>
                <a:spcPts val="900"/>
              </a:spcAft>
            </a:pPr>
            <a:endParaRPr lang="it-IT" sz="2000" dirty="0" err="1">
              <a:latin typeface="Georgia" pitchFamily="18" charset="0"/>
            </a:endParaRPr>
          </a:p>
        </p:txBody>
      </p:sp>
      <p:sp>
        <p:nvSpPr>
          <p:cNvPr id="3" name="Rettangolo 2">
            <a:extLst>
              <a:ext uri="{FF2B5EF4-FFF2-40B4-BE49-F238E27FC236}">
                <a16:creationId xmlns:a16="http://schemas.microsoft.com/office/drawing/2014/main" id="{1321DDEA-ABAA-EA41-9FFE-0C25AEC2673F}"/>
              </a:ext>
            </a:extLst>
          </p:cNvPr>
          <p:cNvSpPr/>
          <p:nvPr/>
        </p:nvSpPr>
        <p:spPr>
          <a:xfrm>
            <a:off x="381000" y="1371600"/>
            <a:ext cx="8153400" cy="1754326"/>
          </a:xfrm>
          <a:prstGeom prst="rect">
            <a:avLst/>
          </a:prstGeom>
        </p:spPr>
        <p:txBody>
          <a:bodyPr wrap="square">
            <a:spAutoFit/>
          </a:bodyPr>
          <a:lstStyle/>
          <a:p>
            <a:r>
              <a:rPr lang="it-IT" dirty="0">
                <a:latin typeface="Times New Roman" panose="02020603050405020304" pitchFamily="18" charset="0"/>
              </a:rPr>
              <a:t>Le dimensioni, la complessità e le caratteristiche della struttura proprietaria dell’impresa hanno un’influenza significativa sulla considerazione dei relativi fattori di rischio di frode. </a:t>
            </a:r>
          </a:p>
          <a:p>
            <a:endParaRPr lang="it-IT" dirty="0">
              <a:latin typeface="Times New Roman" panose="02020603050405020304" pitchFamily="18" charset="0"/>
            </a:endParaRPr>
          </a:p>
          <a:p>
            <a:r>
              <a:rPr lang="it-IT" dirty="0">
                <a:latin typeface="Times New Roman" panose="02020603050405020304" pitchFamily="18" charset="0"/>
              </a:rPr>
              <a:t>Ad esempio, </a:t>
            </a:r>
            <a:r>
              <a:rPr lang="it-IT" b="1" i="1" dirty="0">
                <a:latin typeface="Times New Roman" panose="02020603050405020304" pitchFamily="18" charset="0"/>
              </a:rPr>
              <a:t>nel caso di un’impresa di grandi dimensioni</a:t>
            </a:r>
            <a:r>
              <a:rPr lang="it-IT" dirty="0">
                <a:latin typeface="Times New Roman" panose="02020603050405020304" pitchFamily="18" charset="0"/>
              </a:rPr>
              <a:t>, vi possono essere fattori che di solito ostacolano i comportamenti non corretti della direzione, quali: </a:t>
            </a:r>
            <a:endParaRPr lang="it-IT" dirty="0"/>
          </a:p>
        </p:txBody>
      </p:sp>
      <p:sp>
        <p:nvSpPr>
          <p:cNvPr id="7" name="Rettangolo 6">
            <a:extLst>
              <a:ext uri="{FF2B5EF4-FFF2-40B4-BE49-F238E27FC236}">
                <a16:creationId xmlns:a16="http://schemas.microsoft.com/office/drawing/2014/main" id="{15E3024F-ADB4-364A-98A5-8962C831207C}"/>
              </a:ext>
            </a:extLst>
          </p:cNvPr>
          <p:cNvSpPr/>
          <p:nvPr/>
        </p:nvSpPr>
        <p:spPr bwMode="ltGray">
          <a:xfrm>
            <a:off x="533400" y="3429000"/>
            <a:ext cx="8153400" cy="533400"/>
          </a:xfrm>
          <a:prstGeom prst="rect">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latin typeface="+mj-lt"/>
              </a:rPr>
              <a:t>un’efficace supervisione da parte dei responsabili delle attività di </a:t>
            </a:r>
            <a:r>
              <a:rPr lang="it-IT" dirty="0" err="1">
                <a:solidFill>
                  <a:schemeClr val="tx1"/>
                </a:solidFill>
                <a:latin typeface="+mj-lt"/>
              </a:rPr>
              <a:t>governance</a:t>
            </a:r>
            <a:r>
              <a:rPr lang="it-IT" dirty="0">
                <a:solidFill>
                  <a:schemeClr val="tx1"/>
                </a:solidFill>
                <a:latin typeface="+mj-lt"/>
              </a:rPr>
              <a:t>; </a:t>
            </a:r>
          </a:p>
          <a:p>
            <a:pPr algn="ctr"/>
            <a:endParaRPr lang="it-IT" dirty="0" err="1">
              <a:solidFill>
                <a:schemeClr val="bg1"/>
              </a:solidFill>
              <a:latin typeface="Georgia" pitchFamily="18" charset="0"/>
            </a:endParaRPr>
          </a:p>
        </p:txBody>
      </p:sp>
      <p:sp>
        <p:nvSpPr>
          <p:cNvPr id="9" name="Rettangolo 8">
            <a:extLst>
              <a:ext uri="{FF2B5EF4-FFF2-40B4-BE49-F238E27FC236}">
                <a16:creationId xmlns:a16="http://schemas.microsoft.com/office/drawing/2014/main" id="{CFA24247-7619-C24C-8E72-059147D92431}"/>
              </a:ext>
            </a:extLst>
          </p:cNvPr>
          <p:cNvSpPr/>
          <p:nvPr/>
        </p:nvSpPr>
        <p:spPr bwMode="ltGray">
          <a:xfrm>
            <a:off x="533400" y="4511537"/>
            <a:ext cx="8153400" cy="533400"/>
          </a:xfrm>
          <a:prstGeom prst="rect">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dirty="0">
                <a:solidFill>
                  <a:schemeClr val="tx1"/>
                </a:solidFill>
                <a:latin typeface="+mj-lt"/>
              </a:rPr>
              <a:t>una funzione di revisione interna efficace; </a:t>
            </a:r>
            <a:endParaRPr lang="it-IT" dirty="0">
              <a:solidFill>
                <a:schemeClr val="tx1"/>
              </a:solidFill>
              <a:effectLst/>
              <a:latin typeface="+mj-lt"/>
            </a:endParaRPr>
          </a:p>
        </p:txBody>
      </p:sp>
      <p:sp>
        <p:nvSpPr>
          <p:cNvPr id="10" name="Rettangolo 9">
            <a:extLst>
              <a:ext uri="{FF2B5EF4-FFF2-40B4-BE49-F238E27FC236}">
                <a16:creationId xmlns:a16="http://schemas.microsoft.com/office/drawing/2014/main" id="{A6D17CD5-0893-6447-B5A0-3E9D6439342F}"/>
              </a:ext>
            </a:extLst>
          </p:cNvPr>
          <p:cNvSpPr/>
          <p:nvPr/>
        </p:nvSpPr>
        <p:spPr bwMode="ltGray">
          <a:xfrm>
            <a:off x="533400" y="5524085"/>
            <a:ext cx="8153400" cy="533400"/>
          </a:xfrm>
          <a:prstGeom prst="rect">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dirty="0">
                <a:solidFill>
                  <a:schemeClr val="tx1"/>
                </a:solidFill>
                <a:latin typeface="+mj-lt"/>
              </a:rPr>
              <a:t>l’esistenza e l'applicazione di un codice di comportamento scritto. </a:t>
            </a:r>
            <a:endParaRPr lang="it-IT" dirty="0">
              <a:solidFill>
                <a:schemeClr val="tx1"/>
              </a:solidFill>
              <a:effectLst/>
              <a:latin typeface="+mj-lt"/>
            </a:endParaRPr>
          </a:p>
        </p:txBody>
      </p:sp>
      <p:sp>
        <p:nvSpPr>
          <p:cNvPr id="8" name="CasellaDiTesto 7">
            <a:extLst>
              <a:ext uri="{FF2B5EF4-FFF2-40B4-BE49-F238E27FC236}">
                <a16:creationId xmlns:a16="http://schemas.microsoft.com/office/drawing/2014/main" id="{BE5B189A-6D09-0D40-9852-F0EB0D253586}"/>
              </a:ext>
            </a:extLst>
          </p:cNvPr>
          <p:cNvSpPr txBox="1"/>
          <p:nvPr/>
        </p:nvSpPr>
        <p:spPr>
          <a:xfrm>
            <a:off x="180975" y="3505200"/>
            <a:ext cx="352425" cy="457200"/>
          </a:xfrm>
          <a:prstGeom prst="rect">
            <a:avLst/>
          </a:prstGeom>
          <a:noFill/>
        </p:spPr>
        <p:txBody>
          <a:bodyPr vert="horz" wrap="square" lIns="0" tIns="0" rIns="0" bIns="0" rtlCol="0">
            <a:noAutofit/>
          </a:bodyPr>
          <a:lstStyle/>
          <a:p>
            <a:pPr indent="-274320">
              <a:spcAft>
                <a:spcPts val="900"/>
              </a:spcAft>
            </a:pPr>
            <a:r>
              <a:rPr lang="it-IT" sz="2000" b="1" dirty="0">
                <a:latin typeface="Georgia" pitchFamily="18" charset="0"/>
              </a:rPr>
              <a:t>1)</a:t>
            </a:r>
          </a:p>
        </p:txBody>
      </p:sp>
      <p:sp>
        <p:nvSpPr>
          <p:cNvPr id="13" name="CasellaDiTesto 12">
            <a:extLst>
              <a:ext uri="{FF2B5EF4-FFF2-40B4-BE49-F238E27FC236}">
                <a16:creationId xmlns:a16="http://schemas.microsoft.com/office/drawing/2014/main" id="{75346651-B429-7C4C-B3B4-B817787A9881}"/>
              </a:ext>
            </a:extLst>
          </p:cNvPr>
          <p:cNvSpPr txBox="1"/>
          <p:nvPr/>
        </p:nvSpPr>
        <p:spPr>
          <a:xfrm>
            <a:off x="180974" y="4587737"/>
            <a:ext cx="352425" cy="457200"/>
          </a:xfrm>
          <a:prstGeom prst="rect">
            <a:avLst/>
          </a:prstGeom>
          <a:noFill/>
        </p:spPr>
        <p:txBody>
          <a:bodyPr vert="horz" wrap="square" lIns="0" tIns="0" rIns="0" bIns="0" rtlCol="0">
            <a:noAutofit/>
          </a:bodyPr>
          <a:lstStyle/>
          <a:p>
            <a:pPr indent="-274320">
              <a:spcAft>
                <a:spcPts val="900"/>
              </a:spcAft>
            </a:pPr>
            <a:r>
              <a:rPr lang="it-IT" sz="2000" b="1" dirty="0">
                <a:latin typeface="Georgia" pitchFamily="18" charset="0"/>
              </a:rPr>
              <a:t>2)</a:t>
            </a:r>
          </a:p>
        </p:txBody>
      </p:sp>
      <p:sp>
        <p:nvSpPr>
          <p:cNvPr id="14" name="CasellaDiTesto 13">
            <a:extLst>
              <a:ext uri="{FF2B5EF4-FFF2-40B4-BE49-F238E27FC236}">
                <a16:creationId xmlns:a16="http://schemas.microsoft.com/office/drawing/2014/main" id="{93679EE1-E1FC-5448-9BCB-18ED08B3C180}"/>
              </a:ext>
            </a:extLst>
          </p:cNvPr>
          <p:cNvSpPr txBox="1"/>
          <p:nvPr/>
        </p:nvSpPr>
        <p:spPr>
          <a:xfrm>
            <a:off x="204787" y="5600285"/>
            <a:ext cx="352425" cy="457200"/>
          </a:xfrm>
          <a:prstGeom prst="rect">
            <a:avLst/>
          </a:prstGeom>
          <a:noFill/>
        </p:spPr>
        <p:txBody>
          <a:bodyPr vert="horz" wrap="square" lIns="0" tIns="0" rIns="0" bIns="0" rtlCol="0">
            <a:noAutofit/>
          </a:bodyPr>
          <a:lstStyle/>
          <a:p>
            <a:pPr indent="-274320">
              <a:spcAft>
                <a:spcPts val="900"/>
              </a:spcAft>
            </a:pPr>
            <a:r>
              <a:rPr lang="it-IT" sz="2000" b="1" dirty="0">
                <a:latin typeface="Georgia" pitchFamily="18" charset="0"/>
              </a:rPr>
              <a:t>3)</a:t>
            </a:r>
          </a:p>
        </p:txBody>
      </p:sp>
    </p:spTree>
    <p:extLst>
      <p:ext uri="{BB962C8B-B14F-4D97-AF65-F5344CB8AC3E}">
        <p14:creationId xmlns:p14="http://schemas.microsoft.com/office/powerpoint/2010/main" val="212317088"/>
      </p:ext>
    </p:extLst>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33</a:t>
            </a:fld>
            <a:r>
              <a:rPr lang="en-GB" dirty="0"/>
              <a:t>6</a:t>
            </a:r>
          </a:p>
        </p:txBody>
      </p:sp>
      <p:sp>
        <p:nvSpPr>
          <p:cNvPr id="12" name="Title 3">
            <a:extLst>
              <a:ext uri="{FF2B5EF4-FFF2-40B4-BE49-F238E27FC236}">
                <a16:creationId xmlns:a16="http://schemas.microsoft.com/office/drawing/2014/main" id="{DC77035A-50DE-6F49-927F-E253A1C47235}"/>
              </a:ext>
            </a:extLst>
          </p:cNvPr>
          <p:cNvSpPr txBox="1">
            <a:spLocks/>
          </p:cNvSpPr>
          <p:nvPr/>
        </p:nvSpPr>
        <p:spPr>
          <a:xfrm>
            <a:off x="1213643" y="417359"/>
            <a:ext cx="8232648" cy="779463"/>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Procedure di valutazione del rischio e le attività correlate</a:t>
            </a:r>
          </a:p>
        </p:txBody>
      </p:sp>
      <p:sp>
        <p:nvSpPr>
          <p:cNvPr id="4" name="CasellaDiTesto 3">
            <a:extLst>
              <a:ext uri="{FF2B5EF4-FFF2-40B4-BE49-F238E27FC236}">
                <a16:creationId xmlns:a16="http://schemas.microsoft.com/office/drawing/2014/main" id="{EDFF9960-E88A-4944-9AF0-286014365A9E}"/>
              </a:ext>
            </a:extLst>
          </p:cNvPr>
          <p:cNvSpPr txBox="1"/>
          <p:nvPr/>
        </p:nvSpPr>
        <p:spPr>
          <a:xfrm>
            <a:off x="1337733" y="1524000"/>
            <a:ext cx="0" cy="0"/>
          </a:xfrm>
          <a:prstGeom prst="rect">
            <a:avLst/>
          </a:prstGeom>
          <a:noFill/>
        </p:spPr>
        <p:txBody>
          <a:bodyPr vert="horz" wrap="none" lIns="0" tIns="0" rIns="0" bIns="0" rtlCol="0">
            <a:noAutofit/>
          </a:bodyPr>
          <a:lstStyle/>
          <a:p>
            <a:pPr indent="-274320">
              <a:spcAft>
                <a:spcPts val="900"/>
              </a:spcAft>
            </a:pPr>
            <a:endParaRPr lang="it-IT" sz="2000" dirty="0" err="1">
              <a:latin typeface="Georgia" pitchFamily="18" charset="0"/>
            </a:endParaRPr>
          </a:p>
        </p:txBody>
      </p:sp>
      <p:sp>
        <p:nvSpPr>
          <p:cNvPr id="8" name="CasellaDiTesto 7">
            <a:extLst>
              <a:ext uri="{FF2B5EF4-FFF2-40B4-BE49-F238E27FC236}">
                <a16:creationId xmlns:a16="http://schemas.microsoft.com/office/drawing/2014/main" id="{BE5B189A-6D09-0D40-9852-F0EB0D253586}"/>
              </a:ext>
            </a:extLst>
          </p:cNvPr>
          <p:cNvSpPr txBox="1"/>
          <p:nvPr/>
        </p:nvSpPr>
        <p:spPr>
          <a:xfrm>
            <a:off x="180975" y="3505200"/>
            <a:ext cx="352425" cy="457200"/>
          </a:xfrm>
          <a:prstGeom prst="rect">
            <a:avLst/>
          </a:prstGeom>
          <a:noFill/>
        </p:spPr>
        <p:txBody>
          <a:bodyPr vert="horz" wrap="square" lIns="0" tIns="0" rIns="0" bIns="0" rtlCol="0">
            <a:noAutofit/>
          </a:bodyPr>
          <a:lstStyle/>
          <a:p>
            <a:pPr indent="-274320">
              <a:spcAft>
                <a:spcPts val="900"/>
              </a:spcAft>
            </a:pPr>
            <a:endParaRPr lang="it-IT" sz="2000" b="1" dirty="0">
              <a:latin typeface="Georgia" pitchFamily="18" charset="0"/>
            </a:endParaRPr>
          </a:p>
        </p:txBody>
      </p:sp>
      <p:sp>
        <p:nvSpPr>
          <p:cNvPr id="13" name="CasellaDiTesto 12">
            <a:extLst>
              <a:ext uri="{FF2B5EF4-FFF2-40B4-BE49-F238E27FC236}">
                <a16:creationId xmlns:a16="http://schemas.microsoft.com/office/drawing/2014/main" id="{75346651-B429-7C4C-B3B4-B817787A9881}"/>
              </a:ext>
            </a:extLst>
          </p:cNvPr>
          <p:cNvSpPr txBox="1"/>
          <p:nvPr/>
        </p:nvSpPr>
        <p:spPr>
          <a:xfrm>
            <a:off x="180974" y="4587737"/>
            <a:ext cx="352425" cy="457200"/>
          </a:xfrm>
          <a:prstGeom prst="rect">
            <a:avLst/>
          </a:prstGeom>
          <a:noFill/>
        </p:spPr>
        <p:txBody>
          <a:bodyPr vert="horz" wrap="square" lIns="0" tIns="0" rIns="0" bIns="0" rtlCol="0">
            <a:noAutofit/>
          </a:bodyPr>
          <a:lstStyle/>
          <a:p>
            <a:pPr indent="-274320">
              <a:spcAft>
                <a:spcPts val="900"/>
              </a:spcAft>
            </a:pPr>
            <a:endParaRPr lang="it-IT" sz="2000" b="1" dirty="0">
              <a:latin typeface="Georgia" pitchFamily="18" charset="0"/>
            </a:endParaRPr>
          </a:p>
        </p:txBody>
      </p:sp>
      <p:sp>
        <p:nvSpPr>
          <p:cNvPr id="14" name="CasellaDiTesto 13">
            <a:extLst>
              <a:ext uri="{FF2B5EF4-FFF2-40B4-BE49-F238E27FC236}">
                <a16:creationId xmlns:a16="http://schemas.microsoft.com/office/drawing/2014/main" id="{93679EE1-E1FC-5448-9BCB-18ED08B3C180}"/>
              </a:ext>
            </a:extLst>
          </p:cNvPr>
          <p:cNvSpPr txBox="1"/>
          <p:nvPr/>
        </p:nvSpPr>
        <p:spPr>
          <a:xfrm>
            <a:off x="204787" y="5600285"/>
            <a:ext cx="352425" cy="457200"/>
          </a:xfrm>
          <a:prstGeom prst="rect">
            <a:avLst/>
          </a:prstGeom>
          <a:noFill/>
        </p:spPr>
        <p:txBody>
          <a:bodyPr vert="horz" wrap="square" lIns="0" tIns="0" rIns="0" bIns="0" rtlCol="0">
            <a:noAutofit/>
          </a:bodyPr>
          <a:lstStyle/>
          <a:p>
            <a:pPr indent="-274320">
              <a:spcAft>
                <a:spcPts val="900"/>
              </a:spcAft>
            </a:pPr>
            <a:endParaRPr lang="it-IT" sz="2000" b="1" dirty="0">
              <a:latin typeface="Georgia" pitchFamily="18" charset="0"/>
            </a:endParaRPr>
          </a:p>
        </p:txBody>
      </p:sp>
      <p:sp>
        <p:nvSpPr>
          <p:cNvPr id="2" name="Rettangolo 1">
            <a:extLst>
              <a:ext uri="{FF2B5EF4-FFF2-40B4-BE49-F238E27FC236}">
                <a16:creationId xmlns:a16="http://schemas.microsoft.com/office/drawing/2014/main" id="{8D8C1110-AA86-5647-8563-2C91562900B5}"/>
              </a:ext>
            </a:extLst>
          </p:cNvPr>
          <p:cNvSpPr/>
          <p:nvPr/>
        </p:nvSpPr>
        <p:spPr>
          <a:xfrm>
            <a:off x="357186" y="1197888"/>
            <a:ext cx="8458199" cy="4801314"/>
          </a:xfrm>
          <a:prstGeom prst="rect">
            <a:avLst/>
          </a:prstGeom>
        </p:spPr>
        <p:txBody>
          <a:bodyPr wrap="square">
            <a:spAutoFit/>
          </a:bodyPr>
          <a:lstStyle/>
          <a:p>
            <a:pPr algn="ctr"/>
            <a:r>
              <a:rPr lang="it-IT" dirty="0">
                <a:latin typeface="+mj-lt"/>
              </a:rPr>
              <a:t>Nel caso di </a:t>
            </a:r>
            <a:r>
              <a:rPr lang="it-IT" b="1" i="1" dirty="0">
                <a:latin typeface="+mj-lt"/>
              </a:rPr>
              <a:t>un’impresa di dimensioni minori</a:t>
            </a:r>
            <a:r>
              <a:rPr lang="it-IT" dirty="0">
                <a:latin typeface="+mj-lt"/>
              </a:rPr>
              <a:t>, alcune o tutte le considerazioni precedentemente esposte potrebbero risultare non attuabili o meno pertinenti. </a:t>
            </a:r>
          </a:p>
          <a:p>
            <a:pPr algn="ctr"/>
            <a:endParaRPr lang="it-IT" dirty="0">
              <a:latin typeface="+mj-lt"/>
            </a:endParaRPr>
          </a:p>
          <a:p>
            <a:pPr algn="ctr"/>
            <a:r>
              <a:rPr lang="it-IT" i="1" dirty="0">
                <a:latin typeface="+mj-lt"/>
              </a:rPr>
              <a:t>Ad esempio:</a:t>
            </a:r>
          </a:p>
          <a:p>
            <a:pPr marL="285750" indent="-285750" algn="ctr">
              <a:buFontTx/>
              <a:buChar char="-"/>
            </a:pPr>
            <a:r>
              <a:rPr lang="it-IT" i="1" dirty="0">
                <a:latin typeface="+mj-lt"/>
              </a:rPr>
              <a:t>potrebbe non essere presente un codice di comportamento scritto</a:t>
            </a:r>
          </a:p>
          <a:p>
            <a:pPr marL="285750" indent="-285750" algn="ctr">
              <a:buFontTx/>
              <a:buChar char="-"/>
            </a:pPr>
            <a:r>
              <a:rPr lang="it-IT" i="1" dirty="0">
                <a:latin typeface="+mj-lt"/>
              </a:rPr>
              <a:t>potrebbe aver sviluppato una cultura che evidenzia l’importanza dell’integrità morale e di una condotta eticamente corretta attraverso la comunicazione verbale e l’esempio fornito dalla direzione </a:t>
            </a:r>
          </a:p>
          <a:p>
            <a:pPr algn="ctr"/>
            <a:endParaRPr lang="it-IT" dirty="0">
              <a:latin typeface="+mj-lt"/>
            </a:endParaRPr>
          </a:p>
          <a:p>
            <a:pPr algn="ctr"/>
            <a:r>
              <a:rPr lang="it-IT" dirty="0">
                <a:latin typeface="+mj-lt"/>
              </a:rPr>
              <a:t>In alcune imprese, la </a:t>
            </a:r>
            <a:r>
              <a:rPr lang="it-IT" b="1" i="1" dirty="0">
                <a:latin typeface="+mj-lt"/>
              </a:rPr>
              <a:t>necessità dell'autorizzazione da parte della direzione</a:t>
            </a:r>
            <a:r>
              <a:rPr lang="it-IT" dirty="0">
                <a:latin typeface="+mj-lt"/>
              </a:rPr>
              <a:t> può compensare i controlli altrimenti carenti e ridurre il rischio di frodi da parte del personale dipendente. </a:t>
            </a:r>
          </a:p>
          <a:p>
            <a:pPr algn="ctr"/>
            <a:r>
              <a:rPr lang="it-IT" dirty="0">
                <a:latin typeface="+mj-lt"/>
              </a:rPr>
              <a:t>Tuttavia il </a:t>
            </a:r>
            <a:r>
              <a:rPr lang="it-IT" b="1" i="1" dirty="0">
                <a:latin typeface="+mj-lt"/>
              </a:rPr>
              <a:t>predominio sulla direzione da parte di un singolo individuo </a:t>
            </a:r>
            <a:r>
              <a:rPr lang="it-IT" dirty="0">
                <a:latin typeface="+mj-lt"/>
              </a:rPr>
              <a:t>può costituire una potenziale carenza nel controllo interno, in quanto offre l’occasione di forzatura dei controlli da parte della direzione stessa. </a:t>
            </a:r>
          </a:p>
          <a:p>
            <a:endParaRPr lang="it-IT" dirty="0"/>
          </a:p>
        </p:txBody>
      </p:sp>
    </p:spTree>
    <p:extLst>
      <p:ext uri="{BB962C8B-B14F-4D97-AF65-F5344CB8AC3E}">
        <p14:creationId xmlns:p14="http://schemas.microsoft.com/office/powerpoint/2010/main" val="519595648"/>
      </p:ext>
    </p:extLst>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9796" name="Gruppo 13"/>
          <p:cNvGrpSpPr>
            <a:grpSpLocks/>
          </p:cNvGrpSpPr>
          <p:nvPr/>
        </p:nvGrpSpPr>
        <p:grpSpPr bwMode="auto">
          <a:xfrm>
            <a:off x="509452" y="2115594"/>
            <a:ext cx="8329748" cy="3218406"/>
            <a:chOff x="173188" y="0"/>
            <a:chExt cx="8251622" cy="2714303"/>
          </a:xfrm>
        </p:grpSpPr>
        <p:sp>
          <p:nvSpPr>
            <p:cNvPr id="15" name="Rettangolo 14"/>
            <p:cNvSpPr/>
            <p:nvPr/>
          </p:nvSpPr>
          <p:spPr>
            <a:xfrm>
              <a:off x="216020" y="0"/>
              <a:ext cx="8208790" cy="1138399"/>
            </a:xfrm>
            <a:prstGeom prst="rect">
              <a:avLst/>
            </a:pr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sp>
        <p:sp>
          <p:nvSpPr>
            <p:cNvPr id="16" name="Rettangolo 15"/>
            <p:cNvSpPr/>
            <p:nvPr/>
          </p:nvSpPr>
          <p:spPr>
            <a:xfrm>
              <a:off x="173188" y="557273"/>
              <a:ext cx="8208790" cy="2157030"/>
            </a:xfrm>
            <a:prstGeom prst="rect">
              <a:avLst/>
            </a:prstGeom>
            <a:sp3d/>
          </p:spPr>
          <p:style>
            <a:lnRef idx="0">
              <a:scrgbClr r="0" g="0" b="0"/>
            </a:lnRef>
            <a:fillRef idx="0">
              <a:scrgbClr r="0" g="0" b="0"/>
            </a:fillRef>
            <a:effectRef idx="0">
              <a:scrgbClr r="0" g="0" b="0"/>
            </a:effectRef>
            <a:fontRef idx="minor">
              <a:schemeClr val="tx1">
                <a:hueOff val="0"/>
                <a:satOff val="0"/>
                <a:lumOff val="0"/>
                <a:alphaOff val="0"/>
              </a:schemeClr>
            </a:fontRef>
          </p:style>
          <p:txBody>
            <a:bodyPr lIns="0" tIns="0" rIns="0" bIns="0" spcCol="1270" anchor="ctr"/>
            <a:lstStyle/>
            <a:p>
              <a:pPr algn="just" defTabSz="586477" fontAlgn="base">
                <a:lnSpc>
                  <a:spcPct val="90000"/>
                </a:lnSpc>
                <a:spcBef>
                  <a:spcPct val="0"/>
                </a:spcBef>
                <a:spcAft>
                  <a:spcPct val="35000"/>
                </a:spcAft>
                <a:defRPr/>
              </a:pPr>
              <a:endParaRPr lang="fr-FR" sz="2000" dirty="0">
                <a:solidFill>
                  <a:schemeClr val="tx1"/>
                </a:solidFill>
                <a:latin typeface="+mj-lt"/>
              </a:endParaRPr>
            </a:p>
          </p:txBody>
        </p:sp>
      </p:grpSp>
      <p:pic>
        <p:nvPicPr>
          <p:cNvPr id="7" name="Immagine 6"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34</a:t>
            </a:fld>
            <a:r>
              <a:rPr lang="en-GB" dirty="0"/>
              <a:t>6</a:t>
            </a:r>
          </a:p>
        </p:txBody>
      </p:sp>
      <p:sp>
        <p:nvSpPr>
          <p:cNvPr id="9" name="Title 3">
            <a:extLst>
              <a:ext uri="{FF2B5EF4-FFF2-40B4-BE49-F238E27FC236}">
                <a16:creationId xmlns:a16="http://schemas.microsoft.com/office/drawing/2014/main" id="{485B6F26-9657-4EE7-826D-E729C1549C97}"/>
              </a:ext>
            </a:extLst>
          </p:cNvPr>
          <p:cNvSpPr>
            <a:spLocks noGrp="1"/>
          </p:cNvSpPr>
          <p:nvPr>
            <p:ph type="title"/>
          </p:nvPr>
        </p:nvSpPr>
        <p:spPr>
          <a:xfrm>
            <a:off x="1219200" y="429494"/>
            <a:ext cx="7620000" cy="451470"/>
          </a:xfrm>
        </p:spPr>
        <p:txBody>
          <a:bodyPr/>
          <a:lstStyle/>
          <a:p>
            <a:pPr eaLnBrk="1" hangingPunct="1"/>
            <a:r>
              <a:rPr lang="it-IT" altLang="it-IT" sz="2000" dirty="0">
                <a:solidFill>
                  <a:schemeClr val="tx1"/>
                </a:solidFill>
              </a:rPr>
              <a:t>Identificazione e valutazione dei rischi di errori significativi dovuti a frodi</a:t>
            </a:r>
          </a:p>
        </p:txBody>
      </p:sp>
      <p:sp>
        <p:nvSpPr>
          <p:cNvPr id="2" name="Rettangolo 1">
            <a:extLst>
              <a:ext uri="{FF2B5EF4-FFF2-40B4-BE49-F238E27FC236}">
                <a16:creationId xmlns:a16="http://schemas.microsoft.com/office/drawing/2014/main" id="{FDE0216E-0168-5B41-8D67-2F7EC3AF75A2}"/>
              </a:ext>
            </a:extLst>
          </p:cNvPr>
          <p:cNvSpPr/>
          <p:nvPr/>
        </p:nvSpPr>
        <p:spPr>
          <a:xfrm>
            <a:off x="127701" y="1454820"/>
            <a:ext cx="8505825" cy="4801314"/>
          </a:xfrm>
          <a:prstGeom prst="rect">
            <a:avLst/>
          </a:prstGeom>
        </p:spPr>
        <p:txBody>
          <a:bodyPr wrap="square">
            <a:spAutoFit/>
          </a:bodyPr>
          <a:lstStyle/>
          <a:p>
            <a:pPr algn="ctr"/>
            <a:r>
              <a:rPr lang="it-IT" b="1" i="1" dirty="0">
                <a:latin typeface="+mj-lt"/>
              </a:rPr>
              <a:t>Rischi di frode nella rilevazione dei ricavi:</a:t>
            </a:r>
          </a:p>
          <a:p>
            <a:pPr algn="ctr"/>
            <a:r>
              <a:rPr lang="it-IT" dirty="0">
                <a:latin typeface="+mj-lt"/>
              </a:rPr>
              <a:t>Errori significativi dovuti ad una falsa informativa finanziaria relativi alla rilevazione dei ricavi spesso derivano dalla </a:t>
            </a:r>
            <a:r>
              <a:rPr lang="it-IT" u="sng" dirty="0">
                <a:latin typeface="+mj-lt"/>
              </a:rPr>
              <a:t>sopravvalutazione</a:t>
            </a:r>
            <a:r>
              <a:rPr lang="it-IT" dirty="0">
                <a:latin typeface="+mj-lt"/>
              </a:rPr>
              <a:t> degli stessi.</a:t>
            </a:r>
          </a:p>
          <a:p>
            <a:pPr algn="ctr"/>
            <a:r>
              <a:rPr lang="it-IT" dirty="0">
                <a:latin typeface="+mj-lt"/>
              </a:rPr>
              <a:t>Ma possono anche derivare dalla </a:t>
            </a:r>
            <a:r>
              <a:rPr lang="it-IT" u="sng" dirty="0">
                <a:latin typeface="+mj-lt"/>
              </a:rPr>
              <a:t>sottovalutazione</a:t>
            </a:r>
            <a:r>
              <a:rPr lang="it-IT" dirty="0">
                <a:latin typeface="+mj-lt"/>
              </a:rPr>
              <a:t> dei ricavi. </a:t>
            </a:r>
          </a:p>
          <a:p>
            <a:pPr algn="ctr"/>
            <a:endParaRPr lang="it-IT" dirty="0">
              <a:latin typeface="+mj-lt"/>
            </a:endParaRPr>
          </a:p>
          <a:p>
            <a:pPr algn="ctr"/>
            <a:endParaRPr lang="it-IT" dirty="0">
              <a:latin typeface="+mj-lt"/>
            </a:endParaRPr>
          </a:p>
          <a:p>
            <a:pPr algn="ctr"/>
            <a:r>
              <a:rPr lang="it-IT" i="1" dirty="0">
                <a:latin typeface="+mj-lt"/>
              </a:rPr>
              <a:t>Tuttavia la presunzione che sussistano rischi di frode nella rilevazione dei ricavi può essere confutata. </a:t>
            </a:r>
          </a:p>
          <a:p>
            <a:pPr algn="ctr"/>
            <a:endParaRPr lang="it-IT" dirty="0">
              <a:latin typeface="+mj-lt"/>
            </a:endParaRPr>
          </a:p>
          <a:p>
            <a:pPr algn="ctr"/>
            <a:endParaRPr lang="it-IT" dirty="0">
              <a:latin typeface="+mj-lt"/>
            </a:endParaRPr>
          </a:p>
          <a:p>
            <a:pPr algn="ctr"/>
            <a:endParaRPr lang="it-IT" dirty="0">
              <a:latin typeface="+mj-lt"/>
            </a:endParaRPr>
          </a:p>
          <a:p>
            <a:pPr algn="ctr"/>
            <a:r>
              <a:rPr lang="it-IT" dirty="0">
                <a:latin typeface="+mj-lt"/>
              </a:rPr>
              <a:t>Il revisore può concludere che non sussista alcun rischio di errori significativi dovuti a frodi correlato alla rilevazione dei ricavi nel caso vi sia un’unica tipologia di operazione che generi ricavi (per esempio ricavi per locazione relativi ad un'unica </a:t>
            </a:r>
            <a:r>
              <a:rPr lang="it-IT" dirty="0" err="1">
                <a:latin typeface="+mj-lt"/>
              </a:rPr>
              <a:t>proprieta</a:t>
            </a:r>
            <a:r>
              <a:rPr lang="it-IT" dirty="0">
                <a:latin typeface="+mj-lt"/>
              </a:rPr>
              <a:t>̀ immobiliare). </a:t>
            </a:r>
          </a:p>
          <a:p>
            <a:pPr algn="ctr"/>
            <a:endParaRPr lang="it-IT" dirty="0">
              <a:latin typeface="+mj-lt"/>
            </a:endParaRPr>
          </a:p>
          <a:p>
            <a:pPr algn="ctr"/>
            <a:endParaRPr lang="it-IT" dirty="0">
              <a:latin typeface="+mj-lt"/>
            </a:endParaRPr>
          </a:p>
        </p:txBody>
      </p:sp>
      <p:sp>
        <p:nvSpPr>
          <p:cNvPr id="12" name="Freccia giù 11">
            <a:extLst>
              <a:ext uri="{FF2B5EF4-FFF2-40B4-BE49-F238E27FC236}">
                <a16:creationId xmlns:a16="http://schemas.microsoft.com/office/drawing/2014/main" id="{87051B6B-AFBA-9D48-A375-6C0DC6381FD1}"/>
              </a:ext>
            </a:extLst>
          </p:cNvPr>
          <p:cNvSpPr/>
          <p:nvPr/>
        </p:nvSpPr>
        <p:spPr bwMode="ltGray">
          <a:xfrm>
            <a:off x="3962400" y="3873880"/>
            <a:ext cx="1219200" cy="504616"/>
          </a:xfrm>
          <a:prstGeom prst="downArrow">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Tree>
    <p:extLst>
      <p:ext uri="{BB962C8B-B14F-4D97-AF65-F5344CB8AC3E}">
        <p14:creationId xmlns:p14="http://schemas.microsoft.com/office/powerpoint/2010/main" val="1189675342"/>
      </p:ext>
    </p:extLst>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9796" name="Gruppo 13"/>
          <p:cNvGrpSpPr>
            <a:grpSpLocks/>
          </p:cNvGrpSpPr>
          <p:nvPr/>
        </p:nvGrpSpPr>
        <p:grpSpPr bwMode="auto">
          <a:xfrm>
            <a:off x="509452" y="2115594"/>
            <a:ext cx="8329748" cy="3218406"/>
            <a:chOff x="173188" y="0"/>
            <a:chExt cx="8251622" cy="2714303"/>
          </a:xfrm>
        </p:grpSpPr>
        <p:sp>
          <p:nvSpPr>
            <p:cNvPr id="15" name="Rettangolo 14"/>
            <p:cNvSpPr/>
            <p:nvPr/>
          </p:nvSpPr>
          <p:spPr>
            <a:xfrm>
              <a:off x="216020" y="0"/>
              <a:ext cx="8208790" cy="1138399"/>
            </a:xfrm>
            <a:prstGeom prst="rect">
              <a:avLst/>
            </a:pr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sp>
        <p:sp>
          <p:nvSpPr>
            <p:cNvPr id="16" name="Rettangolo 15"/>
            <p:cNvSpPr/>
            <p:nvPr/>
          </p:nvSpPr>
          <p:spPr>
            <a:xfrm>
              <a:off x="173188" y="557273"/>
              <a:ext cx="8208790" cy="2157030"/>
            </a:xfrm>
            <a:prstGeom prst="rect">
              <a:avLst/>
            </a:prstGeom>
            <a:sp3d/>
          </p:spPr>
          <p:style>
            <a:lnRef idx="0">
              <a:scrgbClr r="0" g="0" b="0"/>
            </a:lnRef>
            <a:fillRef idx="0">
              <a:scrgbClr r="0" g="0" b="0"/>
            </a:fillRef>
            <a:effectRef idx="0">
              <a:scrgbClr r="0" g="0" b="0"/>
            </a:effectRef>
            <a:fontRef idx="minor">
              <a:schemeClr val="tx1">
                <a:hueOff val="0"/>
                <a:satOff val="0"/>
                <a:lumOff val="0"/>
                <a:alphaOff val="0"/>
              </a:schemeClr>
            </a:fontRef>
          </p:style>
          <p:txBody>
            <a:bodyPr lIns="0" tIns="0" rIns="0" bIns="0" spcCol="1270" anchor="ctr"/>
            <a:lstStyle/>
            <a:p>
              <a:pPr algn="just" defTabSz="586477" fontAlgn="base">
                <a:lnSpc>
                  <a:spcPct val="90000"/>
                </a:lnSpc>
                <a:spcBef>
                  <a:spcPct val="0"/>
                </a:spcBef>
                <a:spcAft>
                  <a:spcPct val="35000"/>
                </a:spcAft>
                <a:defRPr/>
              </a:pPr>
              <a:endParaRPr lang="fr-FR" sz="2000" dirty="0">
                <a:solidFill>
                  <a:schemeClr val="tx1"/>
                </a:solidFill>
                <a:latin typeface="+mj-lt"/>
              </a:endParaRPr>
            </a:p>
          </p:txBody>
        </p:sp>
      </p:grpSp>
      <p:pic>
        <p:nvPicPr>
          <p:cNvPr id="7" name="Immagine 6"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35</a:t>
            </a:fld>
            <a:r>
              <a:rPr lang="en-GB" dirty="0"/>
              <a:t>6</a:t>
            </a:r>
          </a:p>
        </p:txBody>
      </p:sp>
      <p:sp>
        <p:nvSpPr>
          <p:cNvPr id="9" name="Title 3">
            <a:extLst>
              <a:ext uri="{FF2B5EF4-FFF2-40B4-BE49-F238E27FC236}">
                <a16:creationId xmlns:a16="http://schemas.microsoft.com/office/drawing/2014/main" id="{485B6F26-9657-4EE7-826D-E729C1549C97}"/>
              </a:ext>
            </a:extLst>
          </p:cNvPr>
          <p:cNvSpPr>
            <a:spLocks noGrp="1"/>
          </p:cNvSpPr>
          <p:nvPr>
            <p:ph type="title"/>
          </p:nvPr>
        </p:nvSpPr>
        <p:spPr>
          <a:xfrm>
            <a:off x="1219200" y="429494"/>
            <a:ext cx="7620000" cy="451470"/>
          </a:xfrm>
        </p:spPr>
        <p:txBody>
          <a:bodyPr/>
          <a:lstStyle/>
          <a:p>
            <a:pPr eaLnBrk="1" hangingPunct="1"/>
            <a:r>
              <a:rPr lang="it-IT" altLang="it-IT" sz="2000" dirty="0">
                <a:solidFill>
                  <a:schemeClr val="tx1"/>
                </a:solidFill>
              </a:rPr>
              <a:t>Identificazione e valutazione dei rischi di errori significativi dovuti a frodi</a:t>
            </a:r>
          </a:p>
        </p:txBody>
      </p:sp>
      <p:sp>
        <p:nvSpPr>
          <p:cNvPr id="12" name="Rettangolo 11">
            <a:extLst>
              <a:ext uri="{FF2B5EF4-FFF2-40B4-BE49-F238E27FC236}">
                <a16:creationId xmlns:a16="http://schemas.microsoft.com/office/drawing/2014/main" id="{E99E26D0-9D82-BC4C-BA09-2DA1437A20EC}"/>
              </a:ext>
            </a:extLst>
          </p:cNvPr>
          <p:cNvSpPr/>
          <p:nvPr/>
        </p:nvSpPr>
        <p:spPr>
          <a:xfrm>
            <a:off x="127701" y="1454820"/>
            <a:ext cx="8505825" cy="4247317"/>
          </a:xfrm>
          <a:prstGeom prst="rect">
            <a:avLst/>
          </a:prstGeom>
        </p:spPr>
        <p:txBody>
          <a:bodyPr wrap="square">
            <a:spAutoFit/>
          </a:bodyPr>
          <a:lstStyle/>
          <a:p>
            <a:pPr algn="ctr"/>
            <a:r>
              <a:rPr lang="it-IT" b="1" i="1" dirty="0">
                <a:latin typeface="+mj-lt"/>
              </a:rPr>
              <a:t>Rischi di frode nella rilevazione dei ricavi:</a:t>
            </a:r>
          </a:p>
          <a:p>
            <a:pPr algn="ctr"/>
            <a:r>
              <a:rPr lang="it-IT" dirty="0">
                <a:latin typeface="+mj-lt"/>
              </a:rPr>
              <a:t>I rischi di frode nella rilevazione dei ricavi possono essere maggiori in alcune imprese rispetto ad altre.</a:t>
            </a:r>
          </a:p>
          <a:p>
            <a:pPr algn="ctr"/>
            <a:endParaRPr lang="it-IT" dirty="0">
              <a:latin typeface="+mj-lt"/>
            </a:endParaRPr>
          </a:p>
          <a:p>
            <a:pPr algn="ctr"/>
            <a:r>
              <a:rPr lang="it-IT" dirty="0">
                <a:latin typeface="+mj-lt"/>
              </a:rPr>
              <a:t> </a:t>
            </a:r>
            <a:r>
              <a:rPr lang="it-IT" i="1" dirty="0">
                <a:latin typeface="+mj-lt"/>
              </a:rPr>
              <a:t>Per esempio:</a:t>
            </a:r>
          </a:p>
          <a:p>
            <a:pPr algn="ctr"/>
            <a:endParaRPr lang="it-IT" i="1" dirty="0">
              <a:latin typeface="+mj-lt"/>
            </a:endParaRPr>
          </a:p>
          <a:p>
            <a:pPr marL="285750" indent="-285750" algn="ctr">
              <a:buFont typeface="Arial" panose="020B0604020202020204" pitchFamily="34" charset="0"/>
              <a:buChar char="•"/>
            </a:pPr>
            <a:r>
              <a:rPr lang="it-IT" i="1" dirty="0">
                <a:latin typeface="+mj-lt"/>
              </a:rPr>
              <a:t>vi possono essere pressioni o incentivi sulla direzione a realizzare una falsa informativa finanziaria mediante una rilevazione impropria dei ricavi nel caso di società quotate</a:t>
            </a:r>
          </a:p>
          <a:p>
            <a:pPr algn="ctr"/>
            <a:endParaRPr lang="it-IT" i="1" dirty="0">
              <a:latin typeface="+mj-lt"/>
            </a:endParaRPr>
          </a:p>
          <a:p>
            <a:pPr marL="285750" indent="-285750" algn="ctr">
              <a:buFont typeface="Arial" panose="020B0604020202020204" pitchFamily="34" charset="0"/>
              <a:buChar char="•"/>
            </a:pPr>
            <a:r>
              <a:rPr lang="it-IT" i="1" dirty="0">
                <a:latin typeface="+mj-lt"/>
              </a:rPr>
              <a:t>possono sussistere rischi maggiori di frode nella rilevazione di ricavi nel caso di imprese che generano una quota sostanziale di ricavi mediante vendite per contanti. </a:t>
            </a:r>
          </a:p>
          <a:p>
            <a:pPr algn="ctr"/>
            <a:endParaRPr lang="it-IT" dirty="0">
              <a:latin typeface="+mj-lt"/>
            </a:endParaRPr>
          </a:p>
          <a:p>
            <a:pPr algn="ctr"/>
            <a:endParaRPr lang="it-IT" dirty="0">
              <a:latin typeface="+mj-lt"/>
            </a:endParaRPr>
          </a:p>
        </p:txBody>
      </p:sp>
      <p:sp>
        <p:nvSpPr>
          <p:cNvPr id="13" name="Freccia circolare a destra 12">
            <a:extLst>
              <a:ext uri="{FF2B5EF4-FFF2-40B4-BE49-F238E27FC236}">
                <a16:creationId xmlns:a16="http://schemas.microsoft.com/office/drawing/2014/main" id="{A57FAAEE-D753-8D49-A7FE-A615C6B00B47}"/>
              </a:ext>
            </a:extLst>
          </p:cNvPr>
          <p:cNvSpPr/>
          <p:nvPr/>
        </p:nvSpPr>
        <p:spPr bwMode="ltGray">
          <a:xfrm>
            <a:off x="-1" y="1828800"/>
            <a:ext cx="447675" cy="789802"/>
          </a:xfrm>
          <a:prstGeom prst="curvedRightArrow">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
        <p:nvSpPr>
          <p:cNvPr id="2" name="Freccia circolare a sinistra 1">
            <a:extLst>
              <a:ext uri="{FF2B5EF4-FFF2-40B4-BE49-F238E27FC236}">
                <a16:creationId xmlns:a16="http://schemas.microsoft.com/office/drawing/2014/main" id="{BE3B6BB8-9494-DC45-BB9C-36DD3D14794D}"/>
              </a:ext>
            </a:extLst>
          </p:cNvPr>
          <p:cNvSpPr/>
          <p:nvPr/>
        </p:nvSpPr>
        <p:spPr bwMode="ltGray">
          <a:xfrm>
            <a:off x="8382000" y="1828800"/>
            <a:ext cx="413962" cy="789802"/>
          </a:xfrm>
          <a:prstGeom prst="curvedLeftArrow">
            <a:avLst/>
          </a:prstGeom>
          <a:solidFill>
            <a:schemeClr val="bg2">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Tree>
    <p:extLst>
      <p:ext uri="{BB962C8B-B14F-4D97-AF65-F5344CB8AC3E}">
        <p14:creationId xmlns:p14="http://schemas.microsoft.com/office/powerpoint/2010/main" val="1728086259"/>
      </p:ext>
    </p:extLst>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9796" name="Gruppo 13"/>
          <p:cNvGrpSpPr>
            <a:grpSpLocks/>
          </p:cNvGrpSpPr>
          <p:nvPr/>
        </p:nvGrpSpPr>
        <p:grpSpPr bwMode="auto">
          <a:xfrm>
            <a:off x="509452" y="2115594"/>
            <a:ext cx="8329748" cy="3218406"/>
            <a:chOff x="173188" y="0"/>
            <a:chExt cx="8251622" cy="2714303"/>
          </a:xfrm>
        </p:grpSpPr>
        <p:sp>
          <p:nvSpPr>
            <p:cNvPr id="15" name="Rettangolo 14"/>
            <p:cNvSpPr/>
            <p:nvPr/>
          </p:nvSpPr>
          <p:spPr>
            <a:xfrm>
              <a:off x="216020" y="0"/>
              <a:ext cx="8208790" cy="1138399"/>
            </a:xfrm>
            <a:prstGeom prst="rect">
              <a:avLst/>
            </a:pr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sp>
        <p:sp>
          <p:nvSpPr>
            <p:cNvPr id="16" name="Rettangolo 15"/>
            <p:cNvSpPr/>
            <p:nvPr/>
          </p:nvSpPr>
          <p:spPr>
            <a:xfrm>
              <a:off x="173188" y="557273"/>
              <a:ext cx="8208790" cy="2157030"/>
            </a:xfrm>
            <a:prstGeom prst="rect">
              <a:avLst/>
            </a:prstGeom>
            <a:sp3d/>
          </p:spPr>
          <p:style>
            <a:lnRef idx="0">
              <a:scrgbClr r="0" g="0" b="0"/>
            </a:lnRef>
            <a:fillRef idx="0">
              <a:scrgbClr r="0" g="0" b="0"/>
            </a:fillRef>
            <a:effectRef idx="0">
              <a:scrgbClr r="0" g="0" b="0"/>
            </a:effectRef>
            <a:fontRef idx="minor">
              <a:schemeClr val="tx1">
                <a:hueOff val="0"/>
                <a:satOff val="0"/>
                <a:lumOff val="0"/>
                <a:alphaOff val="0"/>
              </a:schemeClr>
            </a:fontRef>
          </p:style>
          <p:txBody>
            <a:bodyPr lIns="0" tIns="0" rIns="0" bIns="0" spcCol="1270" anchor="ctr"/>
            <a:lstStyle/>
            <a:p>
              <a:pPr algn="just" defTabSz="586477" fontAlgn="base">
                <a:lnSpc>
                  <a:spcPct val="90000"/>
                </a:lnSpc>
                <a:spcBef>
                  <a:spcPct val="0"/>
                </a:spcBef>
                <a:spcAft>
                  <a:spcPct val="35000"/>
                </a:spcAft>
                <a:defRPr/>
              </a:pPr>
              <a:endParaRPr lang="fr-FR" sz="2000" dirty="0">
                <a:solidFill>
                  <a:schemeClr val="tx1"/>
                </a:solidFill>
                <a:latin typeface="+mj-lt"/>
              </a:endParaRPr>
            </a:p>
          </p:txBody>
        </p:sp>
      </p:grpSp>
      <p:pic>
        <p:nvPicPr>
          <p:cNvPr id="7" name="Immagine 6"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36</a:t>
            </a:fld>
            <a:r>
              <a:rPr lang="en-GB" dirty="0"/>
              <a:t>6</a:t>
            </a:r>
          </a:p>
        </p:txBody>
      </p:sp>
      <p:sp>
        <p:nvSpPr>
          <p:cNvPr id="9" name="Title 3">
            <a:extLst>
              <a:ext uri="{FF2B5EF4-FFF2-40B4-BE49-F238E27FC236}">
                <a16:creationId xmlns:a16="http://schemas.microsoft.com/office/drawing/2014/main" id="{485B6F26-9657-4EE7-826D-E729C1549C97}"/>
              </a:ext>
            </a:extLst>
          </p:cNvPr>
          <p:cNvSpPr>
            <a:spLocks noGrp="1"/>
          </p:cNvSpPr>
          <p:nvPr>
            <p:ph type="title"/>
          </p:nvPr>
        </p:nvSpPr>
        <p:spPr>
          <a:xfrm>
            <a:off x="1219200" y="429494"/>
            <a:ext cx="7620000" cy="451470"/>
          </a:xfrm>
        </p:spPr>
        <p:txBody>
          <a:bodyPr/>
          <a:lstStyle/>
          <a:p>
            <a:pPr eaLnBrk="1" hangingPunct="1"/>
            <a:r>
              <a:rPr lang="it-IT" altLang="it-IT" sz="2000" dirty="0">
                <a:solidFill>
                  <a:schemeClr val="tx1"/>
                </a:solidFill>
              </a:rPr>
              <a:t>Identificazione e valutazione dei rischi di errori significativi dovuti a frodi</a:t>
            </a:r>
          </a:p>
        </p:txBody>
      </p:sp>
      <p:sp>
        <p:nvSpPr>
          <p:cNvPr id="11" name="TextBox 6">
            <a:extLst>
              <a:ext uri="{FF2B5EF4-FFF2-40B4-BE49-F238E27FC236}">
                <a16:creationId xmlns:a16="http://schemas.microsoft.com/office/drawing/2014/main" id="{EEA22E9C-3797-4147-8CE6-1952AEB44D35}"/>
              </a:ext>
            </a:extLst>
          </p:cNvPr>
          <p:cNvSpPr txBox="1"/>
          <p:nvPr/>
        </p:nvSpPr>
        <p:spPr>
          <a:xfrm>
            <a:off x="180975" y="1287482"/>
            <a:ext cx="8963025" cy="6006261"/>
          </a:xfrm>
          <a:prstGeom prst="rect">
            <a:avLst/>
          </a:prstGeom>
          <a:noFill/>
          <a:ln>
            <a:noFill/>
          </a:ln>
        </p:spPr>
        <p:txBody>
          <a:bodyPr wrap="square">
            <a:spAutoFit/>
          </a:bodyPr>
          <a:lstStyle/>
          <a:p>
            <a:pPr algn="ctr">
              <a:lnSpc>
                <a:spcPct val="130000"/>
              </a:lnSpc>
              <a:defRPr/>
            </a:pPr>
            <a:r>
              <a:rPr lang="it-IT" dirty="0">
                <a:latin typeface="+mj-lt"/>
              </a:rPr>
              <a:t>Il revisore deve identificare e valutare l’esistenza</a:t>
            </a:r>
          </a:p>
          <a:p>
            <a:pPr algn="ctr">
              <a:lnSpc>
                <a:spcPct val="130000"/>
              </a:lnSpc>
              <a:defRPr/>
            </a:pPr>
            <a:r>
              <a:rPr lang="it-IT" dirty="0">
                <a:latin typeface="+mj-lt"/>
              </a:rPr>
              <a:t>di rischi di commettere errori significativi a causa di frodi</a:t>
            </a:r>
          </a:p>
          <a:p>
            <a:pPr algn="ctr">
              <a:lnSpc>
                <a:spcPct val="130000"/>
              </a:lnSpc>
              <a:defRPr/>
            </a:pPr>
            <a:r>
              <a:rPr lang="it-IT" dirty="0">
                <a:latin typeface="+mj-lt"/>
              </a:rPr>
              <a:t>a livello di </a:t>
            </a:r>
            <a:r>
              <a:rPr lang="it-IT" b="1" u="sng" dirty="0">
                <a:latin typeface="+mj-lt"/>
              </a:rPr>
              <a:t>bilancio</a:t>
            </a:r>
            <a:r>
              <a:rPr lang="it-IT" dirty="0">
                <a:latin typeface="+mj-lt"/>
              </a:rPr>
              <a:t>,</a:t>
            </a:r>
          </a:p>
          <a:p>
            <a:pPr algn="ctr">
              <a:lnSpc>
                <a:spcPct val="130000"/>
              </a:lnSpc>
              <a:defRPr/>
            </a:pPr>
            <a:r>
              <a:rPr lang="it-IT" dirty="0">
                <a:latin typeface="+mj-lt"/>
              </a:rPr>
              <a:t>a livello di </a:t>
            </a:r>
            <a:r>
              <a:rPr lang="it-IT" b="1" u="sng" dirty="0">
                <a:latin typeface="+mj-lt"/>
              </a:rPr>
              <a:t>asserzioni per classi di operazioni,</a:t>
            </a:r>
          </a:p>
          <a:p>
            <a:pPr algn="ctr">
              <a:lnSpc>
                <a:spcPct val="130000"/>
              </a:lnSpc>
              <a:defRPr/>
            </a:pPr>
            <a:r>
              <a:rPr lang="it-IT" b="1" u="sng" dirty="0">
                <a:latin typeface="+mj-lt"/>
              </a:rPr>
              <a:t>saldi contabili e informativa.</a:t>
            </a:r>
          </a:p>
          <a:p>
            <a:pPr algn="ctr">
              <a:lnSpc>
                <a:spcPct val="130000"/>
              </a:lnSpc>
              <a:defRPr/>
            </a:pPr>
            <a:endParaRPr lang="it-IT" u="sng" dirty="0">
              <a:latin typeface="+mj-lt"/>
            </a:endParaRPr>
          </a:p>
          <a:p>
            <a:pPr algn="ctr">
              <a:lnSpc>
                <a:spcPct val="130000"/>
              </a:lnSpc>
              <a:defRPr/>
            </a:pPr>
            <a:endParaRPr lang="it-IT" dirty="0">
              <a:latin typeface="+mj-lt"/>
              <a:ea typeface="Times New Roman" charset="0"/>
              <a:cs typeface="Times New Roman" charset="0"/>
            </a:endParaRPr>
          </a:p>
          <a:p>
            <a:pPr algn="ctr">
              <a:lnSpc>
                <a:spcPct val="130000"/>
              </a:lnSpc>
              <a:defRPr/>
            </a:pPr>
            <a:endParaRPr lang="it-IT" dirty="0">
              <a:latin typeface="+mj-lt"/>
              <a:ea typeface="Times New Roman" charset="0"/>
              <a:cs typeface="Times New Roman" charset="0"/>
            </a:endParaRPr>
          </a:p>
          <a:p>
            <a:pPr algn="ctr">
              <a:lnSpc>
                <a:spcPct val="130000"/>
              </a:lnSpc>
              <a:defRPr/>
            </a:pPr>
            <a:endParaRPr lang="it-IT" dirty="0">
              <a:latin typeface="+mj-lt"/>
              <a:ea typeface="Times New Roman" charset="0"/>
              <a:cs typeface="Times New Roman" charset="0"/>
            </a:endParaRPr>
          </a:p>
          <a:p>
            <a:pPr algn="ctr">
              <a:lnSpc>
                <a:spcPct val="120000"/>
              </a:lnSpc>
              <a:defRPr/>
            </a:pPr>
            <a:r>
              <a:rPr lang="it-IT" dirty="0">
                <a:latin typeface="+mj-lt"/>
                <a:ea typeface="Times New Roman" charset="0"/>
                <a:cs typeface="Times New Roman" charset="0"/>
              </a:rPr>
              <a:t>Nell’identificazione e valutazione dei rischi il revisore, basandosi sul presupposto che vi siano rischi di frodi nella rilevazione dei ricavi, deve valutare </a:t>
            </a:r>
            <a:r>
              <a:rPr lang="it-IT" u="sng" dirty="0">
                <a:latin typeface="+mj-lt"/>
                <a:ea typeface="Times New Roman" charset="0"/>
                <a:cs typeface="Times New Roman" charset="0"/>
              </a:rPr>
              <a:t>quali tipologie di ricavi, operazioni di vendita o asserzioni</a:t>
            </a:r>
            <a:r>
              <a:rPr lang="it-IT" dirty="0">
                <a:latin typeface="+mj-lt"/>
                <a:ea typeface="Times New Roman" charset="0"/>
                <a:cs typeface="Times New Roman" charset="0"/>
              </a:rPr>
              <a:t> diano origine a tali rischi. </a:t>
            </a:r>
          </a:p>
          <a:p>
            <a:pPr algn="ctr">
              <a:lnSpc>
                <a:spcPct val="120000"/>
              </a:lnSpc>
              <a:defRPr/>
            </a:pPr>
            <a:endParaRPr lang="it-IT" dirty="0">
              <a:latin typeface="+mj-lt"/>
            </a:endParaRPr>
          </a:p>
          <a:p>
            <a:pPr algn="ctr">
              <a:lnSpc>
                <a:spcPct val="120000"/>
              </a:lnSpc>
              <a:defRPr/>
            </a:pPr>
            <a:r>
              <a:rPr lang="it-IT" dirty="0">
                <a:latin typeface="+mj-lt"/>
                <a:ea typeface="Times New Roman" charset="0"/>
                <a:cs typeface="Times New Roman" charset="0"/>
              </a:rPr>
              <a:t>Il revisore, inoltre, deve acquisire una comprensione dei relativi controlli adottati dall’impresa a fronte di tali rischi.</a:t>
            </a:r>
            <a:r>
              <a:rPr lang="it-IT" dirty="0">
                <a:latin typeface="+mj-lt"/>
              </a:rPr>
              <a:t/>
            </a:r>
            <a:br>
              <a:rPr lang="it-IT" dirty="0">
                <a:latin typeface="+mj-lt"/>
              </a:rPr>
            </a:br>
            <a:endParaRPr lang="it-IT" dirty="0">
              <a:latin typeface="+mj-lt"/>
            </a:endParaRPr>
          </a:p>
          <a:p>
            <a:pPr algn="ctr" eaLnBrk="1" fontAlgn="auto" hangingPunct="1">
              <a:lnSpc>
                <a:spcPct val="130000"/>
              </a:lnSpc>
              <a:spcBef>
                <a:spcPts val="0"/>
              </a:spcBef>
              <a:spcAft>
                <a:spcPts val="0"/>
              </a:spcAft>
              <a:defRPr/>
            </a:pPr>
            <a:endParaRPr lang="it-IT" dirty="0">
              <a:latin typeface="+mj-lt"/>
            </a:endParaRPr>
          </a:p>
        </p:txBody>
      </p:sp>
      <p:sp>
        <p:nvSpPr>
          <p:cNvPr id="10" name="Freccia giù 9">
            <a:extLst>
              <a:ext uri="{FF2B5EF4-FFF2-40B4-BE49-F238E27FC236}">
                <a16:creationId xmlns:a16="http://schemas.microsoft.com/office/drawing/2014/main" id="{3E8558C6-84F6-BB4A-8069-6BE7D43ED84A}"/>
              </a:ext>
            </a:extLst>
          </p:cNvPr>
          <p:cNvSpPr/>
          <p:nvPr/>
        </p:nvSpPr>
        <p:spPr bwMode="ltGray">
          <a:xfrm>
            <a:off x="3962400" y="3502391"/>
            <a:ext cx="1981200" cy="762000"/>
          </a:xfrm>
          <a:prstGeom prst="downArrow">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Tree>
    <p:extLst>
      <p:ext uri="{BB962C8B-B14F-4D97-AF65-F5344CB8AC3E}">
        <p14:creationId xmlns:p14="http://schemas.microsoft.com/office/powerpoint/2010/main" val="194728376"/>
      </p:ext>
    </p:extLst>
  </p:cSld>
  <p:clrMapOvr>
    <a:overrideClrMapping bg1="lt1" tx1="dk1" bg2="lt2" tx2="dk2" accent1="accent1" accent2="accent2" accent3="accent3" accent4="accent4" accent5="accent5" accent6="accent6" hlink="hlink" folHlink="folHlink"/>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9796" name="Gruppo 13"/>
          <p:cNvGrpSpPr>
            <a:grpSpLocks/>
          </p:cNvGrpSpPr>
          <p:nvPr/>
        </p:nvGrpSpPr>
        <p:grpSpPr bwMode="auto">
          <a:xfrm>
            <a:off x="509452" y="2115594"/>
            <a:ext cx="8329748" cy="3218406"/>
            <a:chOff x="173188" y="0"/>
            <a:chExt cx="8251622" cy="2714303"/>
          </a:xfrm>
        </p:grpSpPr>
        <p:sp>
          <p:nvSpPr>
            <p:cNvPr id="15" name="Rettangolo 14"/>
            <p:cNvSpPr/>
            <p:nvPr/>
          </p:nvSpPr>
          <p:spPr>
            <a:xfrm>
              <a:off x="216020" y="0"/>
              <a:ext cx="8208790" cy="1138399"/>
            </a:xfrm>
            <a:prstGeom prst="rect">
              <a:avLst/>
            </a:pr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sp>
        <p:sp>
          <p:nvSpPr>
            <p:cNvPr id="16" name="Rettangolo 15"/>
            <p:cNvSpPr/>
            <p:nvPr/>
          </p:nvSpPr>
          <p:spPr>
            <a:xfrm>
              <a:off x="173188" y="557273"/>
              <a:ext cx="8208790" cy="2157030"/>
            </a:xfrm>
            <a:prstGeom prst="rect">
              <a:avLst/>
            </a:prstGeom>
            <a:sp3d/>
          </p:spPr>
          <p:style>
            <a:lnRef idx="0">
              <a:scrgbClr r="0" g="0" b="0"/>
            </a:lnRef>
            <a:fillRef idx="0">
              <a:scrgbClr r="0" g="0" b="0"/>
            </a:fillRef>
            <a:effectRef idx="0">
              <a:scrgbClr r="0" g="0" b="0"/>
            </a:effectRef>
            <a:fontRef idx="minor">
              <a:schemeClr val="tx1">
                <a:hueOff val="0"/>
                <a:satOff val="0"/>
                <a:lumOff val="0"/>
                <a:alphaOff val="0"/>
              </a:schemeClr>
            </a:fontRef>
          </p:style>
          <p:txBody>
            <a:bodyPr lIns="0" tIns="0" rIns="0" bIns="0" spcCol="1270" anchor="ctr"/>
            <a:lstStyle/>
            <a:p>
              <a:pPr algn="just" defTabSz="586477" fontAlgn="base">
                <a:lnSpc>
                  <a:spcPct val="90000"/>
                </a:lnSpc>
                <a:spcBef>
                  <a:spcPct val="0"/>
                </a:spcBef>
                <a:spcAft>
                  <a:spcPct val="35000"/>
                </a:spcAft>
                <a:defRPr/>
              </a:pPr>
              <a:endParaRPr lang="fr-FR" sz="2000" dirty="0">
                <a:solidFill>
                  <a:schemeClr val="tx1"/>
                </a:solidFill>
                <a:latin typeface="+mj-lt"/>
              </a:endParaRPr>
            </a:p>
          </p:txBody>
        </p:sp>
      </p:grpSp>
      <p:pic>
        <p:nvPicPr>
          <p:cNvPr id="7" name="Immagine 6"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37</a:t>
            </a:fld>
            <a:r>
              <a:rPr lang="en-GB" dirty="0"/>
              <a:t>6</a:t>
            </a:r>
          </a:p>
        </p:txBody>
      </p:sp>
      <p:sp>
        <p:nvSpPr>
          <p:cNvPr id="9" name="Title 3">
            <a:extLst>
              <a:ext uri="{FF2B5EF4-FFF2-40B4-BE49-F238E27FC236}">
                <a16:creationId xmlns:a16="http://schemas.microsoft.com/office/drawing/2014/main" id="{485B6F26-9657-4EE7-826D-E729C1549C97}"/>
              </a:ext>
            </a:extLst>
          </p:cNvPr>
          <p:cNvSpPr>
            <a:spLocks noGrp="1"/>
          </p:cNvSpPr>
          <p:nvPr>
            <p:ph type="title"/>
          </p:nvPr>
        </p:nvSpPr>
        <p:spPr>
          <a:xfrm>
            <a:off x="1219200" y="429494"/>
            <a:ext cx="7620000" cy="451470"/>
          </a:xfrm>
        </p:spPr>
        <p:txBody>
          <a:bodyPr/>
          <a:lstStyle/>
          <a:p>
            <a:pPr eaLnBrk="1" hangingPunct="1"/>
            <a:r>
              <a:rPr lang="it-IT" altLang="it-IT" sz="2000" dirty="0">
                <a:solidFill>
                  <a:schemeClr val="tx1"/>
                </a:solidFill>
              </a:rPr>
              <a:t>Identificazione e valutazione dei rischi di errori significativi dovuti a frodi</a:t>
            </a:r>
          </a:p>
        </p:txBody>
      </p:sp>
      <p:sp>
        <p:nvSpPr>
          <p:cNvPr id="2" name="Rettangolo 1">
            <a:extLst>
              <a:ext uri="{FF2B5EF4-FFF2-40B4-BE49-F238E27FC236}">
                <a16:creationId xmlns:a16="http://schemas.microsoft.com/office/drawing/2014/main" id="{C9A230D0-47C1-6D47-922E-B9268249A2DE}"/>
              </a:ext>
            </a:extLst>
          </p:cNvPr>
          <p:cNvSpPr/>
          <p:nvPr/>
        </p:nvSpPr>
        <p:spPr>
          <a:xfrm>
            <a:off x="304800" y="1443841"/>
            <a:ext cx="7924800" cy="3504357"/>
          </a:xfrm>
          <a:prstGeom prst="rect">
            <a:avLst/>
          </a:prstGeom>
        </p:spPr>
        <p:txBody>
          <a:bodyPr wrap="square">
            <a:spAutoFit/>
          </a:bodyPr>
          <a:lstStyle/>
          <a:p>
            <a:pPr algn="ctr">
              <a:lnSpc>
                <a:spcPct val="150000"/>
              </a:lnSpc>
            </a:pPr>
            <a:r>
              <a:rPr lang="it-IT" dirty="0">
                <a:latin typeface="+mj-lt"/>
              </a:rPr>
              <a:t>La direzione può effettuare </a:t>
            </a:r>
            <a:r>
              <a:rPr lang="it-IT" i="1" dirty="0">
                <a:latin typeface="+mj-lt"/>
              </a:rPr>
              <a:t>valutazioni</a:t>
            </a:r>
            <a:r>
              <a:rPr lang="it-IT" b="1" i="1" dirty="0">
                <a:latin typeface="+mj-lt"/>
              </a:rPr>
              <a:t> </a:t>
            </a:r>
            <a:r>
              <a:rPr lang="it-IT" dirty="0">
                <a:latin typeface="+mj-lt"/>
              </a:rPr>
              <a:t>consapevoli </a:t>
            </a:r>
            <a:r>
              <a:rPr lang="it-IT" i="1" dirty="0">
                <a:latin typeface="+mj-lt"/>
              </a:rPr>
              <a:t>sulla natura e sull’ampiezza dei controlli</a:t>
            </a:r>
            <a:r>
              <a:rPr lang="it-IT" dirty="0">
                <a:latin typeface="+mj-lt"/>
              </a:rPr>
              <a:t> che ha scelto di mettere in atto, </a:t>
            </a:r>
            <a:r>
              <a:rPr lang="it-IT" i="1" dirty="0" err="1">
                <a:latin typeface="+mj-lt"/>
              </a:rPr>
              <a:t>nonchè</a:t>
            </a:r>
            <a:r>
              <a:rPr lang="it-IT" i="1" dirty="0">
                <a:latin typeface="+mj-lt"/>
              </a:rPr>
              <a:t> sulla natura e sull'ampiezza dei rischi</a:t>
            </a:r>
            <a:r>
              <a:rPr lang="it-IT" dirty="0">
                <a:latin typeface="+mj-lt"/>
              </a:rPr>
              <a:t> che decide di assumersi.</a:t>
            </a:r>
            <a:r>
              <a:rPr lang="it-IT" sz="800" dirty="0">
                <a:latin typeface="+mj-lt"/>
              </a:rPr>
              <a:t> </a:t>
            </a:r>
          </a:p>
          <a:p>
            <a:pPr algn="ctr">
              <a:lnSpc>
                <a:spcPct val="150000"/>
              </a:lnSpc>
            </a:pPr>
            <a:endParaRPr lang="it-IT" sz="800" dirty="0">
              <a:latin typeface="+mj-lt"/>
            </a:endParaRPr>
          </a:p>
          <a:p>
            <a:pPr algn="ctr">
              <a:lnSpc>
                <a:spcPct val="150000"/>
              </a:lnSpc>
            </a:pPr>
            <a:endParaRPr lang="it-IT" sz="800" dirty="0">
              <a:latin typeface="+mj-lt"/>
            </a:endParaRPr>
          </a:p>
          <a:p>
            <a:pPr algn="ctr">
              <a:lnSpc>
                <a:spcPct val="150000"/>
              </a:lnSpc>
            </a:pPr>
            <a:endParaRPr lang="it-IT" sz="800" dirty="0">
              <a:latin typeface="+mj-lt"/>
            </a:endParaRPr>
          </a:p>
          <a:p>
            <a:pPr algn="ctr">
              <a:lnSpc>
                <a:spcPct val="150000"/>
              </a:lnSpc>
            </a:pPr>
            <a:r>
              <a:rPr lang="it-IT" dirty="0">
                <a:latin typeface="+mj-lt"/>
              </a:rPr>
              <a:t>Nel determinare i controlli da porre in essere per la prevenzione e la individuazione delle frodi, la direzione considera i rischi che il bilancio contenga </a:t>
            </a:r>
            <a:r>
              <a:rPr lang="it-IT" b="1" i="1" dirty="0">
                <a:latin typeface="+mj-lt"/>
              </a:rPr>
              <a:t>errori significativi dovuti a frodi</a:t>
            </a:r>
            <a:r>
              <a:rPr lang="it-IT" dirty="0">
                <a:latin typeface="+mj-lt"/>
              </a:rPr>
              <a:t>. </a:t>
            </a:r>
          </a:p>
          <a:p>
            <a:pPr algn="ctr">
              <a:lnSpc>
                <a:spcPct val="150000"/>
              </a:lnSpc>
            </a:pPr>
            <a:endParaRPr lang="it-IT" dirty="0">
              <a:latin typeface="+mj-lt"/>
            </a:endParaRPr>
          </a:p>
        </p:txBody>
      </p:sp>
      <p:sp>
        <p:nvSpPr>
          <p:cNvPr id="12" name="Rettangolo 11">
            <a:extLst>
              <a:ext uri="{FF2B5EF4-FFF2-40B4-BE49-F238E27FC236}">
                <a16:creationId xmlns:a16="http://schemas.microsoft.com/office/drawing/2014/main" id="{B4639D65-E87C-BD4C-87CC-1EB07E81AAAC}"/>
              </a:ext>
            </a:extLst>
          </p:cNvPr>
          <p:cNvSpPr/>
          <p:nvPr/>
        </p:nvSpPr>
        <p:spPr bwMode="ltGray">
          <a:xfrm>
            <a:off x="333375" y="4756016"/>
            <a:ext cx="8505825" cy="1371600"/>
          </a:xfrm>
          <a:prstGeom prst="rect">
            <a:avLst/>
          </a:prstGeom>
          <a:solidFill>
            <a:schemeClr val="bg2">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b="1" dirty="0">
                <a:solidFill>
                  <a:schemeClr val="tx1"/>
                </a:solidFill>
                <a:latin typeface="Georgia" pitchFamily="18" charset="0"/>
              </a:rPr>
              <a:t>Nell’ambito di questa considerazione, la direzione può concludere che non sussista un adeguato rapporto costi/benefici nell’implementare e mantenere un peculiare controllo per ridurre i rischi di errori significativi dovuti a frodi</a:t>
            </a:r>
          </a:p>
        </p:txBody>
      </p:sp>
    </p:spTree>
    <p:extLst>
      <p:ext uri="{BB962C8B-B14F-4D97-AF65-F5344CB8AC3E}">
        <p14:creationId xmlns:p14="http://schemas.microsoft.com/office/powerpoint/2010/main" val="1303727399"/>
      </p:ext>
    </p:extLst>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9796" name="Gruppo 13"/>
          <p:cNvGrpSpPr>
            <a:grpSpLocks/>
          </p:cNvGrpSpPr>
          <p:nvPr/>
        </p:nvGrpSpPr>
        <p:grpSpPr bwMode="auto">
          <a:xfrm>
            <a:off x="509452" y="2115594"/>
            <a:ext cx="8329748" cy="3218406"/>
            <a:chOff x="173188" y="0"/>
            <a:chExt cx="8251622" cy="2714303"/>
          </a:xfrm>
        </p:grpSpPr>
        <p:sp>
          <p:nvSpPr>
            <p:cNvPr id="15" name="Rettangolo 14"/>
            <p:cNvSpPr/>
            <p:nvPr/>
          </p:nvSpPr>
          <p:spPr>
            <a:xfrm>
              <a:off x="216020" y="0"/>
              <a:ext cx="8208790" cy="1138399"/>
            </a:xfrm>
            <a:prstGeom prst="rect">
              <a:avLst/>
            </a:pr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sp>
        <p:sp>
          <p:nvSpPr>
            <p:cNvPr id="16" name="Rettangolo 15"/>
            <p:cNvSpPr/>
            <p:nvPr/>
          </p:nvSpPr>
          <p:spPr>
            <a:xfrm>
              <a:off x="173188" y="557273"/>
              <a:ext cx="8208790" cy="2157030"/>
            </a:xfrm>
            <a:prstGeom prst="rect">
              <a:avLst/>
            </a:prstGeom>
            <a:sp3d/>
          </p:spPr>
          <p:style>
            <a:lnRef idx="0">
              <a:scrgbClr r="0" g="0" b="0"/>
            </a:lnRef>
            <a:fillRef idx="0">
              <a:scrgbClr r="0" g="0" b="0"/>
            </a:fillRef>
            <a:effectRef idx="0">
              <a:scrgbClr r="0" g="0" b="0"/>
            </a:effectRef>
            <a:fontRef idx="minor">
              <a:schemeClr val="tx1">
                <a:hueOff val="0"/>
                <a:satOff val="0"/>
                <a:lumOff val="0"/>
                <a:alphaOff val="0"/>
              </a:schemeClr>
            </a:fontRef>
          </p:style>
          <p:txBody>
            <a:bodyPr lIns="0" tIns="0" rIns="0" bIns="0" spcCol="1270" anchor="ctr"/>
            <a:lstStyle/>
            <a:p>
              <a:pPr algn="just" defTabSz="586477" fontAlgn="base">
                <a:lnSpc>
                  <a:spcPct val="90000"/>
                </a:lnSpc>
                <a:spcBef>
                  <a:spcPct val="0"/>
                </a:spcBef>
                <a:spcAft>
                  <a:spcPct val="35000"/>
                </a:spcAft>
                <a:defRPr/>
              </a:pPr>
              <a:endParaRPr lang="fr-FR" sz="2000" dirty="0">
                <a:solidFill>
                  <a:schemeClr val="tx1"/>
                </a:solidFill>
                <a:latin typeface="+mj-lt"/>
              </a:endParaRPr>
            </a:p>
          </p:txBody>
        </p:sp>
      </p:grpSp>
      <p:pic>
        <p:nvPicPr>
          <p:cNvPr id="7" name="Immagine 6"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38</a:t>
            </a:fld>
            <a:r>
              <a:rPr lang="en-GB" dirty="0"/>
              <a:t>6</a:t>
            </a:r>
          </a:p>
        </p:txBody>
      </p:sp>
      <p:sp>
        <p:nvSpPr>
          <p:cNvPr id="9" name="Title 3">
            <a:extLst>
              <a:ext uri="{FF2B5EF4-FFF2-40B4-BE49-F238E27FC236}">
                <a16:creationId xmlns:a16="http://schemas.microsoft.com/office/drawing/2014/main" id="{485B6F26-9657-4EE7-826D-E729C1549C97}"/>
              </a:ext>
            </a:extLst>
          </p:cNvPr>
          <p:cNvSpPr>
            <a:spLocks noGrp="1"/>
          </p:cNvSpPr>
          <p:nvPr>
            <p:ph type="title"/>
          </p:nvPr>
        </p:nvSpPr>
        <p:spPr>
          <a:xfrm>
            <a:off x="1219200" y="429494"/>
            <a:ext cx="7620000" cy="451470"/>
          </a:xfrm>
        </p:spPr>
        <p:txBody>
          <a:bodyPr/>
          <a:lstStyle/>
          <a:p>
            <a:pPr eaLnBrk="1" hangingPunct="1"/>
            <a:r>
              <a:rPr lang="it-IT" altLang="it-IT" sz="2000" dirty="0">
                <a:solidFill>
                  <a:schemeClr val="tx1"/>
                </a:solidFill>
              </a:rPr>
              <a:t>Identificazione e valutazione dei rischi di errori significativi dovuti a frodi</a:t>
            </a:r>
          </a:p>
        </p:txBody>
      </p:sp>
      <p:sp>
        <p:nvSpPr>
          <p:cNvPr id="2" name="Rettangolo 1">
            <a:extLst>
              <a:ext uri="{FF2B5EF4-FFF2-40B4-BE49-F238E27FC236}">
                <a16:creationId xmlns:a16="http://schemas.microsoft.com/office/drawing/2014/main" id="{E4523D60-7511-4E41-819A-56041D30AF40}"/>
              </a:ext>
            </a:extLst>
          </p:cNvPr>
          <p:cNvSpPr/>
          <p:nvPr/>
        </p:nvSpPr>
        <p:spPr>
          <a:xfrm>
            <a:off x="180975" y="1443841"/>
            <a:ext cx="8810625" cy="5027851"/>
          </a:xfrm>
          <a:prstGeom prst="rect">
            <a:avLst/>
          </a:prstGeom>
        </p:spPr>
        <p:txBody>
          <a:bodyPr wrap="square">
            <a:spAutoFit/>
          </a:bodyPr>
          <a:lstStyle/>
          <a:p>
            <a:pPr algn="ctr">
              <a:lnSpc>
                <a:spcPct val="150000"/>
              </a:lnSpc>
            </a:pPr>
            <a:r>
              <a:rPr lang="it-IT" dirty="0">
                <a:latin typeface="+mj-lt"/>
              </a:rPr>
              <a:t>È quindi importante che il revisore acquisisca una </a:t>
            </a:r>
            <a:r>
              <a:rPr lang="it-IT" b="1" i="1" dirty="0">
                <a:latin typeface="+mj-lt"/>
              </a:rPr>
              <a:t>comprensione dei controlli </a:t>
            </a:r>
            <a:r>
              <a:rPr lang="it-IT" dirty="0">
                <a:latin typeface="+mj-lt"/>
              </a:rPr>
              <a:t>che la direzione ha configurato, messo in atto e mantenuto per prevenire ed individuare le frodi. </a:t>
            </a:r>
          </a:p>
          <a:p>
            <a:pPr algn="ctr">
              <a:lnSpc>
                <a:spcPct val="150000"/>
              </a:lnSpc>
            </a:pPr>
            <a:endParaRPr lang="it-IT" dirty="0">
              <a:latin typeface="+mj-lt"/>
            </a:endParaRPr>
          </a:p>
          <a:p>
            <a:pPr algn="ctr">
              <a:lnSpc>
                <a:spcPct val="150000"/>
              </a:lnSpc>
            </a:pPr>
            <a:r>
              <a:rPr lang="it-IT" i="1" dirty="0">
                <a:latin typeface="+mj-lt"/>
              </a:rPr>
              <a:t>Nel fare ciò il revisore può apprendere, per esempio, che la direzione ha deliberatamente deciso di accettare il rischio associato ad una separazione delle funzioni assente o scarsa</a:t>
            </a:r>
            <a:r>
              <a:rPr lang="it-IT" dirty="0">
                <a:latin typeface="+mj-lt"/>
              </a:rPr>
              <a:t>. </a:t>
            </a:r>
          </a:p>
          <a:p>
            <a:pPr algn="ctr">
              <a:lnSpc>
                <a:spcPct val="150000"/>
              </a:lnSpc>
            </a:pPr>
            <a:endParaRPr lang="it-IT" dirty="0">
              <a:latin typeface="+mj-lt"/>
            </a:endParaRPr>
          </a:p>
          <a:p>
            <a:pPr algn="ctr">
              <a:lnSpc>
                <a:spcPct val="150000"/>
              </a:lnSpc>
            </a:pPr>
            <a:r>
              <a:rPr lang="it-IT" dirty="0">
                <a:latin typeface="+mj-lt"/>
              </a:rPr>
              <a:t>Le informazioni ottenute da tale attività di comprensione possono essere utili anche per </a:t>
            </a:r>
            <a:r>
              <a:rPr lang="it-IT" b="1" i="1" dirty="0">
                <a:latin typeface="+mj-lt"/>
              </a:rPr>
              <a:t>identificare i fattori di rischio di frode </a:t>
            </a:r>
            <a:r>
              <a:rPr lang="it-IT" dirty="0">
                <a:latin typeface="+mj-lt"/>
              </a:rPr>
              <a:t>che possono influenzare la valutazione del revisore riguardo i rischi che il bilancio possa contenere errori significativi dovuti a frodi. </a:t>
            </a:r>
          </a:p>
        </p:txBody>
      </p:sp>
      <p:sp>
        <p:nvSpPr>
          <p:cNvPr id="3" name="Freccia giù 2">
            <a:extLst>
              <a:ext uri="{FF2B5EF4-FFF2-40B4-BE49-F238E27FC236}">
                <a16:creationId xmlns:a16="http://schemas.microsoft.com/office/drawing/2014/main" id="{F216AC05-8C71-0B48-830E-23811E325146}"/>
              </a:ext>
            </a:extLst>
          </p:cNvPr>
          <p:cNvSpPr/>
          <p:nvPr/>
        </p:nvSpPr>
        <p:spPr bwMode="ltGray">
          <a:xfrm>
            <a:off x="4362816" y="2743200"/>
            <a:ext cx="533400" cy="380028"/>
          </a:xfrm>
          <a:prstGeom prst="downArrow">
            <a:avLst/>
          </a:prstGeom>
          <a:solidFill>
            <a:schemeClr val="bg2">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
        <p:nvSpPr>
          <p:cNvPr id="13" name="Freccia giù 12">
            <a:extLst>
              <a:ext uri="{FF2B5EF4-FFF2-40B4-BE49-F238E27FC236}">
                <a16:creationId xmlns:a16="http://schemas.microsoft.com/office/drawing/2014/main" id="{2470D67A-D710-BD45-B6D5-440606268ABA}"/>
              </a:ext>
            </a:extLst>
          </p:cNvPr>
          <p:cNvSpPr/>
          <p:nvPr/>
        </p:nvSpPr>
        <p:spPr bwMode="ltGray">
          <a:xfrm>
            <a:off x="4362816" y="4343400"/>
            <a:ext cx="533400" cy="380028"/>
          </a:xfrm>
          <a:prstGeom prst="downArrow">
            <a:avLst/>
          </a:prstGeom>
          <a:solidFill>
            <a:schemeClr val="bg2">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Tree>
    <p:extLst>
      <p:ext uri="{BB962C8B-B14F-4D97-AF65-F5344CB8AC3E}">
        <p14:creationId xmlns:p14="http://schemas.microsoft.com/office/powerpoint/2010/main" val="1835736108"/>
      </p:ext>
    </p:extLst>
  </p:cSld>
  <p:clrMapOvr>
    <a:masterClrMapping/>
  </p:clrMapOvr>
  <p:transition spd="slow"/>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39</a:t>
            </a:fld>
            <a:r>
              <a:rPr lang="en-GB" dirty="0"/>
              <a:t>6</a:t>
            </a:r>
          </a:p>
        </p:txBody>
      </p:sp>
      <p:sp>
        <p:nvSpPr>
          <p:cNvPr id="7" name="Title 3">
            <a:extLst>
              <a:ext uri="{FF2B5EF4-FFF2-40B4-BE49-F238E27FC236}">
                <a16:creationId xmlns:a16="http://schemas.microsoft.com/office/drawing/2014/main" id="{4C091D3C-BEC9-433D-A530-26AE3CE67A3A}"/>
              </a:ext>
            </a:extLst>
          </p:cNvPr>
          <p:cNvSpPr txBox="1">
            <a:spLocks/>
          </p:cNvSpPr>
          <p:nvPr/>
        </p:nvSpPr>
        <p:spPr>
          <a:xfrm>
            <a:off x="1219200" y="438046"/>
            <a:ext cx="8686800" cy="499654"/>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Risposte di revisione ai rischi identificati e valutati di </a:t>
            </a:r>
          </a:p>
          <a:p>
            <a:r>
              <a:rPr lang="it-IT" altLang="it-IT" sz="2000" dirty="0">
                <a:solidFill>
                  <a:schemeClr val="tx1"/>
                </a:solidFill>
              </a:rPr>
              <a:t>errori significativi dovuti a frodi</a:t>
            </a:r>
          </a:p>
        </p:txBody>
      </p:sp>
      <p:sp>
        <p:nvSpPr>
          <p:cNvPr id="9" name="TextBox 6">
            <a:extLst>
              <a:ext uri="{FF2B5EF4-FFF2-40B4-BE49-F238E27FC236}">
                <a16:creationId xmlns:a16="http://schemas.microsoft.com/office/drawing/2014/main" id="{48D18054-B2C0-434E-8F08-B0C5E9143A7D}"/>
              </a:ext>
            </a:extLst>
          </p:cNvPr>
          <p:cNvSpPr txBox="1"/>
          <p:nvPr/>
        </p:nvSpPr>
        <p:spPr>
          <a:xfrm>
            <a:off x="674688" y="1689080"/>
            <a:ext cx="8164512" cy="5055230"/>
          </a:xfrm>
          <a:prstGeom prst="rect">
            <a:avLst/>
          </a:prstGeom>
          <a:noFill/>
          <a:ln>
            <a:noFill/>
          </a:ln>
        </p:spPr>
        <p:txBody>
          <a:bodyPr wrap="square">
            <a:spAutoFit/>
          </a:bodyPr>
          <a:lstStyle/>
          <a:p>
            <a:pPr>
              <a:lnSpc>
                <a:spcPct val="150000"/>
              </a:lnSpc>
              <a:defRPr/>
            </a:pPr>
            <a:r>
              <a:rPr lang="it-IT" b="1" i="1" dirty="0">
                <a:latin typeface="+mj-lt"/>
              </a:rPr>
              <a:t>Risposte generali di revisione</a:t>
            </a:r>
          </a:p>
          <a:p>
            <a:pPr>
              <a:lnSpc>
                <a:spcPct val="150000"/>
              </a:lnSpc>
              <a:defRPr/>
            </a:pPr>
            <a:r>
              <a:rPr lang="it-IT" dirty="0">
                <a:latin typeface="+mj-lt"/>
              </a:rPr>
              <a:t>Il revisore deve determinare le risposte generali di revisione per fronteggiare i rischi identificati e valutati di errori significativi dovuti a frodi a livello di bilancio.</a:t>
            </a:r>
          </a:p>
          <a:p>
            <a:pPr>
              <a:lnSpc>
                <a:spcPct val="150000"/>
              </a:lnSpc>
              <a:defRPr/>
            </a:pPr>
            <a:endParaRPr lang="it-IT" dirty="0">
              <a:latin typeface="+mj-lt"/>
            </a:endParaRPr>
          </a:p>
          <a:p>
            <a:pPr>
              <a:lnSpc>
                <a:spcPct val="150000"/>
              </a:lnSpc>
              <a:defRPr/>
            </a:pPr>
            <a:r>
              <a:rPr lang="it-IT" b="1" i="1" dirty="0">
                <a:latin typeface="+mj-lt"/>
              </a:rPr>
              <a:t>Procedure di revisione in risposta ai rischi identificati e valutati </a:t>
            </a:r>
          </a:p>
          <a:p>
            <a:pPr>
              <a:lnSpc>
                <a:spcPct val="150000"/>
              </a:lnSpc>
              <a:defRPr/>
            </a:pPr>
            <a:r>
              <a:rPr lang="it-IT" dirty="0">
                <a:latin typeface="+mj-lt"/>
              </a:rPr>
              <a:t>Il revisore deve definire e svolgere procedure di revisione in risposta ai rischi identificati e valutati la cui natura, tempistica ed estensione sono determinate in funzione dei rischi identificati e valutati di errori significativi dovuti a frodi a livello di asserzioni.</a:t>
            </a:r>
          </a:p>
          <a:p>
            <a:pPr>
              <a:lnSpc>
                <a:spcPct val="150000"/>
              </a:lnSpc>
              <a:defRPr/>
            </a:pPr>
            <a:endParaRPr lang="it-IT" dirty="0">
              <a:latin typeface="+mj-lt"/>
            </a:endParaRPr>
          </a:p>
          <a:p>
            <a:pPr>
              <a:lnSpc>
                <a:spcPct val="150000"/>
              </a:lnSpc>
              <a:defRPr/>
            </a:pPr>
            <a:endParaRPr lang="it-IT" dirty="0">
              <a:latin typeface="+mj-lt"/>
            </a:endParaRPr>
          </a:p>
        </p:txBody>
      </p:sp>
    </p:spTree>
    <p:extLst>
      <p:ext uri="{BB962C8B-B14F-4D97-AF65-F5344CB8AC3E}">
        <p14:creationId xmlns:p14="http://schemas.microsoft.com/office/powerpoint/2010/main" val="2713358865"/>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32347" y="999978"/>
            <a:ext cx="6123384" cy="385763"/>
          </a:xfrm>
        </p:spPr>
        <p:txBody>
          <a:bodyPr/>
          <a:lstStyle/>
          <a:p>
            <a:pPr>
              <a:defRPr/>
            </a:pPr>
            <a:r>
              <a:rPr lang="it-IT" dirty="0">
                <a:latin typeface="+mn-lt"/>
              </a:rPr>
              <a:t>OIC 31</a:t>
            </a:r>
            <a:endParaRPr lang="fr-FR" dirty="0">
              <a:latin typeface="+mn-lt"/>
            </a:endParaRPr>
          </a:p>
        </p:txBody>
      </p:sp>
      <p:pic>
        <p:nvPicPr>
          <p:cNvPr id="5" name="Immagine 4" descr="http://www.odcec.napoli.it/templates/mx_joomlafree/images/logo.pn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072" y="413396"/>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4</a:t>
            </a:fld>
            <a:r>
              <a:rPr lang="en-GB" dirty="0"/>
              <a:t>6</a:t>
            </a:r>
          </a:p>
        </p:txBody>
      </p:sp>
      <p:sp>
        <p:nvSpPr>
          <p:cNvPr id="11" name="Title 3">
            <a:extLst>
              <a:ext uri="{FF2B5EF4-FFF2-40B4-BE49-F238E27FC236}">
                <a16:creationId xmlns:a16="http://schemas.microsoft.com/office/drawing/2014/main" id="{4B6B8FBD-4A03-41DE-BBBD-38B78E682FA4}"/>
              </a:ext>
            </a:extLst>
          </p:cNvPr>
          <p:cNvSpPr txBox="1">
            <a:spLocks/>
          </p:cNvSpPr>
          <p:nvPr/>
        </p:nvSpPr>
        <p:spPr>
          <a:xfrm>
            <a:off x="1036838" y="502340"/>
            <a:ext cx="10882312" cy="6429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Definizioni</a:t>
            </a:r>
          </a:p>
        </p:txBody>
      </p:sp>
      <p:sp>
        <p:nvSpPr>
          <p:cNvPr id="12" name="TextBox 6">
            <a:extLst>
              <a:ext uri="{FF2B5EF4-FFF2-40B4-BE49-F238E27FC236}">
                <a16:creationId xmlns:a16="http://schemas.microsoft.com/office/drawing/2014/main" id="{306E31FE-75B6-4CC1-9EAB-70367E32A621}"/>
              </a:ext>
            </a:extLst>
          </p:cNvPr>
          <p:cNvSpPr txBox="1"/>
          <p:nvPr/>
        </p:nvSpPr>
        <p:spPr>
          <a:xfrm>
            <a:off x="470624" y="1280279"/>
            <a:ext cx="8164512" cy="4247317"/>
          </a:xfrm>
          <a:prstGeom prst="rect">
            <a:avLst/>
          </a:prstGeom>
          <a:noFill/>
          <a:ln>
            <a:noFill/>
          </a:ln>
        </p:spPr>
        <p:txBody>
          <a:bodyPr wrap="square">
            <a:spAutoFit/>
          </a:bodyPr>
          <a:lstStyle/>
          <a:p>
            <a:pPr eaLnBrk="1" fontAlgn="auto" hangingPunct="1">
              <a:spcBef>
                <a:spcPts val="0"/>
              </a:spcBef>
              <a:spcAft>
                <a:spcPts val="0"/>
              </a:spcAft>
              <a:defRPr/>
            </a:pPr>
            <a:r>
              <a:rPr lang="it-IT" dirty="0">
                <a:latin typeface="+mj-lt"/>
              </a:rPr>
              <a:t>Ai fini dei principi di revisione, i seguenti termini hanno il significato sotto riportato:</a:t>
            </a:r>
          </a:p>
          <a:p>
            <a:pPr eaLnBrk="1" fontAlgn="auto" hangingPunct="1">
              <a:spcBef>
                <a:spcPts val="0"/>
              </a:spcBef>
              <a:spcAft>
                <a:spcPts val="0"/>
              </a:spcAft>
              <a:defRPr/>
            </a:pPr>
            <a:endParaRPr lang="it-IT" dirty="0">
              <a:latin typeface="+mj-lt"/>
            </a:endParaRPr>
          </a:p>
          <a:p>
            <a:pPr eaLnBrk="1" fontAlgn="auto" hangingPunct="1">
              <a:spcBef>
                <a:spcPts val="0"/>
              </a:spcBef>
              <a:spcAft>
                <a:spcPts val="0"/>
              </a:spcAft>
              <a:defRPr/>
            </a:pPr>
            <a:endParaRPr lang="it-IT" dirty="0">
              <a:latin typeface="+mj-lt"/>
            </a:endParaRPr>
          </a:p>
          <a:p>
            <a:pPr marL="342900" indent="-342900">
              <a:buAutoNum type="alphaLcParenR"/>
              <a:defRPr/>
            </a:pPr>
            <a:r>
              <a:rPr lang="it-IT" b="1" dirty="0">
                <a:latin typeface="+mj-lt"/>
              </a:rPr>
              <a:t>Frode</a:t>
            </a:r>
          </a:p>
          <a:p>
            <a:pPr>
              <a:defRPr/>
            </a:pPr>
            <a:r>
              <a:rPr lang="it-IT" dirty="0">
                <a:latin typeface="+mj-lt"/>
              </a:rPr>
              <a:t>Un atto intenzionalmente perpetrato con </a:t>
            </a:r>
            <a:r>
              <a:rPr lang="it-IT" b="1" dirty="0">
                <a:latin typeface="+mj-lt"/>
              </a:rPr>
              <a:t>l’inganno</a:t>
            </a:r>
            <a:r>
              <a:rPr lang="it-IT" dirty="0">
                <a:latin typeface="+mj-lt"/>
              </a:rPr>
              <a:t> da parte di uno o più componenti della </a:t>
            </a:r>
            <a:r>
              <a:rPr lang="it-IT" b="1" dirty="0">
                <a:latin typeface="+mj-lt"/>
              </a:rPr>
              <a:t>direzione</a:t>
            </a:r>
            <a:r>
              <a:rPr lang="it-IT" dirty="0">
                <a:latin typeface="+mj-lt"/>
              </a:rPr>
              <a:t>, dei </a:t>
            </a:r>
            <a:r>
              <a:rPr lang="it-IT" b="1" dirty="0">
                <a:latin typeface="+mj-lt"/>
              </a:rPr>
              <a:t>responsabili</a:t>
            </a:r>
            <a:r>
              <a:rPr lang="it-IT" dirty="0">
                <a:latin typeface="+mj-lt"/>
              </a:rPr>
              <a:t> delle attività di governance, dal personale </a:t>
            </a:r>
            <a:r>
              <a:rPr lang="it-IT" b="1" dirty="0">
                <a:latin typeface="+mj-lt"/>
              </a:rPr>
              <a:t>dipendente</a:t>
            </a:r>
            <a:r>
              <a:rPr lang="it-IT" dirty="0">
                <a:latin typeface="+mj-lt"/>
              </a:rPr>
              <a:t> o da </a:t>
            </a:r>
            <a:r>
              <a:rPr lang="it-IT" b="1" dirty="0">
                <a:latin typeface="+mj-lt"/>
              </a:rPr>
              <a:t>terzi</a:t>
            </a:r>
            <a:r>
              <a:rPr lang="it-IT" dirty="0">
                <a:latin typeface="+mj-lt"/>
              </a:rPr>
              <a:t>,</a:t>
            </a:r>
          </a:p>
          <a:p>
            <a:pPr>
              <a:defRPr/>
            </a:pPr>
            <a:r>
              <a:rPr lang="it-IT" dirty="0">
                <a:latin typeface="+mj-lt"/>
              </a:rPr>
              <a:t>allo </a:t>
            </a:r>
            <a:r>
              <a:rPr lang="it-IT" i="1" dirty="0">
                <a:latin typeface="+mj-lt"/>
              </a:rPr>
              <a:t>scopo di conseguire </a:t>
            </a:r>
            <a:r>
              <a:rPr lang="it-IT" dirty="0">
                <a:latin typeface="+mj-lt"/>
              </a:rPr>
              <a:t>VANTAGGI </a:t>
            </a:r>
            <a:r>
              <a:rPr lang="it-IT" b="1" dirty="0">
                <a:latin typeface="+mj-lt"/>
              </a:rPr>
              <a:t>INGIUSTI</a:t>
            </a:r>
            <a:r>
              <a:rPr lang="it-IT" dirty="0">
                <a:latin typeface="+mj-lt"/>
              </a:rPr>
              <a:t> o </a:t>
            </a:r>
            <a:r>
              <a:rPr lang="it-IT" b="1" dirty="0">
                <a:latin typeface="+mj-lt"/>
              </a:rPr>
              <a:t>ILLECITI</a:t>
            </a:r>
            <a:r>
              <a:rPr lang="it-IT" dirty="0">
                <a:latin typeface="+mj-lt"/>
              </a:rPr>
              <a:t>. </a:t>
            </a:r>
          </a:p>
          <a:p>
            <a:pPr eaLnBrk="1" fontAlgn="auto" hangingPunct="1">
              <a:spcBef>
                <a:spcPts val="0"/>
              </a:spcBef>
              <a:spcAft>
                <a:spcPts val="0"/>
              </a:spcAft>
              <a:defRPr/>
            </a:pPr>
            <a:r>
              <a:rPr lang="it-IT" dirty="0">
                <a:latin typeface="+mj-lt"/>
              </a:rPr>
              <a:t> </a:t>
            </a:r>
            <a:endParaRPr lang="it-IT" b="1" dirty="0">
              <a:latin typeface="+mj-lt"/>
            </a:endParaRPr>
          </a:p>
          <a:p>
            <a:pPr>
              <a:defRPr/>
            </a:pPr>
            <a:endParaRPr lang="it-IT" dirty="0">
              <a:latin typeface="+mj-lt"/>
            </a:endParaRPr>
          </a:p>
          <a:p>
            <a:pPr>
              <a:defRPr/>
            </a:pPr>
            <a:endParaRPr lang="it-IT" dirty="0">
              <a:latin typeface="+mj-lt"/>
            </a:endParaRPr>
          </a:p>
          <a:p>
            <a:pPr>
              <a:defRPr/>
            </a:pPr>
            <a:r>
              <a:rPr lang="it-IT" b="1" dirty="0">
                <a:latin typeface="+mj-lt"/>
              </a:rPr>
              <a:t>b) Fattori di rischio di frode</a:t>
            </a:r>
          </a:p>
          <a:p>
            <a:pPr>
              <a:defRPr/>
            </a:pPr>
            <a:r>
              <a:rPr lang="it-IT" dirty="0">
                <a:latin typeface="+mj-lt"/>
              </a:rPr>
              <a:t>Eventi o circostanze che indicano </a:t>
            </a:r>
            <a:r>
              <a:rPr lang="it-IT" b="1" dirty="0">
                <a:latin typeface="+mj-lt"/>
              </a:rPr>
              <a:t>INCENTIVI</a:t>
            </a:r>
            <a:r>
              <a:rPr lang="it-IT" dirty="0">
                <a:latin typeface="+mj-lt"/>
              </a:rPr>
              <a:t> o </a:t>
            </a:r>
            <a:r>
              <a:rPr lang="it-IT" b="1" dirty="0">
                <a:latin typeface="+mj-lt"/>
              </a:rPr>
              <a:t>PRESSIONI</a:t>
            </a:r>
            <a:r>
              <a:rPr lang="it-IT" dirty="0">
                <a:latin typeface="+mj-lt"/>
              </a:rPr>
              <a:t> a commettere frodi o che forniscono un'occasione per la loro commissione</a:t>
            </a:r>
            <a:r>
              <a:rPr lang="it-IT" b="1" dirty="0">
                <a:latin typeface="+mj-lt"/>
              </a:rPr>
              <a:t>.</a:t>
            </a:r>
            <a:endParaRPr lang="it-IT" dirty="0">
              <a:latin typeface="+mj-lt"/>
            </a:endParaRPr>
          </a:p>
        </p:txBody>
      </p:sp>
      <p:sp>
        <p:nvSpPr>
          <p:cNvPr id="9" name="Cornice 8">
            <a:extLst>
              <a:ext uri="{FF2B5EF4-FFF2-40B4-BE49-F238E27FC236}">
                <a16:creationId xmlns:a16="http://schemas.microsoft.com/office/drawing/2014/main" id="{433B5853-9802-9B49-B939-893230C68D3F}"/>
              </a:ext>
            </a:extLst>
          </p:cNvPr>
          <p:cNvSpPr/>
          <p:nvPr/>
        </p:nvSpPr>
        <p:spPr bwMode="ltGray">
          <a:xfrm>
            <a:off x="304800" y="2209800"/>
            <a:ext cx="8521685" cy="1676400"/>
          </a:xfrm>
          <a:prstGeom prst="frame">
            <a:avLst>
              <a:gd name="adj1" fmla="val 1243"/>
            </a:avLst>
          </a:prstGeom>
          <a:solidFill>
            <a:schemeClr val="tx1">
              <a:lumMod val="65000"/>
              <a:lumOff val="3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
        <p:nvSpPr>
          <p:cNvPr id="10" name="Cornice 9">
            <a:extLst>
              <a:ext uri="{FF2B5EF4-FFF2-40B4-BE49-F238E27FC236}">
                <a16:creationId xmlns:a16="http://schemas.microsoft.com/office/drawing/2014/main" id="{F9A44AE7-B4BF-1646-A888-53F1C4715CAF}"/>
              </a:ext>
            </a:extLst>
          </p:cNvPr>
          <p:cNvSpPr/>
          <p:nvPr/>
        </p:nvSpPr>
        <p:spPr bwMode="ltGray">
          <a:xfrm>
            <a:off x="304800" y="4343400"/>
            <a:ext cx="8521685" cy="1424821"/>
          </a:xfrm>
          <a:prstGeom prst="frame">
            <a:avLst>
              <a:gd name="adj1" fmla="val 1243"/>
            </a:avLst>
          </a:prstGeom>
          <a:solidFill>
            <a:schemeClr val="tx1">
              <a:lumMod val="65000"/>
              <a:lumOff val="3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Tree>
    <p:extLst>
      <p:ext uri="{BB962C8B-B14F-4D97-AF65-F5344CB8AC3E}">
        <p14:creationId xmlns:p14="http://schemas.microsoft.com/office/powerpoint/2010/main" val="885450583"/>
      </p:ext>
    </p:extLst>
  </p:cSld>
  <p:clrMapOvr>
    <a:overrideClrMapping bg1="lt1" tx1="dk1" bg2="lt2" tx2="dk2" accent1="accent1" accent2="accent2" accent3="accent3" accent4="accent4" accent5="accent5" accent6="accent6" hlink="hlink" folHlink="folHlink"/>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40</a:t>
            </a:fld>
            <a:r>
              <a:rPr lang="en-GB" dirty="0"/>
              <a:t>6</a:t>
            </a:r>
          </a:p>
        </p:txBody>
      </p:sp>
      <p:sp>
        <p:nvSpPr>
          <p:cNvPr id="11" name="TextBox 6">
            <a:extLst>
              <a:ext uri="{FF2B5EF4-FFF2-40B4-BE49-F238E27FC236}">
                <a16:creationId xmlns:a16="http://schemas.microsoft.com/office/drawing/2014/main" id="{602F62A2-AF48-4E67-AC07-6843EE0FB763}"/>
              </a:ext>
            </a:extLst>
          </p:cNvPr>
          <p:cNvSpPr txBox="1"/>
          <p:nvPr/>
        </p:nvSpPr>
        <p:spPr>
          <a:xfrm>
            <a:off x="584419" y="1301889"/>
            <a:ext cx="8164512" cy="5479963"/>
          </a:xfrm>
          <a:prstGeom prst="rect">
            <a:avLst/>
          </a:prstGeom>
          <a:noFill/>
          <a:ln>
            <a:noFill/>
          </a:ln>
        </p:spPr>
        <p:txBody>
          <a:bodyPr wrap="square">
            <a:spAutoFit/>
          </a:bodyPr>
          <a:lstStyle/>
          <a:p>
            <a:pPr>
              <a:lnSpc>
                <a:spcPct val="130000"/>
              </a:lnSpc>
              <a:defRPr/>
            </a:pPr>
            <a:r>
              <a:rPr lang="it-IT" b="1" i="1" dirty="0">
                <a:latin typeface="Georgia" panose="02040502050405020303" pitchFamily="18" charset="0"/>
              </a:rPr>
              <a:t>Procedure di revisione in risposta ai rischi connessi alla forzatura dei controlli da parte della direzione </a:t>
            </a:r>
          </a:p>
          <a:p>
            <a:pPr>
              <a:lnSpc>
                <a:spcPct val="130000"/>
              </a:lnSpc>
              <a:defRPr/>
            </a:pPr>
            <a:endParaRPr lang="it-IT" dirty="0">
              <a:latin typeface="Georgia" panose="02040502050405020303" pitchFamily="18" charset="0"/>
            </a:endParaRPr>
          </a:p>
          <a:p>
            <a:pPr>
              <a:lnSpc>
                <a:spcPct val="130000"/>
              </a:lnSpc>
              <a:defRPr/>
            </a:pPr>
            <a:r>
              <a:rPr lang="it-IT" dirty="0">
                <a:latin typeface="Georgia" panose="02040502050405020303" pitchFamily="18" charset="0"/>
              </a:rPr>
              <a:t>Il revisore deve:</a:t>
            </a:r>
          </a:p>
          <a:p>
            <a:pPr>
              <a:lnSpc>
                <a:spcPct val="130000"/>
              </a:lnSpc>
              <a:defRPr/>
            </a:pPr>
            <a:r>
              <a:rPr lang="it-IT" dirty="0">
                <a:latin typeface="Georgia" panose="02040502050405020303" pitchFamily="18" charset="0"/>
              </a:rPr>
              <a:t>-verificare la </a:t>
            </a:r>
            <a:r>
              <a:rPr lang="it-IT" u="sng" dirty="0">
                <a:latin typeface="Georgia" panose="02040502050405020303" pitchFamily="18" charset="0"/>
              </a:rPr>
              <a:t>correttezza delle scritture registrate nei libri contabili </a:t>
            </a:r>
            <a:r>
              <a:rPr lang="it-IT" dirty="0">
                <a:latin typeface="Georgia" panose="02040502050405020303" pitchFamily="18" charset="0"/>
              </a:rPr>
              <a:t>e delle rettifiche apportate in sede di redazione dei bilanci;</a:t>
            </a:r>
          </a:p>
          <a:p>
            <a:pPr>
              <a:lnSpc>
                <a:spcPct val="130000"/>
              </a:lnSpc>
              <a:defRPr/>
            </a:pPr>
            <a:endParaRPr lang="it-IT" sz="900" dirty="0">
              <a:latin typeface="Georgia" panose="02040502050405020303" pitchFamily="18" charset="0"/>
            </a:endParaRPr>
          </a:p>
          <a:p>
            <a:pPr>
              <a:lnSpc>
                <a:spcPct val="130000"/>
              </a:lnSpc>
              <a:defRPr/>
            </a:pPr>
            <a:r>
              <a:rPr lang="it-IT" dirty="0">
                <a:latin typeface="Georgia" panose="02040502050405020303" pitchFamily="18" charset="0"/>
              </a:rPr>
              <a:t>-riesaminare le </a:t>
            </a:r>
            <a:r>
              <a:rPr lang="it-IT" u="sng" dirty="0">
                <a:latin typeface="Georgia" panose="02040502050405020303" pitchFamily="18" charset="0"/>
              </a:rPr>
              <a:t>stime contabili </a:t>
            </a:r>
            <a:r>
              <a:rPr lang="it-IT" dirty="0">
                <a:latin typeface="Georgia" panose="02040502050405020303" pitchFamily="18" charset="0"/>
              </a:rPr>
              <a:t>al fine di individuare eventuali ingerenze e valutare se le circostanze che le hanno prodotte rappresentano un rischio di errori significativi dovuti a frodi;</a:t>
            </a:r>
          </a:p>
          <a:p>
            <a:pPr>
              <a:lnSpc>
                <a:spcPct val="130000"/>
              </a:lnSpc>
              <a:defRPr/>
            </a:pPr>
            <a:endParaRPr lang="it-IT" sz="900" dirty="0">
              <a:latin typeface="Georgia" panose="02040502050405020303" pitchFamily="18" charset="0"/>
            </a:endParaRPr>
          </a:p>
          <a:p>
            <a:pPr>
              <a:lnSpc>
                <a:spcPct val="130000"/>
              </a:lnSpc>
              <a:defRPr/>
            </a:pPr>
            <a:r>
              <a:rPr lang="it-IT" dirty="0">
                <a:latin typeface="Georgia" panose="02040502050405020303" pitchFamily="18" charset="0"/>
              </a:rPr>
              <a:t>-valutare se la logica economica sottostante le </a:t>
            </a:r>
            <a:r>
              <a:rPr lang="it-IT" u="sng" dirty="0">
                <a:latin typeface="Georgia" panose="02040502050405020303" pitchFamily="18" charset="0"/>
              </a:rPr>
              <a:t>operazioni significative </a:t>
            </a:r>
            <a:r>
              <a:rPr lang="it-IT" dirty="0">
                <a:latin typeface="Georgia" panose="02040502050405020303" pitchFamily="18" charset="0"/>
              </a:rPr>
              <a:t>che esulino dal normale svolgimento dell’attività aziendale suggerisce che le operazioni siano state poste in essere al fine di realizzare una falsa informativa finanziaria.</a:t>
            </a:r>
          </a:p>
          <a:p>
            <a:pPr eaLnBrk="1" fontAlgn="auto" hangingPunct="1">
              <a:lnSpc>
                <a:spcPct val="130000"/>
              </a:lnSpc>
              <a:spcBef>
                <a:spcPts val="0"/>
              </a:spcBef>
              <a:spcAft>
                <a:spcPts val="0"/>
              </a:spcAft>
              <a:defRPr/>
            </a:pPr>
            <a:endParaRPr lang="it-IT" i="1" dirty="0">
              <a:latin typeface="+mj-lt"/>
            </a:endParaRPr>
          </a:p>
        </p:txBody>
      </p:sp>
      <p:sp>
        <p:nvSpPr>
          <p:cNvPr id="10" name="Title 3">
            <a:extLst>
              <a:ext uri="{FF2B5EF4-FFF2-40B4-BE49-F238E27FC236}">
                <a16:creationId xmlns:a16="http://schemas.microsoft.com/office/drawing/2014/main" id="{9972BD4F-F1F3-7E47-923C-E52E64127574}"/>
              </a:ext>
            </a:extLst>
          </p:cNvPr>
          <p:cNvSpPr txBox="1">
            <a:spLocks/>
          </p:cNvSpPr>
          <p:nvPr/>
        </p:nvSpPr>
        <p:spPr>
          <a:xfrm>
            <a:off x="1219200" y="438046"/>
            <a:ext cx="8686800" cy="499654"/>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Risposte di revisione ai rischi identificati e valutati di </a:t>
            </a:r>
          </a:p>
          <a:p>
            <a:r>
              <a:rPr lang="it-IT" altLang="it-IT" sz="2000" dirty="0">
                <a:solidFill>
                  <a:schemeClr val="tx1"/>
                </a:solidFill>
              </a:rPr>
              <a:t>errori significativi dovuti a frodi</a:t>
            </a:r>
          </a:p>
        </p:txBody>
      </p:sp>
    </p:spTree>
    <p:extLst>
      <p:ext uri="{BB962C8B-B14F-4D97-AF65-F5344CB8AC3E}">
        <p14:creationId xmlns:p14="http://schemas.microsoft.com/office/powerpoint/2010/main" val="3309714555"/>
      </p:ext>
    </p:extLst>
  </p:cSld>
  <p:clrMapOvr>
    <a:overrideClrMapping bg1="lt1" tx1="dk1" bg2="lt2" tx2="dk2" accent1="accent1" accent2="accent2" accent3="accent3" accent4="accent4" accent5="accent5" accent6="accent6" hlink="hlink" folHlink="folHlink"/>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295400" y="533400"/>
            <a:ext cx="8077200" cy="914400"/>
          </a:xfrm>
        </p:spPr>
        <p:txBody>
          <a:bodyPr/>
          <a:lstStyle/>
          <a:p>
            <a:r>
              <a:rPr lang="it-IT" altLang="it-IT" sz="2000" dirty="0">
                <a:solidFill>
                  <a:schemeClr val="tx1"/>
                </a:solidFill>
              </a:rPr>
              <a:t>Valutazione degli elementi probativi </a:t>
            </a:r>
            <a:endParaRPr lang="it-IT" sz="2000" dirty="0">
              <a:solidFill>
                <a:schemeClr val="tx1"/>
              </a:solidFill>
            </a:endParaRPr>
          </a:p>
        </p:txBody>
      </p:sp>
      <p:pic>
        <p:nvPicPr>
          <p:cNvPr id="6" name="Immagine 5"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41</a:t>
            </a:fld>
            <a:r>
              <a:rPr lang="en-GB" dirty="0"/>
              <a:t>6</a:t>
            </a:r>
          </a:p>
        </p:txBody>
      </p:sp>
      <p:sp>
        <p:nvSpPr>
          <p:cNvPr id="9" name="TextBox 6">
            <a:extLst>
              <a:ext uri="{FF2B5EF4-FFF2-40B4-BE49-F238E27FC236}">
                <a16:creationId xmlns:a16="http://schemas.microsoft.com/office/drawing/2014/main" id="{5859243C-EC5D-4E4D-9593-3F7DCDFF6C2C}"/>
              </a:ext>
            </a:extLst>
          </p:cNvPr>
          <p:cNvSpPr txBox="1"/>
          <p:nvPr/>
        </p:nvSpPr>
        <p:spPr>
          <a:xfrm>
            <a:off x="533400" y="1238071"/>
            <a:ext cx="8458200" cy="5355312"/>
          </a:xfrm>
          <a:prstGeom prst="rect">
            <a:avLst/>
          </a:prstGeom>
          <a:noFill/>
          <a:ln>
            <a:noFill/>
          </a:ln>
        </p:spPr>
        <p:txBody>
          <a:bodyPr wrap="square">
            <a:spAutoFit/>
          </a:bodyPr>
          <a:lstStyle/>
          <a:p>
            <a:pPr>
              <a:defRPr/>
            </a:pPr>
            <a:r>
              <a:rPr lang="it-IT" dirty="0">
                <a:latin typeface="+mj-lt"/>
                <a:ea typeface="Times New Roman" charset="0"/>
                <a:cs typeface="Times New Roman" charset="0"/>
              </a:rPr>
              <a:t>Il revisore deve valutare, attraverso il riconoscimento di elementi probativi, se le </a:t>
            </a:r>
            <a:r>
              <a:rPr lang="it-IT" b="1" dirty="0">
                <a:latin typeface="+mj-lt"/>
                <a:ea typeface="Times New Roman" charset="0"/>
                <a:cs typeface="Times New Roman" charset="0"/>
              </a:rPr>
              <a:t>procedure di analisi comparativa</a:t>
            </a:r>
            <a:r>
              <a:rPr lang="it-IT" dirty="0">
                <a:latin typeface="+mj-lt"/>
                <a:ea typeface="Times New Roman" charset="0"/>
                <a:cs typeface="Times New Roman" charset="0"/>
              </a:rPr>
              <a:t>, svolte in prossimità della fine del lavoro di revisione </a:t>
            </a:r>
            <a:r>
              <a:rPr lang="it-IT" b="1" dirty="0">
                <a:latin typeface="+mj-lt"/>
                <a:ea typeface="Times New Roman" charset="0"/>
                <a:cs typeface="Times New Roman" charset="0"/>
              </a:rPr>
              <a:t>indicano un rischio </a:t>
            </a:r>
            <a:r>
              <a:rPr lang="it-IT" dirty="0">
                <a:latin typeface="+mj-lt"/>
                <a:ea typeface="Times New Roman" charset="0"/>
                <a:cs typeface="Times New Roman" charset="0"/>
              </a:rPr>
              <a:t>di errori significativi dovuti a frodi che precedentemente non era stato riconosciuto.</a:t>
            </a:r>
          </a:p>
          <a:p>
            <a:pPr>
              <a:defRPr/>
            </a:pPr>
            <a:endParaRPr lang="it-IT" dirty="0">
              <a:latin typeface="+mj-lt"/>
              <a:cs typeface="Times New Roman" charset="0"/>
            </a:endParaRPr>
          </a:p>
          <a:p>
            <a:r>
              <a:rPr lang="it-IT" dirty="0">
                <a:latin typeface="+mj-lt"/>
                <a:ea typeface="Times New Roman" charset="0"/>
                <a:cs typeface="Times New Roman" charset="0"/>
              </a:rPr>
              <a:t>Se il revisore :</a:t>
            </a:r>
          </a:p>
          <a:p>
            <a:pPr marL="342900" indent="-342900">
              <a:buAutoNum type="arabicParenR"/>
            </a:pPr>
            <a:r>
              <a:rPr lang="it-IT" u="sng" dirty="0">
                <a:latin typeface="+mj-lt"/>
                <a:ea typeface="Times New Roman" charset="0"/>
                <a:cs typeface="Times New Roman" charset="0"/>
              </a:rPr>
              <a:t>identifica un errore</a:t>
            </a:r>
            <a:r>
              <a:rPr lang="it-IT" dirty="0">
                <a:latin typeface="+mj-lt"/>
                <a:ea typeface="Times New Roman" charset="0"/>
                <a:cs typeface="Times New Roman" charset="0"/>
              </a:rPr>
              <a:t>, significativo o meno, e</a:t>
            </a:r>
          </a:p>
          <a:p>
            <a:pPr marL="342900" indent="-342900">
              <a:buAutoNum type="arabicParenR"/>
            </a:pPr>
            <a:r>
              <a:rPr lang="it-IT" dirty="0">
                <a:latin typeface="+mj-lt"/>
                <a:ea typeface="Times New Roman" charset="0"/>
                <a:cs typeface="Times New Roman" charset="0"/>
              </a:rPr>
              <a:t>ha motivo di credere che esso sia, o possa essere, </a:t>
            </a:r>
            <a:r>
              <a:rPr lang="it-IT" u="sng" dirty="0">
                <a:latin typeface="+mj-lt"/>
                <a:ea typeface="Times New Roman" charset="0"/>
                <a:cs typeface="Times New Roman" charset="0"/>
              </a:rPr>
              <a:t>dovuto a frode</a:t>
            </a:r>
            <a:r>
              <a:rPr lang="it-IT" dirty="0">
                <a:latin typeface="+mj-lt"/>
                <a:ea typeface="Times New Roman" charset="0"/>
                <a:cs typeface="Times New Roman" charset="0"/>
              </a:rPr>
              <a:t>, e </a:t>
            </a:r>
          </a:p>
          <a:p>
            <a:pPr marL="342900" indent="-342900">
              <a:buAutoNum type="arabicParenR"/>
            </a:pPr>
            <a:r>
              <a:rPr lang="it-IT" dirty="0">
                <a:latin typeface="+mj-lt"/>
                <a:ea typeface="Times New Roman" charset="0"/>
                <a:cs typeface="Times New Roman" charset="0"/>
              </a:rPr>
              <a:t>che la </a:t>
            </a:r>
            <a:r>
              <a:rPr lang="it-IT" u="sng" dirty="0">
                <a:latin typeface="+mj-lt"/>
                <a:ea typeface="Times New Roman" charset="0"/>
                <a:cs typeface="Times New Roman" charset="0"/>
              </a:rPr>
              <a:t>direzione</a:t>
            </a:r>
            <a:r>
              <a:rPr lang="it-IT" dirty="0">
                <a:latin typeface="+mj-lt"/>
                <a:ea typeface="Times New Roman" charset="0"/>
                <a:cs typeface="Times New Roman" charset="0"/>
              </a:rPr>
              <a:t> (in particolare, i vertici della direzione) sia </a:t>
            </a:r>
            <a:r>
              <a:rPr lang="it-IT" u="sng" dirty="0">
                <a:latin typeface="+mj-lt"/>
                <a:ea typeface="Times New Roman" charset="0"/>
                <a:cs typeface="Times New Roman" charset="0"/>
              </a:rPr>
              <a:t>coinvolta</a:t>
            </a:r>
          </a:p>
          <a:p>
            <a:endParaRPr lang="it-IT" dirty="0">
              <a:latin typeface="+mj-lt"/>
              <a:cs typeface="Times New Roman" charset="0"/>
            </a:endParaRPr>
          </a:p>
          <a:p>
            <a:r>
              <a:rPr lang="it-IT" dirty="0">
                <a:latin typeface="+mj-lt"/>
                <a:cs typeface="Times New Roman" charset="0"/>
              </a:rPr>
              <a:t>Egli deve riconsiderare il suo potenziale effetto sulla natura, tempistica ed estensione delle procedure di revisione per fronteggiare i rischi identificati e valutati.</a:t>
            </a:r>
          </a:p>
          <a:p>
            <a:endParaRPr lang="it-IT" dirty="0">
              <a:latin typeface="+mj-lt"/>
              <a:cs typeface="Times New Roman" charset="0"/>
            </a:endParaRPr>
          </a:p>
          <a:p>
            <a:r>
              <a:rPr lang="it-IT" dirty="0">
                <a:latin typeface="+mj-lt"/>
                <a:cs typeface="Times New Roman" charset="0"/>
              </a:rPr>
              <a:t>Nel riconsiderare l’attendibilità degli elementi probativi precedentemente raccolti il revisore deve considerare anche se ci sono possibili collusioni tra dipendenti, direzione e soggetti terzi.</a:t>
            </a:r>
          </a:p>
          <a:p>
            <a:r>
              <a:rPr lang="it-IT" dirty="0">
                <a:latin typeface="+mj-lt"/>
                <a:cs typeface="Times New Roman" charset="0"/>
              </a:rPr>
              <a:t> </a:t>
            </a:r>
          </a:p>
          <a:p>
            <a:endParaRPr lang="it-IT" u="sng" dirty="0">
              <a:latin typeface="+mj-lt"/>
              <a:ea typeface="Times New Roman" charset="0"/>
              <a:cs typeface="Times New Roman" charset="0"/>
            </a:endParaRPr>
          </a:p>
        </p:txBody>
      </p:sp>
      <p:sp>
        <p:nvSpPr>
          <p:cNvPr id="7" name="Freccia circolare a destra 6">
            <a:extLst>
              <a:ext uri="{FF2B5EF4-FFF2-40B4-BE49-F238E27FC236}">
                <a16:creationId xmlns:a16="http://schemas.microsoft.com/office/drawing/2014/main" id="{A3FDEF80-A803-654A-9E00-16668FE1620C}"/>
              </a:ext>
            </a:extLst>
          </p:cNvPr>
          <p:cNvSpPr/>
          <p:nvPr/>
        </p:nvSpPr>
        <p:spPr bwMode="ltGray">
          <a:xfrm>
            <a:off x="76200" y="3505200"/>
            <a:ext cx="533400" cy="789802"/>
          </a:xfrm>
          <a:prstGeom prst="curvedRightArrow">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
        <p:nvSpPr>
          <p:cNvPr id="12" name="Freccia circolare a destra 11">
            <a:extLst>
              <a:ext uri="{FF2B5EF4-FFF2-40B4-BE49-F238E27FC236}">
                <a16:creationId xmlns:a16="http://schemas.microsoft.com/office/drawing/2014/main" id="{07A2AAEB-4545-8143-832E-AFAE2EB71BDD}"/>
              </a:ext>
            </a:extLst>
          </p:cNvPr>
          <p:cNvSpPr/>
          <p:nvPr/>
        </p:nvSpPr>
        <p:spPr bwMode="ltGray">
          <a:xfrm>
            <a:off x="76200" y="4620398"/>
            <a:ext cx="533400" cy="789802"/>
          </a:xfrm>
          <a:prstGeom prst="curvedRightArrow">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Tree>
    <p:extLst>
      <p:ext uri="{BB962C8B-B14F-4D97-AF65-F5344CB8AC3E}">
        <p14:creationId xmlns:p14="http://schemas.microsoft.com/office/powerpoint/2010/main" val="4055198882"/>
      </p:ext>
    </p:extLst>
  </p:cSld>
  <p:clrMapOvr>
    <a:overrideClrMapping bg1="lt1" tx1="dk1" bg2="lt2" tx2="dk2" accent1="accent1" accent2="accent2" accent3="accent3" accent4="accent4" accent5="accent5" accent6="accent6" hlink="hlink" folHlink="folHlink"/>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295400" y="533400"/>
            <a:ext cx="8077200" cy="914400"/>
          </a:xfrm>
        </p:spPr>
        <p:txBody>
          <a:bodyPr/>
          <a:lstStyle/>
          <a:p>
            <a:r>
              <a:rPr lang="it-IT" altLang="it-IT" sz="2000" dirty="0">
                <a:solidFill>
                  <a:schemeClr val="tx1"/>
                </a:solidFill>
              </a:rPr>
              <a:t>Valutazione degli elementi probativi </a:t>
            </a:r>
            <a:endParaRPr lang="it-IT" sz="2000" dirty="0">
              <a:solidFill>
                <a:schemeClr val="tx1"/>
              </a:solidFill>
            </a:endParaRPr>
          </a:p>
        </p:txBody>
      </p:sp>
      <p:pic>
        <p:nvPicPr>
          <p:cNvPr id="6" name="Immagine 5"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42</a:t>
            </a:fld>
            <a:r>
              <a:rPr lang="en-GB" dirty="0"/>
              <a:t>6</a:t>
            </a:r>
          </a:p>
        </p:txBody>
      </p:sp>
      <p:sp>
        <p:nvSpPr>
          <p:cNvPr id="3" name="CasellaDiTesto 2">
            <a:extLst>
              <a:ext uri="{FF2B5EF4-FFF2-40B4-BE49-F238E27FC236}">
                <a16:creationId xmlns:a16="http://schemas.microsoft.com/office/drawing/2014/main" id="{D7E36ED1-AF51-E74C-B41B-A7A54D13B307}"/>
              </a:ext>
            </a:extLst>
          </p:cNvPr>
          <p:cNvSpPr txBox="1"/>
          <p:nvPr/>
        </p:nvSpPr>
        <p:spPr>
          <a:xfrm>
            <a:off x="304800" y="1371600"/>
            <a:ext cx="8153400" cy="1066800"/>
          </a:xfrm>
          <a:prstGeom prst="rect">
            <a:avLst/>
          </a:prstGeom>
          <a:noFill/>
        </p:spPr>
        <p:txBody>
          <a:bodyPr vert="horz" wrap="square" lIns="0" tIns="0" rIns="0" bIns="0" rtlCol="0">
            <a:noAutofit/>
          </a:bodyPr>
          <a:lstStyle/>
          <a:p>
            <a:pPr indent="-274320" algn="ctr">
              <a:spcAft>
                <a:spcPts val="900"/>
              </a:spcAft>
            </a:pPr>
            <a:r>
              <a:rPr lang="it-IT" dirty="0">
                <a:latin typeface="+mj-lt"/>
              </a:rPr>
              <a:t>Il principio di revisione internazionale (ISA Italia) n. 330 richiede al revisore, sulla base delle procedure di revisione svolte e degli elementi probativi acquisiti, di </a:t>
            </a:r>
            <a:r>
              <a:rPr lang="it-IT" i="1" u="sng" dirty="0">
                <a:latin typeface="+mj-lt"/>
              </a:rPr>
              <a:t>valutare se la valutazione dei rischi di errori significativi a livello di asserzioni continui ad essere appropriata.</a:t>
            </a:r>
          </a:p>
          <a:p>
            <a:pPr indent="-274320" algn="ctr">
              <a:spcAft>
                <a:spcPts val="900"/>
              </a:spcAft>
            </a:pPr>
            <a:endParaRPr lang="it-IT" dirty="0"/>
          </a:p>
          <a:p>
            <a:pPr indent="-274320" algn="ctr">
              <a:spcAft>
                <a:spcPts val="900"/>
              </a:spcAft>
            </a:pPr>
            <a:r>
              <a:rPr lang="it-IT" dirty="0">
                <a:latin typeface="+mj-lt"/>
              </a:rPr>
              <a:t>Questa valutazione è fondamentalmente di natura qualitativa e dipende dal </a:t>
            </a:r>
            <a:r>
              <a:rPr lang="it-IT" b="1" i="1" dirty="0">
                <a:latin typeface="+mj-lt"/>
              </a:rPr>
              <a:t>giudizio del revisore</a:t>
            </a:r>
            <a:r>
              <a:rPr lang="it-IT" dirty="0">
                <a:latin typeface="+mj-lt"/>
              </a:rPr>
              <a:t>. </a:t>
            </a:r>
          </a:p>
          <a:p>
            <a:pPr indent="-274320" algn="ctr">
              <a:spcAft>
                <a:spcPts val="900"/>
              </a:spcAft>
            </a:pPr>
            <a:endParaRPr lang="it-IT" dirty="0"/>
          </a:p>
          <a:p>
            <a:pPr indent="-274320" algn="ctr">
              <a:spcAft>
                <a:spcPts val="900"/>
              </a:spcAft>
            </a:pPr>
            <a:r>
              <a:rPr lang="it-IT" dirty="0">
                <a:latin typeface="+mj-lt"/>
              </a:rPr>
              <a:t>Tale valutazione può fornire ulteriori indicazioni sui rischi di errori significativi dovuti a frodi e sulla eventuale necessità di svolgere ulteriori o differenti procedure di revisione. </a:t>
            </a:r>
            <a:endParaRPr lang="it-IT" sz="2000" dirty="0">
              <a:latin typeface="+mj-lt"/>
            </a:endParaRPr>
          </a:p>
          <a:p>
            <a:pPr indent="-274320" algn="ctr">
              <a:spcAft>
                <a:spcPts val="900"/>
              </a:spcAft>
            </a:pPr>
            <a:endParaRPr lang="it-IT" sz="2000" dirty="0" err="1">
              <a:latin typeface="Georgia" pitchFamily="18" charset="0"/>
            </a:endParaRPr>
          </a:p>
        </p:txBody>
      </p:sp>
      <p:sp>
        <p:nvSpPr>
          <p:cNvPr id="10" name="Freccia circolare a destra 9">
            <a:extLst>
              <a:ext uri="{FF2B5EF4-FFF2-40B4-BE49-F238E27FC236}">
                <a16:creationId xmlns:a16="http://schemas.microsoft.com/office/drawing/2014/main" id="{786B9B4D-53BF-6B44-B695-B79B9821CAB8}"/>
              </a:ext>
            </a:extLst>
          </p:cNvPr>
          <p:cNvSpPr/>
          <p:nvPr/>
        </p:nvSpPr>
        <p:spPr bwMode="ltGray">
          <a:xfrm>
            <a:off x="76200" y="2209800"/>
            <a:ext cx="533400" cy="789802"/>
          </a:xfrm>
          <a:prstGeom prst="curvedRightArrow">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
        <p:nvSpPr>
          <p:cNvPr id="11" name="Freccia circolare a destra 10">
            <a:extLst>
              <a:ext uri="{FF2B5EF4-FFF2-40B4-BE49-F238E27FC236}">
                <a16:creationId xmlns:a16="http://schemas.microsoft.com/office/drawing/2014/main" id="{92FB9A17-976C-9448-B53A-3E593B677F20}"/>
              </a:ext>
            </a:extLst>
          </p:cNvPr>
          <p:cNvSpPr/>
          <p:nvPr/>
        </p:nvSpPr>
        <p:spPr bwMode="ltGray">
          <a:xfrm>
            <a:off x="38100" y="3200400"/>
            <a:ext cx="533400" cy="789802"/>
          </a:xfrm>
          <a:prstGeom prst="curvedRightArrow">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Tree>
    <p:extLst>
      <p:ext uri="{BB962C8B-B14F-4D97-AF65-F5344CB8AC3E}">
        <p14:creationId xmlns:p14="http://schemas.microsoft.com/office/powerpoint/2010/main" val="24814459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295400" y="533400"/>
            <a:ext cx="8077200" cy="914400"/>
          </a:xfrm>
        </p:spPr>
        <p:txBody>
          <a:bodyPr/>
          <a:lstStyle/>
          <a:p>
            <a:r>
              <a:rPr lang="it-IT" altLang="it-IT" sz="2000" dirty="0">
                <a:solidFill>
                  <a:schemeClr val="tx1"/>
                </a:solidFill>
              </a:rPr>
              <a:t>Valutazione degli elementi probativi </a:t>
            </a:r>
            <a:endParaRPr lang="it-IT" sz="2000" dirty="0">
              <a:solidFill>
                <a:schemeClr val="tx1"/>
              </a:solidFill>
            </a:endParaRPr>
          </a:p>
        </p:txBody>
      </p:sp>
      <p:pic>
        <p:nvPicPr>
          <p:cNvPr id="6" name="Immagine 5"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43</a:t>
            </a:fld>
            <a:r>
              <a:rPr lang="en-GB" dirty="0"/>
              <a:t>6</a:t>
            </a:r>
          </a:p>
        </p:txBody>
      </p:sp>
      <p:sp>
        <p:nvSpPr>
          <p:cNvPr id="3" name="CasellaDiTesto 2">
            <a:extLst>
              <a:ext uri="{FF2B5EF4-FFF2-40B4-BE49-F238E27FC236}">
                <a16:creationId xmlns:a16="http://schemas.microsoft.com/office/drawing/2014/main" id="{39335310-727A-6F4E-998A-1D89488B6842}"/>
              </a:ext>
            </a:extLst>
          </p:cNvPr>
          <p:cNvSpPr txBox="1"/>
          <p:nvPr/>
        </p:nvSpPr>
        <p:spPr>
          <a:xfrm>
            <a:off x="671926" y="1480930"/>
            <a:ext cx="7543800" cy="1752600"/>
          </a:xfrm>
          <a:prstGeom prst="rect">
            <a:avLst/>
          </a:prstGeom>
          <a:noFill/>
        </p:spPr>
        <p:txBody>
          <a:bodyPr vert="horz" wrap="square" lIns="0" tIns="0" rIns="0" bIns="0" rtlCol="0">
            <a:noAutofit/>
          </a:bodyPr>
          <a:lstStyle/>
          <a:p>
            <a:pPr indent="-274320" algn="ctr">
              <a:spcAft>
                <a:spcPts val="900"/>
              </a:spcAft>
            </a:pPr>
            <a:r>
              <a:rPr lang="it-IT" i="1" u="sng" dirty="0">
                <a:latin typeface="+mj-lt"/>
              </a:rPr>
              <a:t>Procedure di analisi comparativa svolte in prossimità della fine della revisione nella formulazione delle conclusioni generali: </a:t>
            </a:r>
          </a:p>
          <a:p>
            <a:pPr indent="-274320" algn="ctr">
              <a:spcAft>
                <a:spcPts val="900"/>
              </a:spcAft>
            </a:pPr>
            <a:r>
              <a:rPr lang="it-IT" dirty="0">
                <a:latin typeface="+mj-lt"/>
              </a:rPr>
              <a:t>L’identificazione delle tendenze e relazioni specifiche che possono indicare il rischio di errori significativi dovuti a frodi implica l’esercizio del giudizio professionale. </a:t>
            </a:r>
          </a:p>
          <a:p>
            <a:pPr indent="-274320">
              <a:spcAft>
                <a:spcPts val="900"/>
              </a:spcAft>
            </a:pPr>
            <a:endParaRPr lang="it-IT" dirty="0"/>
          </a:p>
          <a:p>
            <a:pPr indent="-274320" algn="ctr">
              <a:spcAft>
                <a:spcPts val="900"/>
              </a:spcAft>
            </a:pPr>
            <a:r>
              <a:rPr lang="it-IT" i="1" dirty="0">
                <a:latin typeface="+mj-lt"/>
              </a:rPr>
              <a:t>Assumono particolare rilevanza </a:t>
            </a:r>
            <a:r>
              <a:rPr lang="it-IT" b="1" i="1" dirty="0">
                <a:latin typeface="+mj-lt"/>
              </a:rPr>
              <a:t>relazioni inusuali </a:t>
            </a:r>
            <a:r>
              <a:rPr lang="it-IT" i="1" dirty="0">
                <a:latin typeface="+mj-lt"/>
              </a:rPr>
              <a:t>che interessano ricavi o proventi di fine esercizio. </a:t>
            </a:r>
          </a:p>
          <a:p>
            <a:pPr indent="-274320">
              <a:spcAft>
                <a:spcPts val="900"/>
              </a:spcAft>
            </a:pPr>
            <a:endParaRPr lang="it-IT" dirty="0"/>
          </a:p>
          <a:p>
            <a:pPr indent="-274320" algn="ctr">
              <a:spcAft>
                <a:spcPts val="900"/>
              </a:spcAft>
            </a:pPr>
            <a:r>
              <a:rPr lang="it-IT" dirty="0">
                <a:latin typeface="+mj-lt"/>
              </a:rPr>
              <a:t>Queste possono includere, ad esempio: importi inusualmente ingenti di proventi, registrati nelle ultime settimane del periodo amministrativo, o operazioni inusuali; ovvero proventi non coerenti con l’andamento dei flussi di cassa operativi. </a:t>
            </a:r>
            <a:endParaRPr lang="it-IT" sz="2000" dirty="0">
              <a:latin typeface="+mj-lt"/>
            </a:endParaRPr>
          </a:p>
          <a:p>
            <a:pPr indent="-274320">
              <a:spcAft>
                <a:spcPts val="900"/>
              </a:spcAft>
            </a:pPr>
            <a:endParaRPr lang="it-IT" sz="2000" dirty="0" err="1">
              <a:latin typeface="Georgia" pitchFamily="18" charset="0"/>
            </a:endParaRPr>
          </a:p>
        </p:txBody>
      </p:sp>
      <p:sp>
        <p:nvSpPr>
          <p:cNvPr id="4" name="Freccia giù 3">
            <a:extLst>
              <a:ext uri="{FF2B5EF4-FFF2-40B4-BE49-F238E27FC236}">
                <a16:creationId xmlns:a16="http://schemas.microsoft.com/office/drawing/2014/main" id="{DAE8C14D-0716-2943-AD6B-5B4D3023FB48}"/>
              </a:ext>
            </a:extLst>
          </p:cNvPr>
          <p:cNvSpPr/>
          <p:nvPr/>
        </p:nvSpPr>
        <p:spPr bwMode="ltGray">
          <a:xfrm>
            <a:off x="4267200" y="2971800"/>
            <a:ext cx="533400" cy="304800"/>
          </a:xfrm>
          <a:prstGeom prst="downArrow">
            <a:avLst/>
          </a:prstGeom>
          <a:solidFill>
            <a:schemeClr val="bg2">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
        <p:nvSpPr>
          <p:cNvPr id="10" name="Freccia giù 9">
            <a:extLst>
              <a:ext uri="{FF2B5EF4-FFF2-40B4-BE49-F238E27FC236}">
                <a16:creationId xmlns:a16="http://schemas.microsoft.com/office/drawing/2014/main" id="{67DD9781-207F-014D-A4D4-4B9A9B25DDE8}"/>
              </a:ext>
            </a:extLst>
          </p:cNvPr>
          <p:cNvSpPr/>
          <p:nvPr/>
        </p:nvSpPr>
        <p:spPr bwMode="ltGray">
          <a:xfrm>
            <a:off x="4267200" y="4114800"/>
            <a:ext cx="533400" cy="304800"/>
          </a:xfrm>
          <a:prstGeom prst="downArrow">
            <a:avLst/>
          </a:prstGeom>
          <a:solidFill>
            <a:schemeClr val="bg2">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Tree>
    <p:extLst>
      <p:ext uri="{BB962C8B-B14F-4D97-AF65-F5344CB8AC3E}">
        <p14:creationId xmlns:p14="http://schemas.microsoft.com/office/powerpoint/2010/main" val="22159182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295400" y="533400"/>
            <a:ext cx="8077200" cy="914400"/>
          </a:xfrm>
        </p:spPr>
        <p:txBody>
          <a:bodyPr/>
          <a:lstStyle/>
          <a:p>
            <a:r>
              <a:rPr lang="it-IT" altLang="it-IT" sz="2000" dirty="0">
                <a:solidFill>
                  <a:schemeClr val="tx1"/>
                </a:solidFill>
              </a:rPr>
              <a:t>Valutazione degli elementi probativi </a:t>
            </a:r>
            <a:endParaRPr lang="it-IT" sz="2000" dirty="0">
              <a:solidFill>
                <a:schemeClr val="tx1"/>
              </a:solidFill>
            </a:endParaRPr>
          </a:p>
        </p:txBody>
      </p:sp>
      <p:pic>
        <p:nvPicPr>
          <p:cNvPr id="6" name="Immagine 5" descr="http://www.odcec.napoli.it/templates/mx_joomlafree/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44</a:t>
            </a:fld>
            <a:r>
              <a:rPr lang="en-GB" dirty="0"/>
              <a:t>6</a:t>
            </a:r>
          </a:p>
        </p:txBody>
      </p:sp>
      <p:sp>
        <p:nvSpPr>
          <p:cNvPr id="3" name="CasellaDiTesto 2">
            <a:extLst>
              <a:ext uri="{FF2B5EF4-FFF2-40B4-BE49-F238E27FC236}">
                <a16:creationId xmlns:a16="http://schemas.microsoft.com/office/drawing/2014/main" id="{947F0358-90F8-A24B-8F60-402EDD8C12DF}"/>
              </a:ext>
            </a:extLst>
          </p:cNvPr>
          <p:cNvSpPr txBox="1"/>
          <p:nvPr/>
        </p:nvSpPr>
        <p:spPr>
          <a:xfrm>
            <a:off x="838200" y="1676400"/>
            <a:ext cx="8001000" cy="1447800"/>
          </a:xfrm>
          <a:prstGeom prst="rect">
            <a:avLst/>
          </a:prstGeom>
          <a:noFill/>
        </p:spPr>
        <p:txBody>
          <a:bodyPr vert="horz" wrap="square" lIns="0" tIns="0" rIns="0" bIns="0" rtlCol="0">
            <a:noAutofit/>
          </a:bodyPr>
          <a:lstStyle/>
          <a:p>
            <a:pPr indent="-274320">
              <a:spcAft>
                <a:spcPts val="900"/>
              </a:spcAft>
            </a:pPr>
            <a:r>
              <a:rPr lang="it-IT" dirty="0"/>
              <a:t>Le implicazioni delle frodi identificate dipendono dalle </a:t>
            </a:r>
            <a:r>
              <a:rPr lang="it-IT" b="1" i="1" dirty="0"/>
              <a:t>circostanze</a:t>
            </a:r>
            <a:r>
              <a:rPr lang="it-IT" dirty="0"/>
              <a:t>. </a:t>
            </a:r>
          </a:p>
          <a:p>
            <a:pPr indent="-274320">
              <a:spcAft>
                <a:spcPts val="900"/>
              </a:spcAft>
            </a:pPr>
            <a:r>
              <a:rPr lang="it-IT" i="1" dirty="0"/>
              <a:t>Per esempio, una frode altrimenti non significativa può essere significativa se coinvolge i vertici della direzione.</a:t>
            </a:r>
          </a:p>
          <a:p>
            <a:pPr indent="-274320">
              <a:spcAft>
                <a:spcPts val="900"/>
              </a:spcAft>
            </a:pPr>
            <a:endParaRPr lang="it-IT" dirty="0"/>
          </a:p>
          <a:p>
            <a:pPr indent="-274320">
              <a:spcAft>
                <a:spcPts val="900"/>
              </a:spcAft>
            </a:pPr>
            <a:endParaRPr lang="it-IT" dirty="0"/>
          </a:p>
          <a:p>
            <a:pPr indent="-274320" algn="ctr">
              <a:lnSpc>
                <a:spcPct val="150000"/>
              </a:lnSpc>
              <a:spcAft>
                <a:spcPts val="900"/>
              </a:spcAft>
            </a:pPr>
            <a:r>
              <a:rPr lang="it-IT" dirty="0"/>
              <a:t> In tali circostanze, </a:t>
            </a:r>
            <a:r>
              <a:rPr lang="it-IT" b="1" i="1" dirty="0"/>
              <a:t>può essere messa in discussione l’attendibilità degli elementi probativi precedentemente raccolti</a:t>
            </a:r>
            <a:r>
              <a:rPr lang="it-IT" dirty="0"/>
              <a:t>, </a:t>
            </a:r>
            <a:r>
              <a:rPr lang="it-IT" dirty="0" err="1"/>
              <a:t>poichè</a:t>
            </a:r>
            <a:r>
              <a:rPr lang="it-IT" dirty="0"/>
              <a:t> potrebbero sorgere dubbi sulla completezza e sulla veridicità delle attestazioni rilasciate dalla direzione, così come sull’autenticità delle registrazioni contabili e della documentazione. Può sussistere anche la possibilità di collusione che coinvolga i dipendenti, la direzione o soggetti terzi. </a:t>
            </a:r>
            <a:endParaRPr lang="it-IT" sz="2000" dirty="0"/>
          </a:p>
          <a:p>
            <a:pPr indent="-274320">
              <a:spcAft>
                <a:spcPts val="900"/>
              </a:spcAft>
            </a:pPr>
            <a:endParaRPr lang="it-IT" sz="2000" dirty="0" err="1">
              <a:latin typeface="Georgia" pitchFamily="18" charset="0"/>
            </a:endParaRPr>
          </a:p>
        </p:txBody>
      </p:sp>
      <p:sp>
        <p:nvSpPr>
          <p:cNvPr id="4" name="Callout con freccia in giù 3">
            <a:extLst>
              <a:ext uri="{FF2B5EF4-FFF2-40B4-BE49-F238E27FC236}">
                <a16:creationId xmlns:a16="http://schemas.microsoft.com/office/drawing/2014/main" id="{E06BF2BB-69C0-2B4E-A6B4-DBF0C7497570}"/>
              </a:ext>
            </a:extLst>
          </p:cNvPr>
          <p:cNvSpPr/>
          <p:nvPr/>
        </p:nvSpPr>
        <p:spPr bwMode="ltGray">
          <a:xfrm>
            <a:off x="661987" y="1600200"/>
            <a:ext cx="8024813" cy="1600200"/>
          </a:xfrm>
          <a:prstGeom prst="downArrowCallout">
            <a:avLst>
              <a:gd name="adj1" fmla="val 25000"/>
              <a:gd name="adj2" fmla="val 25000"/>
              <a:gd name="adj3" fmla="val 25000"/>
              <a:gd name="adj4" fmla="val 66219"/>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Tree>
    <p:extLst>
      <p:ext uri="{BB962C8B-B14F-4D97-AF65-F5344CB8AC3E}">
        <p14:creationId xmlns:p14="http://schemas.microsoft.com/office/powerpoint/2010/main" val="386322909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295400" y="533400"/>
            <a:ext cx="8077200" cy="914400"/>
          </a:xfrm>
        </p:spPr>
        <p:txBody>
          <a:bodyPr/>
          <a:lstStyle/>
          <a:p>
            <a:r>
              <a:rPr lang="it-IT" altLang="it-IT" sz="2000" dirty="0">
                <a:solidFill>
                  <a:schemeClr val="tx1"/>
                </a:solidFill>
              </a:rPr>
              <a:t>Impossibilità per il revisore di continuare a svolgere l’incarico </a:t>
            </a:r>
            <a:endParaRPr lang="it-IT" sz="2000" dirty="0">
              <a:solidFill>
                <a:schemeClr val="tx1"/>
              </a:solidFill>
            </a:endParaRPr>
          </a:p>
        </p:txBody>
      </p:sp>
      <p:pic>
        <p:nvPicPr>
          <p:cNvPr id="6" name="Immagine 5"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45</a:t>
            </a:fld>
            <a:r>
              <a:rPr lang="en-GB" dirty="0"/>
              <a:t>6</a:t>
            </a:r>
          </a:p>
        </p:txBody>
      </p:sp>
      <p:sp>
        <p:nvSpPr>
          <p:cNvPr id="9" name="TextBox 6">
            <a:extLst>
              <a:ext uri="{FF2B5EF4-FFF2-40B4-BE49-F238E27FC236}">
                <a16:creationId xmlns:a16="http://schemas.microsoft.com/office/drawing/2014/main" id="{B5B184DF-BEB0-482E-BA8A-061D74005257}"/>
              </a:ext>
            </a:extLst>
          </p:cNvPr>
          <p:cNvSpPr txBox="1"/>
          <p:nvPr/>
        </p:nvSpPr>
        <p:spPr>
          <a:xfrm>
            <a:off x="598489" y="1585079"/>
            <a:ext cx="8015160" cy="1200329"/>
          </a:xfrm>
          <a:prstGeom prst="rect">
            <a:avLst/>
          </a:prstGeom>
          <a:noFill/>
          <a:ln>
            <a:noFill/>
          </a:ln>
        </p:spPr>
        <p:txBody>
          <a:bodyPr wrap="square">
            <a:spAutoFit/>
          </a:bodyPr>
          <a:lstStyle/>
          <a:p>
            <a:pPr>
              <a:defRPr/>
            </a:pPr>
            <a:r>
              <a:rPr lang="it-IT" dirty="0">
                <a:latin typeface="+mj-lt"/>
              </a:rPr>
              <a:t>Nel caso in cui, a causa di un errore derivante da frode o da sospetta frode, il revisore si trovi di fronte a circostanze di natura eccezionale che mettono </a:t>
            </a:r>
            <a:r>
              <a:rPr lang="it-IT" u="sng" dirty="0">
                <a:latin typeface="+mj-lt"/>
              </a:rPr>
              <a:t>in dubbio la possibilità di continuare a svolgere l’incarico di revisione</a:t>
            </a:r>
            <a:r>
              <a:rPr lang="it-IT" dirty="0">
                <a:latin typeface="+mj-lt"/>
              </a:rPr>
              <a:t>, egli deve: </a:t>
            </a:r>
          </a:p>
          <a:p>
            <a:pPr>
              <a:defRPr/>
            </a:pPr>
            <a:endParaRPr lang="it-IT" dirty="0">
              <a:latin typeface="+mj-lt"/>
            </a:endParaRPr>
          </a:p>
        </p:txBody>
      </p:sp>
      <p:graphicFrame>
        <p:nvGraphicFramePr>
          <p:cNvPr id="3" name="Diagramma 2">
            <a:extLst>
              <a:ext uri="{FF2B5EF4-FFF2-40B4-BE49-F238E27FC236}">
                <a16:creationId xmlns:a16="http://schemas.microsoft.com/office/drawing/2014/main" id="{612BE875-1400-4E46-B6E3-EAC3F667F534}"/>
              </a:ext>
            </a:extLst>
          </p:cNvPr>
          <p:cNvGraphicFramePr/>
          <p:nvPr>
            <p:extLst>
              <p:ext uri="{D42A27DB-BD31-4B8C-83A1-F6EECF244321}">
                <p14:modId xmlns:p14="http://schemas.microsoft.com/office/powerpoint/2010/main" val="3111508566"/>
              </p:ext>
            </p:extLst>
          </p:nvPr>
        </p:nvGraphicFramePr>
        <p:xfrm>
          <a:off x="1371600" y="2743200"/>
          <a:ext cx="6400800" cy="32766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212317758"/>
      </p:ext>
    </p:extLst>
  </p:cSld>
  <p:clrMapOvr>
    <a:overrideClrMapping bg1="lt1" tx1="dk1" bg2="lt2" tx2="dk2" accent1="accent1" accent2="accent2" accent3="accent3" accent4="accent4" accent5="accent5" accent6="accent6" hlink="hlink" folHlink="folHlink"/>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219200" y="432594"/>
            <a:ext cx="8077200" cy="914400"/>
          </a:xfrm>
        </p:spPr>
        <p:txBody>
          <a:bodyPr/>
          <a:lstStyle/>
          <a:p>
            <a:r>
              <a:rPr lang="it-IT" altLang="it-IT" sz="2000" dirty="0">
                <a:solidFill>
                  <a:schemeClr val="tx1"/>
                </a:solidFill>
              </a:rPr>
              <a:t>Comunicazioni alla direzione e con i responsabili delle attività di </a:t>
            </a:r>
            <a:r>
              <a:rPr lang="it-IT" altLang="it-IT" sz="2000" dirty="0" err="1">
                <a:solidFill>
                  <a:schemeClr val="tx1"/>
                </a:solidFill>
              </a:rPr>
              <a:t>governance</a:t>
            </a:r>
            <a:r>
              <a:rPr lang="it-IT" altLang="it-IT" sz="2000" dirty="0">
                <a:solidFill>
                  <a:schemeClr val="tx1"/>
                </a:solidFill>
              </a:rPr>
              <a:t> </a:t>
            </a:r>
            <a:endParaRPr lang="it-IT" sz="2000" dirty="0">
              <a:solidFill>
                <a:schemeClr val="tx1"/>
              </a:solidFill>
            </a:endParaRPr>
          </a:p>
        </p:txBody>
      </p:sp>
      <p:pic>
        <p:nvPicPr>
          <p:cNvPr id="6" name="Immagine 5"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46</a:t>
            </a:fld>
            <a:r>
              <a:rPr lang="en-GB" dirty="0"/>
              <a:t>6</a:t>
            </a:r>
          </a:p>
        </p:txBody>
      </p:sp>
      <p:sp>
        <p:nvSpPr>
          <p:cNvPr id="8" name="TextBox 6">
            <a:extLst>
              <a:ext uri="{FF2B5EF4-FFF2-40B4-BE49-F238E27FC236}">
                <a16:creationId xmlns:a16="http://schemas.microsoft.com/office/drawing/2014/main" id="{CAF91342-2A47-4244-A9DF-F98F8946320C}"/>
              </a:ext>
            </a:extLst>
          </p:cNvPr>
          <p:cNvSpPr txBox="1"/>
          <p:nvPr/>
        </p:nvSpPr>
        <p:spPr>
          <a:xfrm>
            <a:off x="598489" y="1295400"/>
            <a:ext cx="8164512" cy="4247317"/>
          </a:xfrm>
          <a:prstGeom prst="rect">
            <a:avLst/>
          </a:prstGeom>
          <a:noFill/>
          <a:ln>
            <a:noFill/>
          </a:ln>
        </p:spPr>
        <p:txBody>
          <a:bodyPr wrap="square">
            <a:spAutoFit/>
          </a:bodyPr>
          <a:lstStyle/>
          <a:p>
            <a:pPr>
              <a:defRPr/>
            </a:pPr>
            <a:endParaRPr lang="it-IT" dirty="0">
              <a:latin typeface="+mj-lt"/>
              <a:ea typeface="Times New Roman" charset="0"/>
              <a:cs typeface="Times New Roman" charset="0"/>
            </a:endParaRPr>
          </a:p>
          <a:p>
            <a:pPr>
              <a:defRPr/>
            </a:pPr>
            <a:r>
              <a:rPr lang="it-IT" dirty="0">
                <a:latin typeface="+mj-lt"/>
                <a:ea typeface="Times New Roman" charset="0"/>
                <a:cs typeface="Times New Roman" charset="0"/>
              </a:rPr>
              <a:t>Se il revisore ha identificato una frode o ha acquisito informazioni che indicano la possibile presenza di una frode, egli ne deve </a:t>
            </a:r>
            <a:r>
              <a:rPr lang="it-IT" b="1" dirty="0">
                <a:latin typeface="+mj-lt"/>
                <a:ea typeface="Times New Roman" charset="0"/>
                <a:cs typeface="Times New Roman" charset="0"/>
              </a:rPr>
              <a:t>informare tempestivamente la direzione</a:t>
            </a:r>
            <a:r>
              <a:rPr lang="it-IT" i="1" dirty="0">
                <a:latin typeface="+mj-lt"/>
                <a:ea typeface="Times New Roman" charset="0"/>
                <a:cs typeface="Times New Roman" charset="0"/>
              </a:rPr>
              <a:t> </a:t>
            </a:r>
            <a:r>
              <a:rPr lang="it-IT" dirty="0">
                <a:latin typeface="+mj-lt"/>
                <a:ea typeface="Times New Roman" charset="0"/>
                <a:cs typeface="Times New Roman" charset="0"/>
              </a:rPr>
              <a:t>al livello appropriato, al fine di informare coloro che hanno la responsabilità principale </a:t>
            </a:r>
            <a:r>
              <a:rPr lang="it-IT" b="1" dirty="0">
                <a:latin typeface="+mj-lt"/>
                <a:ea typeface="Times New Roman" charset="0"/>
                <a:cs typeface="Times New Roman" charset="0"/>
              </a:rPr>
              <a:t>per la prevenzione e individuazione delle frodi</a:t>
            </a:r>
            <a:r>
              <a:rPr lang="it-IT" i="1" dirty="0">
                <a:latin typeface="+mj-lt"/>
                <a:ea typeface="Times New Roman" charset="0"/>
                <a:cs typeface="Times New Roman" charset="0"/>
              </a:rPr>
              <a:t> </a:t>
            </a:r>
            <a:r>
              <a:rPr lang="it-IT" dirty="0">
                <a:latin typeface="+mj-lt"/>
                <a:ea typeface="Times New Roman" charset="0"/>
                <a:cs typeface="Times New Roman" charset="0"/>
              </a:rPr>
              <a:t>delle questioni che ricadono sotto la loro responsabilità.</a:t>
            </a:r>
          </a:p>
          <a:p>
            <a:pPr>
              <a:defRPr/>
            </a:pPr>
            <a:endParaRPr lang="it-IT" dirty="0">
              <a:latin typeface="+mj-lt"/>
              <a:cs typeface="Times New Roman" charset="0"/>
            </a:endParaRPr>
          </a:p>
          <a:p>
            <a:pPr>
              <a:defRPr/>
            </a:pPr>
            <a:endParaRPr lang="it-IT" dirty="0">
              <a:latin typeface="+mj-lt"/>
              <a:ea typeface="Times New Roman" charset="0"/>
              <a:cs typeface="Times New Roman" charset="0"/>
            </a:endParaRPr>
          </a:p>
          <a:p>
            <a:pPr>
              <a:defRPr/>
            </a:pPr>
            <a:endParaRPr lang="it-IT" dirty="0">
              <a:latin typeface="+mj-lt"/>
              <a:ea typeface="Times New Roman" charset="0"/>
              <a:cs typeface="Times New Roman" charset="0"/>
            </a:endParaRPr>
          </a:p>
          <a:p>
            <a:pPr>
              <a:defRPr/>
            </a:pPr>
            <a:endParaRPr lang="it-IT" dirty="0">
              <a:latin typeface="+mj-lt"/>
              <a:ea typeface="Times New Roman" charset="0"/>
              <a:cs typeface="Times New Roman" charset="0"/>
            </a:endParaRPr>
          </a:p>
          <a:p>
            <a:pPr>
              <a:defRPr/>
            </a:pPr>
            <a:endParaRPr lang="it-IT" dirty="0">
              <a:latin typeface="+mj-lt"/>
              <a:ea typeface="Times New Roman" charset="0"/>
              <a:cs typeface="Times New Roman" charset="0"/>
            </a:endParaRPr>
          </a:p>
          <a:p>
            <a:pPr algn="ctr">
              <a:defRPr/>
            </a:pPr>
            <a:r>
              <a:rPr lang="it-IT" dirty="0">
                <a:latin typeface="+mj-lt"/>
                <a:ea typeface="Times New Roman" charset="0"/>
                <a:cs typeface="Times New Roman" charset="0"/>
              </a:rPr>
              <a:t>La direzione, dopo aver ricevuto la comunicazione, dovrà richiedere </a:t>
            </a:r>
            <a:br>
              <a:rPr lang="it-IT" dirty="0">
                <a:latin typeface="+mj-lt"/>
                <a:ea typeface="Times New Roman" charset="0"/>
                <a:cs typeface="Times New Roman" charset="0"/>
              </a:rPr>
            </a:br>
            <a:r>
              <a:rPr lang="it-IT" u="sng" dirty="0">
                <a:latin typeface="+mj-lt"/>
                <a:ea typeface="Times New Roman" charset="0"/>
                <a:cs typeface="Times New Roman" charset="0"/>
              </a:rPr>
              <a:t>l’intervento delle autorità legislative </a:t>
            </a:r>
            <a:r>
              <a:rPr lang="it-IT" dirty="0">
                <a:latin typeface="+mj-lt"/>
                <a:ea typeface="Times New Roman" charset="0"/>
                <a:cs typeface="Times New Roman" charset="0"/>
              </a:rPr>
              <a:t>per procedere secondo </a:t>
            </a:r>
            <a:br>
              <a:rPr lang="it-IT" dirty="0">
                <a:latin typeface="+mj-lt"/>
                <a:ea typeface="Times New Roman" charset="0"/>
                <a:cs typeface="Times New Roman" charset="0"/>
              </a:rPr>
            </a:br>
            <a:r>
              <a:rPr lang="it-IT" dirty="0">
                <a:latin typeface="+mj-lt"/>
                <a:ea typeface="Times New Roman" charset="0"/>
                <a:cs typeface="Times New Roman" charset="0"/>
              </a:rPr>
              <a:t>quanto stabilito dall’ordinamento giuridico nei casi di frodi di bilancio</a:t>
            </a:r>
            <a:endParaRPr lang="it-IT" dirty="0">
              <a:latin typeface="+mj-lt"/>
            </a:endParaRPr>
          </a:p>
        </p:txBody>
      </p:sp>
      <p:sp>
        <p:nvSpPr>
          <p:cNvPr id="3" name="CasellaDiTesto 2">
            <a:extLst>
              <a:ext uri="{FF2B5EF4-FFF2-40B4-BE49-F238E27FC236}">
                <a16:creationId xmlns:a16="http://schemas.microsoft.com/office/drawing/2014/main" id="{E3DF015D-BA51-3E4D-AB6A-06C7903BD737}"/>
              </a:ext>
            </a:extLst>
          </p:cNvPr>
          <p:cNvSpPr txBox="1"/>
          <p:nvPr/>
        </p:nvSpPr>
        <p:spPr>
          <a:xfrm>
            <a:off x="5147733" y="5791200"/>
            <a:ext cx="0" cy="0"/>
          </a:xfrm>
          <a:prstGeom prst="rect">
            <a:avLst/>
          </a:prstGeom>
          <a:noFill/>
        </p:spPr>
        <p:txBody>
          <a:bodyPr vert="horz" wrap="none" lIns="0" tIns="0" rIns="0" bIns="0" rtlCol="0">
            <a:noAutofit/>
          </a:bodyPr>
          <a:lstStyle/>
          <a:p>
            <a:pPr indent="-274320">
              <a:spcAft>
                <a:spcPts val="900"/>
              </a:spcAft>
            </a:pPr>
            <a:endParaRPr lang="it-IT" sz="2000" dirty="0" err="1">
              <a:latin typeface="Georgia" pitchFamily="18" charset="0"/>
            </a:endParaRPr>
          </a:p>
        </p:txBody>
      </p:sp>
      <p:sp>
        <p:nvSpPr>
          <p:cNvPr id="4" name="Callout con freccia in giù 3">
            <a:extLst>
              <a:ext uri="{FF2B5EF4-FFF2-40B4-BE49-F238E27FC236}">
                <a16:creationId xmlns:a16="http://schemas.microsoft.com/office/drawing/2014/main" id="{613F677D-A3EC-434A-B773-E0F92E32D67B}"/>
              </a:ext>
            </a:extLst>
          </p:cNvPr>
          <p:cNvSpPr/>
          <p:nvPr/>
        </p:nvSpPr>
        <p:spPr bwMode="ltGray">
          <a:xfrm>
            <a:off x="598488" y="1346994"/>
            <a:ext cx="8015159" cy="2996406"/>
          </a:xfrm>
          <a:prstGeom prst="downArrowCallout">
            <a:avLst>
              <a:gd name="adj1" fmla="val 20305"/>
              <a:gd name="adj2" fmla="val 22183"/>
              <a:gd name="adj3" fmla="val 25000"/>
              <a:gd name="adj4" fmla="val 64977"/>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Tree>
    <p:extLst>
      <p:ext uri="{BB962C8B-B14F-4D97-AF65-F5344CB8AC3E}">
        <p14:creationId xmlns:p14="http://schemas.microsoft.com/office/powerpoint/2010/main" val="2819249133"/>
      </p:ext>
    </p:extLst>
  </p:cSld>
  <p:clrMapOvr>
    <a:overrideClrMapping bg1="lt1" tx1="dk1" bg2="lt2" tx2="dk2" accent1="accent1" accent2="accent2" accent3="accent3" accent4="accent4" accent5="accent5" accent6="accent6" hlink="hlink" folHlink="folHlink"/>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295400" y="432594"/>
            <a:ext cx="8077200" cy="914400"/>
          </a:xfrm>
        </p:spPr>
        <p:txBody>
          <a:bodyPr/>
          <a:lstStyle/>
          <a:p>
            <a:r>
              <a:rPr lang="it-IT" altLang="it-IT" sz="2000" dirty="0">
                <a:solidFill>
                  <a:schemeClr val="tx1"/>
                </a:solidFill>
              </a:rPr>
              <a:t>Comunicazione con i responsabili delle attività di </a:t>
            </a:r>
            <a:r>
              <a:rPr lang="it-IT" altLang="it-IT" sz="2000" dirty="0" err="1">
                <a:solidFill>
                  <a:schemeClr val="tx1"/>
                </a:solidFill>
              </a:rPr>
              <a:t>governance</a:t>
            </a:r>
            <a:r>
              <a:rPr lang="it-IT" altLang="it-IT" sz="2000" dirty="0">
                <a:solidFill>
                  <a:schemeClr val="tx1"/>
                </a:solidFill>
              </a:rPr>
              <a:t> </a:t>
            </a:r>
            <a:endParaRPr lang="it-IT" sz="2000" dirty="0">
              <a:solidFill>
                <a:schemeClr val="tx1"/>
              </a:solidFill>
            </a:endParaRPr>
          </a:p>
        </p:txBody>
      </p:sp>
      <p:pic>
        <p:nvPicPr>
          <p:cNvPr id="6" name="Immagine 5"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47</a:t>
            </a:fld>
            <a:r>
              <a:rPr lang="en-GB" dirty="0"/>
              <a:t>6</a:t>
            </a:r>
          </a:p>
        </p:txBody>
      </p:sp>
      <p:sp>
        <p:nvSpPr>
          <p:cNvPr id="8" name="TextBox 6">
            <a:extLst>
              <a:ext uri="{FF2B5EF4-FFF2-40B4-BE49-F238E27FC236}">
                <a16:creationId xmlns:a16="http://schemas.microsoft.com/office/drawing/2014/main" id="{ED86B331-49B8-4B1A-B574-3AAA4CAC5C81}"/>
              </a:ext>
            </a:extLst>
          </p:cNvPr>
          <p:cNvSpPr txBox="1"/>
          <p:nvPr/>
        </p:nvSpPr>
        <p:spPr>
          <a:xfrm>
            <a:off x="0" y="1219200"/>
            <a:ext cx="9144000" cy="5078314"/>
          </a:xfrm>
          <a:prstGeom prst="rect">
            <a:avLst/>
          </a:prstGeom>
          <a:noFill/>
          <a:ln>
            <a:noFill/>
          </a:ln>
        </p:spPr>
        <p:txBody>
          <a:bodyPr wrap="square">
            <a:spAutoFit/>
          </a:bodyPr>
          <a:lstStyle/>
          <a:p>
            <a:pPr marL="285750" indent="-285750">
              <a:buFont typeface="Arial" panose="020B0604020202020204" pitchFamily="34" charset="0"/>
              <a:buChar char="•"/>
              <a:defRPr/>
            </a:pPr>
            <a:r>
              <a:rPr lang="it-IT" dirty="0">
                <a:latin typeface="+mj-lt"/>
              </a:rPr>
              <a:t>Le comunicazioni </a:t>
            </a:r>
            <a:r>
              <a:rPr lang="it-IT" dirty="0">
                <a:latin typeface="+mj-lt"/>
                <a:ea typeface="Times New Roman" charset="0"/>
                <a:cs typeface="Times New Roman" charset="0"/>
              </a:rPr>
              <a:t>del revisore con i responsabili delle attività di governance possono avvenire in </a:t>
            </a:r>
            <a:r>
              <a:rPr lang="it-IT" b="1" i="1" dirty="0">
                <a:latin typeface="+mj-lt"/>
                <a:ea typeface="Times New Roman" charset="0"/>
                <a:cs typeface="Times New Roman" charset="0"/>
              </a:rPr>
              <a:t>forma verbale o scritta</a:t>
            </a:r>
            <a:r>
              <a:rPr lang="it-IT" dirty="0">
                <a:latin typeface="+mj-lt"/>
                <a:ea typeface="Times New Roman" charset="0"/>
                <a:cs typeface="Times New Roman" charset="0"/>
              </a:rPr>
              <a:t>.</a:t>
            </a:r>
          </a:p>
          <a:p>
            <a:pPr marL="285750" indent="-285750">
              <a:buFont typeface="Arial" panose="020B0604020202020204" pitchFamily="34" charset="0"/>
              <a:buChar char="•"/>
              <a:defRPr/>
            </a:pPr>
            <a:endParaRPr lang="it-IT" dirty="0">
              <a:latin typeface="+mj-lt"/>
            </a:endParaRPr>
          </a:p>
          <a:p>
            <a:pPr marL="285750" indent="-285750">
              <a:buFont typeface="Arial" panose="020B0604020202020204" pitchFamily="34" charset="0"/>
              <a:buChar char="•"/>
              <a:defRPr/>
            </a:pPr>
            <a:r>
              <a:rPr lang="it-IT" dirty="0">
                <a:latin typeface="+mj-lt"/>
                <a:cs typeface="Times New Roman" charset="0"/>
              </a:rPr>
              <a:t>A seconda della </a:t>
            </a:r>
            <a:r>
              <a:rPr lang="it-IT" b="1" i="1" dirty="0">
                <a:latin typeface="+mj-lt"/>
                <a:cs typeface="Times New Roman" charset="0"/>
              </a:rPr>
              <a:t>natura</a:t>
            </a:r>
            <a:r>
              <a:rPr lang="it-IT" dirty="0">
                <a:latin typeface="+mj-lt"/>
                <a:cs typeface="Times New Roman" charset="0"/>
              </a:rPr>
              <a:t> e della </a:t>
            </a:r>
            <a:r>
              <a:rPr lang="it-IT" b="1" i="1" dirty="0">
                <a:latin typeface="+mj-lt"/>
                <a:cs typeface="Times New Roman" charset="0"/>
              </a:rPr>
              <a:t>delicatezza</a:t>
            </a:r>
            <a:r>
              <a:rPr lang="it-IT" dirty="0">
                <a:latin typeface="+mj-lt"/>
                <a:cs typeface="Times New Roman" charset="0"/>
              </a:rPr>
              <a:t> delle frodi che coinvolgono i vertici della direzione, o che danno luogo ad un errore significativo nel bilancio, il </a:t>
            </a:r>
            <a:r>
              <a:rPr lang="it-IT" b="1" i="1" dirty="0">
                <a:latin typeface="+mj-lt"/>
                <a:cs typeface="Times New Roman" charset="0"/>
              </a:rPr>
              <a:t>revisore effettua tempestivamente le comunicazioni </a:t>
            </a:r>
            <a:r>
              <a:rPr lang="it-IT" dirty="0">
                <a:latin typeface="+mj-lt"/>
                <a:cs typeface="Times New Roman" charset="0"/>
              </a:rPr>
              <a:t>su tali questioni e può ritenere anche necessario che le comunicazioni avvengano non solo in forma orale, ma anche in forma scritta. </a:t>
            </a:r>
          </a:p>
          <a:p>
            <a:pPr marL="285750" indent="-285750">
              <a:buFont typeface="Arial" panose="020B0604020202020204" pitchFamily="34" charset="0"/>
              <a:buChar char="•"/>
              <a:defRPr/>
            </a:pPr>
            <a:endParaRPr lang="it-IT" dirty="0">
              <a:latin typeface="+mj-lt"/>
            </a:endParaRPr>
          </a:p>
          <a:p>
            <a:pPr marL="285750" indent="-285750">
              <a:buFont typeface="Arial" panose="020B0604020202020204" pitchFamily="34" charset="0"/>
              <a:buChar char="•"/>
              <a:defRPr/>
            </a:pPr>
            <a:r>
              <a:rPr lang="it-IT" dirty="0">
                <a:latin typeface="+mj-lt"/>
                <a:ea typeface="Times New Roman" charset="0"/>
                <a:cs typeface="Times New Roman" charset="0"/>
              </a:rPr>
              <a:t>In alcuni casi, il revisore che venga a conoscenza di una frode, che coinvolga i dipendenti, e non la direzione, che </a:t>
            </a:r>
            <a:r>
              <a:rPr lang="it-IT" b="1" i="1" dirty="0">
                <a:latin typeface="+mj-lt"/>
                <a:cs typeface="Times New Roman" charset="0"/>
              </a:rPr>
              <a:t>non </a:t>
            </a:r>
            <a:r>
              <a:rPr lang="it-IT" dirty="0">
                <a:latin typeface="+mj-lt"/>
                <a:ea typeface="Times New Roman" charset="0"/>
                <a:cs typeface="Times New Roman" charset="0"/>
              </a:rPr>
              <a:t>dia luogo ad un </a:t>
            </a:r>
            <a:r>
              <a:rPr lang="it-IT" b="1" i="1" dirty="0">
                <a:latin typeface="+mj-lt"/>
                <a:cs typeface="Times New Roman" charset="0"/>
              </a:rPr>
              <a:t>errore significativo</a:t>
            </a:r>
            <a:r>
              <a:rPr lang="it-IT" dirty="0">
                <a:latin typeface="+mj-lt"/>
                <a:ea typeface="Times New Roman" charset="0"/>
                <a:cs typeface="Times New Roman" charset="0"/>
              </a:rPr>
              <a:t>, può considerare appropriato comunicare tale circostanza ai responsabili delle attività di </a:t>
            </a:r>
            <a:r>
              <a:rPr lang="it-IT" dirty="0" err="1">
                <a:latin typeface="+mj-lt"/>
                <a:ea typeface="Times New Roman" charset="0"/>
                <a:cs typeface="Times New Roman" charset="0"/>
              </a:rPr>
              <a:t>governance</a:t>
            </a:r>
            <a:r>
              <a:rPr lang="it-IT" dirty="0">
                <a:latin typeface="+mj-lt"/>
                <a:ea typeface="Times New Roman" charset="0"/>
                <a:cs typeface="Times New Roman" charset="0"/>
              </a:rPr>
              <a:t>. </a:t>
            </a:r>
          </a:p>
          <a:p>
            <a:pPr marL="285750" indent="-285750">
              <a:buFont typeface="Arial" panose="020B0604020202020204" pitchFamily="34" charset="0"/>
              <a:buChar char="•"/>
              <a:defRPr/>
            </a:pPr>
            <a:endParaRPr lang="it-IT" dirty="0">
              <a:latin typeface="+mj-lt"/>
              <a:ea typeface="Times New Roman" charset="0"/>
              <a:cs typeface="Times New Roman" charset="0"/>
            </a:endParaRPr>
          </a:p>
          <a:p>
            <a:pPr marL="285750" indent="-285750">
              <a:buFont typeface="Arial" panose="020B0604020202020204" pitchFamily="34" charset="0"/>
              <a:buChar char="•"/>
              <a:defRPr/>
            </a:pPr>
            <a:r>
              <a:rPr lang="it-IT" dirty="0">
                <a:latin typeface="+mj-lt"/>
                <a:ea typeface="Times New Roman" charset="0"/>
                <a:cs typeface="Times New Roman" charset="0"/>
              </a:rPr>
              <a:t>Nelle circostanze di natura eccezionale in cui il revisore nutre dei </a:t>
            </a:r>
            <a:r>
              <a:rPr lang="it-IT" b="1" i="1" dirty="0">
                <a:latin typeface="+mj-lt"/>
                <a:cs typeface="Times New Roman" charset="0"/>
              </a:rPr>
              <a:t>dubbi circa l’integrità o l’onestà della direzione</a:t>
            </a:r>
            <a:r>
              <a:rPr lang="it-IT" dirty="0">
                <a:latin typeface="+mj-lt"/>
                <a:ea typeface="Times New Roman" charset="0"/>
                <a:cs typeface="Times New Roman" charset="0"/>
              </a:rPr>
              <a:t> o dei responsabili delle attività di governance, egli può considerare appropriato richiedere un parere legale di supporto nello stabilire le azioni più appropriate da intraprendere.</a:t>
            </a:r>
            <a:endParaRPr lang="it-IT" dirty="0">
              <a:latin typeface="+mj-lt"/>
            </a:endParaRPr>
          </a:p>
        </p:txBody>
      </p:sp>
    </p:spTree>
    <p:extLst>
      <p:ext uri="{BB962C8B-B14F-4D97-AF65-F5344CB8AC3E}">
        <p14:creationId xmlns:p14="http://schemas.microsoft.com/office/powerpoint/2010/main" val="2197656897"/>
      </p:ext>
    </p:extLst>
  </p:cSld>
  <p:clrMapOvr>
    <a:overrideClrMapping bg1="lt1" tx1="dk1" bg2="lt2" tx2="dk2" accent1="accent1" accent2="accent2" accent3="accent3" accent4="accent4" accent5="accent5" accent6="accent6" hlink="hlink" folHlink="folHlink"/>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295400" y="512223"/>
            <a:ext cx="8077200" cy="914400"/>
          </a:xfrm>
        </p:spPr>
        <p:txBody>
          <a:bodyPr/>
          <a:lstStyle/>
          <a:p>
            <a:r>
              <a:rPr lang="it-IT" altLang="it-IT" sz="2000" dirty="0">
                <a:solidFill>
                  <a:schemeClr val="tx1"/>
                </a:solidFill>
              </a:rPr>
              <a:t>Comunicazioni alle autorità di vigilanza </a:t>
            </a:r>
            <a:endParaRPr lang="it-IT" sz="2000" dirty="0">
              <a:solidFill>
                <a:schemeClr val="tx1"/>
              </a:solidFill>
            </a:endParaRPr>
          </a:p>
        </p:txBody>
      </p:sp>
      <p:pic>
        <p:nvPicPr>
          <p:cNvPr id="6" name="Immagine 5"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48</a:t>
            </a:fld>
            <a:r>
              <a:rPr lang="en-GB" dirty="0"/>
              <a:t>6</a:t>
            </a:r>
          </a:p>
        </p:txBody>
      </p:sp>
      <p:sp>
        <p:nvSpPr>
          <p:cNvPr id="8" name="TextBox 6">
            <a:extLst>
              <a:ext uri="{FF2B5EF4-FFF2-40B4-BE49-F238E27FC236}">
                <a16:creationId xmlns:a16="http://schemas.microsoft.com/office/drawing/2014/main" id="{D0423BBF-A52A-40BF-A3BC-9984D895032F}"/>
              </a:ext>
            </a:extLst>
          </p:cNvPr>
          <p:cNvSpPr txBox="1"/>
          <p:nvPr/>
        </p:nvSpPr>
        <p:spPr>
          <a:xfrm>
            <a:off x="463677" y="1295400"/>
            <a:ext cx="8451723" cy="4555093"/>
          </a:xfrm>
          <a:prstGeom prst="rect">
            <a:avLst/>
          </a:prstGeom>
          <a:noFill/>
          <a:ln>
            <a:noFill/>
          </a:ln>
        </p:spPr>
        <p:txBody>
          <a:bodyPr wrap="square">
            <a:spAutoFit/>
          </a:bodyPr>
          <a:lstStyle/>
          <a:p>
            <a:r>
              <a:rPr lang="it-IT" dirty="0">
                <a:latin typeface="+mj-lt"/>
                <a:ea typeface="Times New Roman" charset="0"/>
                <a:cs typeface="Times New Roman" charset="0"/>
              </a:rPr>
              <a:t>L’obbligo professionale di mantenere la </a:t>
            </a:r>
            <a:r>
              <a:rPr lang="it-IT" b="1" i="1" dirty="0">
                <a:latin typeface="+mj-lt"/>
                <a:ea typeface="Times New Roman" charset="0"/>
                <a:cs typeface="Times New Roman" charset="0"/>
              </a:rPr>
              <a:t>riservatezza</a:t>
            </a:r>
            <a:r>
              <a:rPr lang="it-IT" dirty="0">
                <a:latin typeface="+mj-lt"/>
                <a:ea typeface="Times New Roman" charset="0"/>
                <a:cs typeface="Times New Roman" charset="0"/>
              </a:rPr>
              <a:t> sulle informazioni raccolte relative al cliente può impedire al revisore di comunicare l’esistenza di frodi a soggetti terzi rispetto al cliente.</a:t>
            </a:r>
          </a:p>
          <a:p>
            <a:endParaRPr lang="it-IT" dirty="0">
              <a:latin typeface="+mj-lt"/>
              <a:ea typeface="Times New Roman" charset="0"/>
              <a:cs typeface="Times New Roman" charset="0"/>
            </a:endParaRPr>
          </a:p>
          <a:p>
            <a:r>
              <a:rPr lang="it-IT" dirty="0">
                <a:latin typeface="+mj-lt"/>
                <a:ea typeface="Times New Roman" charset="0"/>
                <a:cs typeface="Times New Roman" charset="0"/>
              </a:rPr>
              <a:t>Tuttavia, le </a:t>
            </a:r>
            <a:r>
              <a:rPr lang="it-IT" b="1" i="1" dirty="0">
                <a:latin typeface="+mj-lt"/>
                <a:ea typeface="Times New Roman" charset="0"/>
                <a:cs typeface="Times New Roman" charset="0"/>
              </a:rPr>
              <a:t>responsabilità legali del revisore variano da un paese all’altro</a:t>
            </a:r>
            <a:r>
              <a:rPr lang="it-IT" b="1" i="1" dirty="0">
                <a:solidFill>
                  <a:schemeClr val="accent2"/>
                </a:solidFill>
                <a:latin typeface="+mj-lt"/>
                <a:ea typeface="Times New Roman" charset="0"/>
                <a:cs typeface="Times New Roman" charset="0"/>
              </a:rPr>
              <a:t> </a:t>
            </a:r>
            <a:r>
              <a:rPr lang="it-IT" dirty="0">
                <a:latin typeface="+mj-lt"/>
                <a:ea typeface="Times New Roman" charset="0"/>
                <a:cs typeface="Times New Roman" charset="0"/>
              </a:rPr>
              <a:t>e, in alcuni casi, l’obbligo di riservatezza può  essere superato dalle leggi vigenti o da provvedimenti dell’autorità giudiziaria. </a:t>
            </a:r>
          </a:p>
          <a:p>
            <a:endParaRPr lang="it-IT" dirty="0">
              <a:latin typeface="+mj-lt"/>
              <a:ea typeface="Times New Roman" charset="0"/>
              <a:cs typeface="Times New Roman" charset="0"/>
            </a:endParaRPr>
          </a:p>
          <a:p>
            <a:r>
              <a:rPr lang="it-IT" i="1" dirty="0">
                <a:latin typeface="+mj-lt"/>
                <a:ea typeface="Times New Roman" charset="0"/>
                <a:cs typeface="Times New Roman" charset="0"/>
              </a:rPr>
              <a:t>Ad esempio: in alcuni paesi, il revisore di un’istituzione finanziaria ha l’obbligo legale di comunicare il verificarsi di una frode alle autorità di vigilanza. In altri paesi il revisore ha l’obbligo di comunicare gli errori alle autorità di vigilanza nei casi in cui la direzione e i responsabili delle attività di </a:t>
            </a:r>
            <a:r>
              <a:rPr lang="it-IT" i="1" dirty="0" err="1">
                <a:latin typeface="+mj-lt"/>
                <a:ea typeface="Times New Roman" charset="0"/>
                <a:cs typeface="Times New Roman" charset="0"/>
              </a:rPr>
              <a:t>governance</a:t>
            </a:r>
            <a:r>
              <a:rPr lang="it-IT" i="1" dirty="0">
                <a:latin typeface="+mj-lt"/>
                <a:ea typeface="Times New Roman" charset="0"/>
                <a:cs typeface="Times New Roman" charset="0"/>
              </a:rPr>
              <a:t> non abbiano adottato dei provvedimenti correttivi. </a:t>
            </a:r>
          </a:p>
          <a:p>
            <a:endParaRPr lang="it-IT" dirty="0">
              <a:latin typeface="+mj-lt"/>
              <a:ea typeface="Times New Roman" charset="0"/>
              <a:cs typeface="Times New Roman" charset="0"/>
            </a:endParaRPr>
          </a:p>
          <a:p>
            <a:endParaRPr lang="it-IT" dirty="0">
              <a:latin typeface="Times New Roman" charset="0"/>
              <a:ea typeface="Times New Roman" charset="0"/>
              <a:cs typeface="Times New Roman" charset="0"/>
            </a:endParaRPr>
          </a:p>
          <a:p>
            <a:pPr eaLnBrk="1" fontAlgn="auto" hangingPunct="1">
              <a:spcBef>
                <a:spcPts val="0"/>
              </a:spcBef>
              <a:spcAft>
                <a:spcPts val="0"/>
              </a:spcAft>
              <a:defRPr/>
            </a:pPr>
            <a:endParaRPr lang="it-IT" sz="2000" dirty="0">
              <a:latin typeface="+mj-lt"/>
            </a:endParaRPr>
          </a:p>
        </p:txBody>
      </p:sp>
      <p:sp>
        <p:nvSpPr>
          <p:cNvPr id="3" name="Rettangolo 2">
            <a:extLst>
              <a:ext uri="{FF2B5EF4-FFF2-40B4-BE49-F238E27FC236}">
                <a16:creationId xmlns:a16="http://schemas.microsoft.com/office/drawing/2014/main" id="{A883E094-A496-EB4B-A4D1-CF43949BC437}"/>
              </a:ext>
            </a:extLst>
          </p:cNvPr>
          <p:cNvSpPr/>
          <p:nvPr/>
        </p:nvSpPr>
        <p:spPr bwMode="ltGray">
          <a:xfrm>
            <a:off x="409575" y="5029200"/>
            <a:ext cx="8505825" cy="1371600"/>
          </a:xfrm>
          <a:prstGeom prst="rect">
            <a:avLst/>
          </a:prstGeom>
          <a:solidFill>
            <a:schemeClr val="bg2">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b="1" dirty="0">
                <a:solidFill>
                  <a:schemeClr val="tx1"/>
                </a:solidFill>
                <a:latin typeface="Georgia" pitchFamily="18" charset="0"/>
              </a:rPr>
              <a:t>Il revisore può considerare appropriato acquisire un parere legale per stabilire le azioni appropriate da intraprendere nelle specifiche circostanza di frodi contabili </a:t>
            </a:r>
          </a:p>
        </p:txBody>
      </p:sp>
      <p:sp>
        <p:nvSpPr>
          <p:cNvPr id="9" name="Freccia circolare a destra 8">
            <a:extLst>
              <a:ext uri="{FF2B5EF4-FFF2-40B4-BE49-F238E27FC236}">
                <a16:creationId xmlns:a16="http://schemas.microsoft.com/office/drawing/2014/main" id="{9484E2B3-C5A6-2245-824D-DE7E52F01B74}"/>
              </a:ext>
            </a:extLst>
          </p:cNvPr>
          <p:cNvSpPr/>
          <p:nvPr/>
        </p:nvSpPr>
        <p:spPr bwMode="ltGray">
          <a:xfrm>
            <a:off x="180975" y="3048000"/>
            <a:ext cx="328862" cy="789802"/>
          </a:xfrm>
          <a:prstGeom prst="curvedRightArrow">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Tree>
    <p:extLst>
      <p:ext uri="{BB962C8B-B14F-4D97-AF65-F5344CB8AC3E}">
        <p14:creationId xmlns:p14="http://schemas.microsoft.com/office/powerpoint/2010/main" val="2862780925"/>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5</a:t>
            </a:fld>
            <a:r>
              <a:rPr lang="en-GB" dirty="0"/>
              <a:t>6</a:t>
            </a:r>
          </a:p>
        </p:txBody>
      </p:sp>
      <p:sp>
        <p:nvSpPr>
          <p:cNvPr id="2" name="Rettangolo 1">
            <a:extLst>
              <a:ext uri="{FF2B5EF4-FFF2-40B4-BE49-F238E27FC236}">
                <a16:creationId xmlns:a16="http://schemas.microsoft.com/office/drawing/2014/main" id="{05530262-453E-4C5F-A50D-A8A48C58E659}"/>
              </a:ext>
            </a:extLst>
          </p:cNvPr>
          <p:cNvSpPr/>
          <p:nvPr/>
        </p:nvSpPr>
        <p:spPr bwMode="ltGray">
          <a:xfrm>
            <a:off x="3200400" y="6241002"/>
            <a:ext cx="3581400" cy="312198"/>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
        <p:nvSpPr>
          <p:cNvPr id="10" name="Rectangle 2">
            <a:extLst>
              <a:ext uri="{FF2B5EF4-FFF2-40B4-BE49-F238E27FC236}">
                <a16:creationId xmlns:a16="http://schemas.microsoft.com/office/drawing/2014/main" id="{B451C5A7-8000-4B89-9CDB-B44FD3C317F7}"/>
              </a:ext>
            </a:extLst>
          </p:cNvPr>
          <p:cNvSpPr txBox="1">
            <a:spLocks noChangeArrowheads="1"/>
          </p:cNvSpPr>
          <p:nvPr/>
        </p:nvSpPr>
        <p:spPr>
          <a:xfrm>
            <a:off x="1219200" y="388398"/>
            <a:ext cx="7227163" cy="894133"/>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pPr defTabSz="806867">
              <a:buClr>
                <a:srgbClr val="000000"/>
              </a:buClr>
            </a:pPr>
            <a:r>
              <a:rPr lang="it-IT" sz="2800" dirty="0">
                <a:solidFill>
                  <a:schemeClr val="tx1"/>
                </a:solidFill>
              </a:rPr>
              <a:t/>
            </a:r>
            <a:br>
              <a:rPr lang="it-IT" sz="2800" dirty="0">
                <a:solidFill>
                  <a:schemeClr val="tx1"/>
                </a:solidFill>
              </a:rPr>
            </a:br>
            <a:r>
              <a:rPr lang="it-IT" sz="2800" dirty="0">
                <a:solidFill>
                  <a:schemeClr val="tx1"/>
                </a:solidFill>
              </a:rPr>
              <a:t/>
            </a:r>
            <a:br>
              <a:rPr lang="it-IT" sz="2800" dirty="0">
                <a:solidFill>
                  <a:schemeClr val="tx1"/>
                </a:solidFill>
              </a:rPr>
            </a:br>
            <a:endParaRPr lang="en-US" dirty="0">
              <a:solidFill>
                <a:schemeClr val="tx1"/>
              </a:solidFill>
            </a:endParaRPr>
          </a:p>
        </p:txBody>
      </p:sp>
      <p:sp>
        <p:nvSpPr>
          <p:cNvPr id="8" name="Title 3">
            <a:extLst>
              <a:ext uri="{FF2B5EF4-FFF2-40B4-BE49-F238E27FC236}">
                <a16:creationId xmlns:a16="http://schemas.microsoft.com/office/drawing/2014/main" id="{321364E5-C811-754B-AFD1-0D56B1F76272}"/>
              </a:ext>
            </a:extLst>
          </p:cNvPr>
          <p:cNvSpPr txBox="1">
            <a:spLocks/>
          </p:cNvSpPr>
          <p:nvPr/>
        </p:nvSpPr>
        <p:spPr>
          <a:xfrm>
            <a:off x="1309688" y="576262"/>
            <a:ext cx="10882312" cy="6429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La frode </a:t>
            </a:r>
          </a:p>
          <a:p>
            <a:endParaRPr lang="it-IT" altLang="it-IT" sz="2000" dirty="0">
              <a:solidFill>
                <a:schemeClr val="tx1"/>
              </a:solidFill>
            </a:endParaRPr>
          </a:p>
        </p:txBody>
      </p:sp>
      <p:sp>
        <p:nvSpPr>
          <p:cNvPr id="11" name="TextBox 6">
            <a:extLst>
              <a:ext uri="{FF2B5EF4-FFF2-40B4-BE49-F238E27FC236}">
                <a16:creationId xmlns:a16="http://schemas.microsoft.com/office/drawing/2014/main" id="{C2A876FD-59E3-594C-A4DD-8E1CD234CFD9}"/>
              </a:ext>
            </a:extLst>
          </p:cNvPr>
          <p:cNvSpPr txBox="1"/>
          <p:nvPr/>
        </p:nvSpPr>
        <p:spPr>
          <a:xfrm>
            <a:off x="470624" y="1280279"/>
            <a:ext cx="8164512" cy="5909310"/>
          </a:xfrm>
          <a:prstGeom prst="rect">
            <a:avLst/>
          </a:prstGeom>
          <a:noFill/>
          <a:ln>
            <a:noFill/>
          </a:ln>
        </p:spPr>
        <p:txBody>
          <a:bodyPr wrap="square">
            <a:spAutoFit/>
          </a:bodyPr>
          <a:lstStyle/>
          <a:p>
            <a:pPr>
              <a:defRPr/>
            </a:pPr>
            <a:r>
              <a:rPr lang="it-IT" dirty="0">
                <a:latin typeface="+mj-lt"/>
              </a:rPr>
              <a:t>La frode, </a:t>
            </a:r>
            <a:r>
              <a:rPr lang="it-IT" dirty="0">
                <a:latin typeface="+mj-lt"/>
                <a:ea typeface="Times New Roman" charset="0"/>
                <a:cs typeface="Times New Roman" charset="0"/>
              </a:rPr>
              <a:t>sia nel caso di falsa informativa finanziaria sia di appropriazione illecita di beni ed attività dell’impresa, implica</a:t>
            </a:r>
            <a:r>
              <a:rPr lang="it-IT" b="1" dirty="0">
                <a:latin typeface="+mj-lt"/>
                <a:ea typeface="Times New Roman" charset="0"/>
                <a:cs typeface="Times New Roman" charset="0"/>
              </a:rPr>
              <a:t> 1) l’esistenza di incentivi o pressioni a commetterla, 2) la percezione di un’occasione per perpetrarla e 3) la possibilità di giustificare l’atto</a:t>
            </a:r>
            <a:r>
              <a:rPr lang="it-IT" dirty="0">
                <a:latin typeface="+mj-lt"/>
                <a:ea typeface="Times New Roman" charset="0"/>
                <a:cs typeface="Times New Roman" charset="0"/>
              </a:rPr>
              <a:t>. </a:t>
            </a:r>
          </a:p>
          <a:p>
            <a:pPr>
              <a:defRPr/>
            </a:pPr>
            <a:endParaRPr lang="it-IT" dirty="0">
              <a:latin typeface="+mj-lt"/>
              <a:ea typeface="Times New Roman" charset="0"/>
              <a:cs typeface="Times New Roman" charset="0"/>
            </a:endParaRPr>
          </a:p>
          <a:p>
            <a:endParaRPr lang="it-IT" i="1" dirty="0">
              <a:latin typeface="+mj-lt"/>
              <a:ea typeface="Times New Roman" charset="0"/>
              <a:cs typeface="Times New Roman" charset="0"/>
            </a:endParaRPr>
          </a:p>
          <a:p>
            <a:endParaRPr lang="it-IT" i="1" dirty="0">
              <a:latin typeface="+mj-lt"/>
              <a:ea typeface="Times New Roman" charset="0"/>
              <a:cs typeface="Times New Roman" charset="0"/>
            </a:endParaRPr>
          </a:p>
          <a:p>
            <a:r>
              <a:rPr lang="it-IT" i="1" dirty="0">
                <a:latin typeface="+mj-lt"/>
                <a:ea typeface="Times New Roman" charset="0"/>
                <a:cs typeface="Times New Roman" charset="0"/>
              </a:rPr>
              <a:t>Per esempio: </a:t>
            </a:r>
          </a:p>
          <a:p>
            <a:pPr marL="514350" indent="-514350">
              <a:buAutoNum type="arabicParenR"/>
            </a:pPr>
            <a:r>
              <a:rPr lang="it-IT" dirty="0">
                <a:latin typeface="+mj-lt"/>
                <a:ea typeface="Times New Roman" charset="0"/>
                <a:cs typeface="Times New Roman" charset="0"/>
              </a:rPr>
              <a:t>possono sussistere </a:t>
            </a:r>
            <a:r>
              <a:rPr lang="it-IT" u="sng" dirty="0">
                <a:latin typeface="+mj-lt"/>
                <a:ea typeface="Times New Roman" charset="0"/>
                <a:cs typeface="Times New Roman" charset="0"/>
              </a:rPr>
              <a:t>incentivi o pressioni a realizzare una falsa informativa finanziaria </a:t>
            </a:r>
            <a:r>
              <a:rPr lang="it-IT" dirty="0">
                <a:latin typeface="+mj-lt"/>
                <a:ea typeface="Times New Roman" charset="0"/>
                <a:cs typeface="Times New Roman" charset="0"/>
              </a:rPr>
              <a:t>quando la </a:t>
            </a:r>
            <a:r>
              <a:rPr lang="it-IT" b="1" dirty="0">
                <a:latin typeface="+mj-lt"/>
                <a:ea typeface="Times New Roman" charset="0"/>
                <a:cs typeface="Times New Roman" charset="0"/>
              </a:rPr>
              <a:t>direzione è sottoposta a pressioni</a:t>
            </a:r>
            <a:r>
              <a:rPr lang="it-IT" dirty="0">
                <a:latin typeface="+mj-lt"/>
                <a:ea typeface="Times New Roman" charset="0"/>
                <a:cs typeface="Times New Roman" charset="0"/>
              </a:rPr>
              <a:t>, interne o esterne all’impresa, per conseguire un obiettivo di redditività o un risultato finanziario atteso (e forse non realistico);</a:t>
            </a:r>
          </a:p>
          <a:p>
            <a:pPr marL="514350" indent="-514350">
              <a:buAutoNum type="arabicParenR"/>
            </a:pPr>
            <a:r>
              <a:rPr lang="it-IT" dirty="0">
                <a:latin typeface="+mj-lt"/>
                <a:ea typeface="Times New Roman" charset="0"/>
                <a:cs typeface="Times New Roman" charset="0"/>
              </a:rPr>
              <a:t>la percezione dell’occasione di </a:t>
            </a:r>
            <a:r>
              <a:rPr lang="it-IT" u="sng" dirty="0">
                <a:latin typeface="+mj-lt"/>
                <a:ea typeface="Times New Roman" charset="0"/>
                <a:cs typeface="Times New Roman" charset="0"/>
              </a:rPr>
              <a:t>commettere una frode </a:t>
            </a:r>
            <a:r>
              <a:rPr lang="it-IT" dirty="0">
                <a:latin typeface="+mj-lt"/>
                <a:ea typeface="Times New Roman" charset="0"/>
                <a:cs typeface="Times New Roman" charset="0"/>
              </a:rPr>
              <a:t>può sussistere quando un soggetto ritiene che il </a:t>
            </a:r>
            <a:r>
              <a:rPr lang="it-IT" b="1" dirty="0">
                <a:latin typeface="+mj-lt"/>
                <a:ea typeface="Times New Roman" charset="0"/>
                <a:cs typeface="Times New Roman" charset="0"/>
              </a:rPr>
              <a:t>controllo interno possa essere forzato</a:t>
            </a:r>
            <a:r>
              <a:rPr lang="it-IT" dirty="0">
                <a:latin typeface="+mj-lt"/>
                <a:ea typeface="Times New Roman" charset="0"/>
                <a:cs typeface="Times New Roman" charset="0"/>
              </a:rPr>
              <a:t>, per esempio, nel caso in cui sia in una posizione di fiducia, oppure sia a conoscenza di specifiche carenze nel controllo interno; </a:t>
            </a:r>
          </a:p>
          <a:p>
            <a:pPr marL="514350" indent="-514350">
              <a:buAutoNum type="arabicParenR"/>
            </a:pPr>
            <a:r>
              <a:rPr lang="it-IT" dirty="0">
                <a:latin typeface="+mj-lt"/>
                <a:ea typeface="Times New Roman" charset="0"/>
                <a:cs typeface="Times New Roman" charset="0"/>
              </a:rPr>
              <a:t>i singoli soggetti possono essere in grado di </a:t>
            </a:r>
            <a:r>
              <a:rPr lang="it-IT" b="1" dirty="0">
                <a:latin typeface="+mj-lt"/>
                <a:ea typeface="Times New Roman" charset="0"/>
                <a:cs typeface="Times New Roman" charset="0"/>
              </a:rPr>
              <a:t>giustificare le azioni fraudolente </a:t>
            </a:r>
            <a:r>
              <a:rPr lang="it-IT" dirty="0">
                <a:latin typeface="+mj-lt"/>
                <a:ea typeface="Times New Roman" charset="0"/>
                <a:cs typeface="Times New Roman" charset="0"/>
              </a:rPr>
              <a:t>commesse (nel caso in cui si trovino in un ambiente che li sottopone ad un certo grado di pressioni). </a:t>
            </a:r>
          </a:p>
          <a:p>
            <a:pPr>
              <a:defRPr/>
            </a:pPr>
            <a:r>
              <a:rPr lang="it-IT" dirty="0">
                <a:latin typeface="+mj-lt"/>
                <a:ea typeface="Times New Roman" charset="0"/>
                <a:cs typeface="Times New Roman" charset="0"/>
              </a:rPr>
              <a:t/>
            </a:r>
            <a:br>
              <a:rPr lang="it-IT" dirty="0">
                <a:latin typeface="+mj-lt"/>
                <a:ea typeface="Times New Roman" charset="0"/>
                <a:cs typeface="Times New Roman" charset="0"/>
              </a:rPr>
            </a:br>
            <a:endParaRPr lang="it-IT" dirty="0">
              <a:latin typeface="+mj-lt"/>
            </a:endParaRPr>
          </a:p>
        </p:txBody>
      </p:sp>
      <p:sp>
        <p:nvSpPr>
          <p:cNvPr id="3" name="Callout con freccia in giù 2">
            <a:extLst>
              <a:ext uri="{FF2B5EF4-FFF2-40B4-BE49-F238E27FC236}">
                <a16:creationId xmlns:a16="http://schemas.microsoft.com/office/drawing/2014/main" id="{FBAD21D9-059F-0B4F-8D46-2A382D8F3579}"/>
              </a:ext>
            </a:extLst>
          </p:cNvPr>
          <p:cNvSpPr/>
          <p:nvPr/>
        </p:nvSpPr>
        <p:spPr bwMode="ltGray">
          <a:xfrm>
            <a:off x="470624" y="1280279"/>
            <a:ext cx="8164512" cy="1843921"/>
          </a:xfrm>
          <a:prstGeom prst="downArrowCallou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Tree>
    <p:extLst>
      <p:ext uri="{BB962C8B-B14F-4D97-AF65-F5344CB8AC3E}">
        <p14:creationId xmlns:p14="http://schemas.microsoft.com/office/powerpoint/2010/main" val="14208485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75" y="381000"/>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6</a:t>
            </a:fld>
            <a:r>
              <a:rPr lang="en-GB" dirty="0"/>
              <a:t>6</a:t>
            </a:r>
          </a:p>
        </p:txBody>
      </p:sp>
      <p:sp>
        <p:nvSpPr>
          <p:cNvPr id="2" name="Rettangolo 1">
            <a:extLst>
              <a:ext uri="{FF2B5EF4-FFF2-40B4-BE49-F238E27FC236}">
                <a16:creationId xmlns:a16="http://schemas.microsoft.com/office/drawing/2014/main" id="{05530262-453E-4C5F-A50D-A8A48C58E659}"/>
              </a:ext>
            </a:extLst>
          </p:cNvPr>
          <p:cNvSpPr/>
          <p:nvPr/>
        </p:nvSpPr>
        <p:spPr bwMode="ltGray">
          <a:xfrm>
            <a:off x="3200400" y="6241002"/>
            <a:ext cx="3581400" cy="312198"/>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
        <p:nvSpPr>
          <p:cNvPr id="10" name="Rectangle 2">
            <a:extLst>
              <a:ext uri="{FF2B5EF4-FFF2-40B4-BE49-F238E27FC236}">
                <a16:creationId xmlns:a16="http://schemas.microsoft.com/office/drawing/2014/main" id="{B451C5A7-8000-4B89-9CDB-B44FD3C317F7}"/>
              </a:ext>
            </a:extLst>
          </p:cNvPr>
          <p:cNvSpPr txBox="1">
            <a:spLocks noChangeArrowheads="1"/>
          </p:cNvSpPr>
          <p:nvPr/>
        </p:nvSpPr>
        <p:spPr>
          <a:xfrm>
            <a:off x="1219200" y="388398"/>
            <a:ext cx="7227163" cy="894133"/>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pPr defTabSz="806867">
              <a:buClr>
                <a:srgbClr val="000000"/>
              </a:buClr>
            </a:pPr>
            <a:r>
              <a:rPr lang="it-IT" sz="2800" dirty="0">
                <a:solidFill>
                  <a:schemeClr val="tx1"/>
                </a:solidFill>
              </a:rPr>
              <a:t/>
            </a:r>
            <a:br>
              <a:rPr lang="it-IT" sz="2800" dirty="0">
                <a:solidFill>
                  <a:schemeClr val="tx1"/>
                </a:solidFill>
              </a:rPr>
            </a:br>
            <a:r>
              <a:rPr lang="it-IT" sz="2800" dirty="0">
                <a:solidFill>
                  <a:schemeClr val="tx1"/>
                </a:solidFill>
              </a:rPr>
              <a:t/>
            </a:r>
            <a:br>
              <a:rPr lang="it-IT" sz="2800" dirty="0">
                <a:solidFill>
                  <a:schemeClr val="tx1"/>
                </a:solidFill>
              </a:rPr>
            </a:br>
            <a:endParaRPr lang="en-US" dirty="0">
              <a:solidFill>
                <a:schemeClr val="tx1"/>
              </a:solidFill>
            </a:endParaRPr>
          </a:p>
        </p:txBody>
      </p:sp>
      <p:sp>
        <p:nvSpPr>
          <p:cNvPr id="3" name="Rettangolo 2">
            <a:extLst>
              <a:ext uri="{FF2B5EF4-FFF2-40B4-BE49-F238E27FC236}">
                <a16:creationId xmlns:a16="http://schemas.microsoft.com/office/drawing/2014/main" id="{F65D52E1-225C-46D2-B77C-CA3876D261A6}"/>
              </a:ext>
            </a:extLst>
          </p:cNvPr>
          <p:cNvSpPr/>
          <p:nvPr/>
        </p:nvSpPr>
        <p:spPr bwMode="ltGray">
          <a:xfrm>
            <a:off x="5867400" y="3505199"/>
            <a:ext cx="990600" cy="209813"/>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
        <p:nvSpPr>
          <p:cNvPr id="9" name="Title 3">
            <a:extLst>
              <a:ext uri="{FF2B5EF4-FFF2-40B4-BE49-F238E27FC236}">
                <a16:creationId xmlns:a16="http://schemas.microsoft.com/office/drawing/2014/main" id="{2FB7CB71-49F9-6643-BD9C-E648A83AECF1}"/>
              </a:ext>
            </a:extLst>
          </p:cNvPr>
          <p:cNvSpPr txBox="1">
            <a:spLocks/>
          </p:cNvSpPr>
          <p:nvPr/>
        </p:nvSpPr>
        <p:spPr>
          <a:xfrm>
            <a:off x="1309688" y="576262"/>
            <a:ext cx="10882312" cy="6429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La frode: la falsa informativa finanziaria </a:t>
            </a:r>
          </a:p>
          <a:p>
            <a:endParaRPr lang="it-IT" altLang="it-IT" sz="2000" dirty="0">
              <a:solidFill>
                <a:schemeClr val="tx1"/>
              </a:solidFill>
            </a:endParaRPr>
          </a:p>
        </p:txBody>
      </p:sp>
      <p:sp>
        <p:nvSpPr>
          <p:cNvPr id="11" name="TextBox 6">
            <a:extLst>
              <a:ext uri="{FF2B5EF4-FFF2-40B4-BE49-F238E27FC236}">
                <a16:creationId xmlns:a16="http://schemas.microsoft.com/office/drawing/2014/main" id="{C74023E2-240D-9D4C-90EC-1B1544598286}"/>
              </a:ext>
            </a:extLst>
          </p:cNvPr>
          <p:cNvSpPr txBox="1"/>
          <p:nvPr/>
        </p:nvSpPr>
        <p:spPr>
          <a:xfrm>
            <a:off x="533400" y="1036556"/>
            <a:ext cx="8458200" cy="6278644"/>
          </a:xfrm>
          <a:prstGeom prst="rect">
            <a:avLst/>
          </a:prstGeom>
          <a:noFill/>
          <a:ln>
            <a:noFill/>
          </a:ln>
        </p:spPr>
        <p:txBody>
          <a:bodyPr wrap="square">
            <a:spAutoFit/>
          </a:bodyPr>
          <a:lstStyle/>
          <a:p>
            <a:pPr>
              <a:lnSpc>
                <a:spcPct val="140000"/>
              </a:lnSpc>
              <a:defRPr/>
            </a:pPr>
            <a:r>
              <a:rPr lang="it-IT" b="1" dirty="0">
                <a:latin typeface="+mj-lt"/>
                <a:ea typeface="Times New Roman" charset="0"/>
                <a:cs typeface="Times New Roman" charset="0"/>
              </a:rPr>
              <a:t>La falsa informativa finanziaria include errori intenzionali</a:t>
            </a:r>
            <a:r>
              <a:rPr lang="it-IT" dirty="0">
                <a:latin typeface="+mj-lt"/>
                <a:ea typeface="Times New Roman" charset="0"/>
                <a:cs typeface="Times New Roman" charset="0"/>
              </a:rPr>
              <a:t>,</a:t>
            </a:r>
          </a:p>
          <a:p>
            <a:pPr>
              <a:lnSpc>
                <a:spcPct val="140000"/>
              </a:lnSpc>
              <a:defRPr/>
            </a:pPr>
            <a:r>
              <a:rPr lang="it-IT" dirty="0">
                <a:latin typeface="+mj-lt"/>
                <a:ea typeface="Times New Roman" charset="0"/>
                <a:cs typeface="Times New Roman" charset="0"/>
              </a:rPr>
              <a:t>inclusa l'omissione in bilancio di importi o di adeguata informativa,</a:t>
            </a:r>
          </a:p>
          <a:p>
            <a:pPr>
              <a:lnSpc>
                <a:spcPct val="140000"/>
              </a:lnSpc>
              <a:defRPr/>
            </a:pPr>
            <a:r>
              <a:rPr lang="it-IT" b="1" dirty="0">
                <a:latin typeface="+mj-lt"/>
                <a:ea typeface="Times New Roman" charset="0"/>
                <a:cs typeface="Times New Roman" charset="0"/>
              </a:rPr>
              <a:t>al fine di trarre in inganno gli utilizzatori dello stesso. </a:t>
            </a:r>
          </a:p>
          <a:p>
            <a:pPr>
              <a:lnSpc>
                <a:spcPct val="140000"/>
              </a:lnSpc>
              <a:defRPr/>
            </a:pPr>
            <a:endParaRPr lang="it-IT" b="1" dirty="0">
              <a:latin typeface="+mj-lt"/>
              <a:ea typeface="Times New Roman" charset="0"/>
              <a:cs typeface="Times New Roman" charset="0"/>
            </a:endParaRPr>
          </a:p>
          <a:p>
            <a:pPr marL="342900" indent="-342900">
              <a:lnSpc>
                <a:spcPct val="140000"/>
              </a:lnSpc>
              <a:buAutoNum type="arabicParenR"/>
            </a:pPr>
            <a:r>
              <a:rPr lang="it-IT" dirty="0">
                <a:latin typeface="+mj-lt"/>
                <a:ea typeface="Times New Roman" charset="0"/>
                <a:cs typeface="Times New Roman" charset="0"/>
              </a:rPr>
              <a:t>Essa può essere originata dalle iniziative della direzione volte a </a:t>
            </a:r>
            <a:r>
              <a:rPr lang="it-IT" b="1" dirty="0">
                <a:latin typeface="+mj-lt"/>
                <a:ea typeface="Times New Roman" charset="0"/>
                <a:cs typeface="Times New Roman" charset="0"/>
              </a:rPr>
              <a:t>manipolare i risultati d’esercizio al fine di ingannare gli utilizzatori del bilancio</a:t>
            </a:r>
            <a:r>
              <a:rPr lang="it-IT" dirty="0">
                <a:latin typeface="+mj-lt"/>
                <a:ea typeface="Times New Roman" charset="0"/>
                <a:cs typeface="Times New Roman" charset="0"/>
              </a:rPr>
              <a:t>, influenzando la loro percezione della performance e della redditività dell’impresa.</a:t>
            </a:r>
          </a:p>
          <a:p>
            <a:pPr>
              <a:lnSpc>
                <a:spcPct val="140000"/>
              </a:lnSpc>
            </a:pPr>
            <a:r>
              <a:rPr lang="it-IT" dirty="0">
                <a:latin typeface="+mj-lt"/>
                <a:ea typeface="Times New Roman" charset="0"/>
                <a:cs typeface="Times New Roman" charset="0"/>
              </a:rPr>
              <a:t> </a:t>
            </a:r>
          </a:p>
          <a:p>
            <a:pPr>
              <a:lnSpc>
                <a:spcPct val="140000"/>
              </a:lnSpc>
            </a:pPr>
            <a:r>
              <a:rPr lang="it-IT" dirty="0">
                <a:latin typeface="+mj-lt"/>
                <a:ea typeface="Times New Roman" charset="0"/>
                <a:cs typeface="Times New Roman" charset="0"/>
              </a:rPr>
              <a:t>2) </a:t>
            </a:r>
            <a:r>
              <a:rPr lang="it-IT" b="1" dirty="0">
                <a:latin typeface="+mj-lt"/>
                <a:ea typeface="Times New Roman" charset="0"/>
                <a:cs typeface="Times New Roman" charset="0"/>
              </a:rPr>
              <a:t>Tale manipolazione </a:t>
            </a:r>
            <a:r>
              <a:rPr lang="it-IT" dirty="0">
                <a:latin typeface="+mj-lt"/>
                <a:ea typeface="Times New Roman" charset="0"/>
                <a:cs typeface="Times New Roman" charset="0"/>
              </a:rPr>
              <a:t>dei risultati di esercizio </a:t>
            </a:r>
            <a:r>
              <a:rPr lang="it-IT" b="1" dirty="0">
                <a:latin typeface="+mj-lt"/>
                <a:ea typeface="Times New Roman" charset="0"/>
                <a:cs typeface="Times New Roman" charset="0"/>
              </a:rPr>
              <a:t>può iniziare con </a:t>
            </a:r>
            <a:r>
              <a:rPr lang="it-IT" b="1" i="1" dirty="0">
                <a:latin typeface="+mj-lt"/>
                <a:ea typeface="Times New Roman" charset="0"/>
                <a:cs typeface="Times New Roman" charset="0"/>
              </a:rPr>
              <a:t>azioni di modesto impatto </a:t>
            </a:r>
            <a:r>
              <a:rPr lang="it-IT" dirty="0">
                <a:latin typeface="+mj-lt"/>
                <a:ea typeface="Times New Roman" charset="0"/>
                <a:cs typeface="Times New Roman" charset="0"/>
              </a:rPr>
              <a:t>o con </a:t>
            </a:r>
            <a:r>
              <a:rPr lang="it-IT" b="1" dirty="0">
                <a:latin typeface="+mj-lt"/>
                <a:ea typeface="Times New Roman" charset="0"/>
                <a:cs typeface="Times New Roman" charset="0"/>
              </a:rPr>
              <a:t>l’indebita modifica delle assunzioni e delle valutazioni </a:t>
            </a:r>
            <a:r>
              <a:rPr lang="it-IT" dirty="0">
                <a:latin typeface="+mj-lt"/>
                <a:ea typeface="Times New Roman" charset="0"/>
                <a:cs typeface="Times New Roman" charset="0"/>
              </a:rPr>
              <a:t>formulate dalla direzione. </a:t>
            </a:r>
          </a:p>
          <a:p>
            <a:pPr>
              <a:lnSpc>
                <a:spcPct val="140000"/>
              </a:lnSpc>
            </a:pPr>
            <a:endParaRPr lang="it-IT" dirty="0">
              <a:latin typeface="+mj-lt"/>
              <a:ea typeface="Times New Roman" charset="0"/>
              <a:cs typeface="Times New Roman" charset="0"/>
            </a:endParaRPr>
          </a:p>
          <a:p>
            <a:pPr>
              <a:lnSpc>
                <a:spcPct val="140000"/>
              </a:lnSpc>
            </a:pPr>
            <a:r>
              <a:rPr lang="it-IT" dirty="0">
                <a:latin typeface="+mj-lt"/>
                <a:ea typeface="Times New Roman" charset="0"/>
                <a:cs typeface="Times New Roman" charset="0"/>
              </a:rPr>
              <a:t>3) </a:t>
            </a:r>
            <a:r>
              <a:rPr lang="it-IT" i="1" dirty="0">
                <a:latin typeface="+mj-lt"/>
                <a:ea typeface="Times New Roman" charset="0"/>
                <a:cs typeface="Times New Roman" charset="0"/>
              </a:rPr>
              <a:t>L’esistenza di pressioni ed incentivi può  indurre ad ampliare la portata di tali azioni fino a produrre una falsa informativa finanziaria</a:t>
            </a:r>
            <a:r>
              <a:rPr lang="it-IT" dirty="0">
                <a:latin typeface="+mj-lt"/>
                <a:ea typeface="Times New Roman" charset="0"/>
                <a:cs typeface="Times New Roman" charset="0"/>
              </a:rPr>
              <a:t>. </a:t>
            </a:r>
          </a:p>
          <a:p>
            <a:pPr>
              <a:lnSpc>
                <a:spcPct val="140000"/>
              </a:lnSpc>
              <a:defRPr/>
            </a:pPr>
            <a:endParaRPr lang="it-IT" dirty="0">
              <a:latin typeface="+mj-lt"/>
              <a:ea typeface="Times New Roman" charset="0"/>
              <a:cs typeface="Times New Roman" charset="0"/>
            </a:endParaRPr>
          </a:p>
        </p:txBody>
      </p:sp>
      <p:sp>
        <p:nvSpPr>
          <p:cNvPr id="12" name="Freccia circolare a destra 11">
            <a:extLst>
              <a:ext uri="{FF2B5EF4-FFF2-40B4-BE49-F238E27FC236}">
                <a16:creationId xmlns:a16="http://schemas.microsoft.com/office/drawing/2014/main" id="{9E65085B-4BF1-A74A-A5A4-764811389430}"/>
              </a:ext>
            </a:extLst>
          </p:cNvPr>
          <p:cNvSpPr/>
          <p:nvPr/>
        </p:nvSpPr>
        <p:spPr bwMode="ltGray">
          <a:xfrm>
            <a:off x="76200" y="1676400"/>
            <a:ext cx="533400" cy="1066800"/>
          </a:xfrm>
          <a:prstGeom prst="curvedRightArrow">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Tree>
    <p:extLst>
      <p:ext uri="{BB962C8B-B14F-4D97-AF65-F5344CB8AC3E}">
        <p14:creationId xmlns:p14="http://schemas.microsoft.com/office/powerpoint/2010/main" val="32284665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32347" y="999978"/>
            <a:ext cx="6123384" cy="385763"/>
          </a:xfrm>
        </p:spPr>
        <p:txBody>
          <a:bodyPr/>
          <a:lstStyle/>
          <a:p>
            <a:pPr>
              <a:defRPr/>
            </a:pPr>
            <a:r>
              <a:rPr lang="it-IT" dirty="0">
                <a:latin typeface="+mn-lt"/>
              </a:rPr>
              <a:t>OIC 31</a:t>
            </a:r>
            <a:endParaRPr lang="fr-FR" dirty="0">
              <a:latin typeface="+mn-lt"/>
            </a:endParaRPr>
          </a:p>
        </p:txBody>
      </p:sp>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072" y="413396"/>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7</a:t>
            </a:fld>
            <a:r>
              <a:rPr lang="en-GB" dirty="0"/>
              <a:t>6</a:t>
            </a:r>
          </a:p>
        </p:txBody>
      </p:sp>
      <p:sp>
        <p:nvSpPr>
          <p:cNvPr id="7" name="Title 3">
            <a:extLst>
              <a:ext uri="{FF2B5EF4-FFF2-40B4-BE49-F238E27FC236}">
                <a16:creationId xmlns:a16="http://schemas.microsoft.com/office/drawing/2014/main" id="{135E085F-948D-E940-994E-D064197C3D3B}"/>
              </a:ext>
            </a:extLst>
          </p:cNvPr>
          <p:cNvSpPr txBox="1">
            <a:spLocks/>
          </p:cNvSpPr>
          <p:nvPr/>
        </p:nvSpPr>
        <p:spPr>
          <a:xfrm>
            <a:off x="1066800" y="576262"/>
            <a:ext cx="10882312" cy="6429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La frode: la falsa informativa finanziaria </a:t>
            </a:r>
          </a:p>
          <a:p>
            <a:endParaRPr lang="it-IT" altLang="it-IT" sz="2000" dirty="0">
              <a:solidFill>
                <a:schemeClr val="tx1"/>
              </a:solidFill>
            </a:endParaRPr>
          </a:p>
        </p:txBody>
      </p:sp>
      <p:sp>
        <p:nvSpPr>
          <p:cNvPr id="3" name="CasellaDiTesto 2">
            <a:extLst>
              <a:ext uri="{FF2B5EF4-FFF2-40B4-BE49-F238E27FC236}">
                <a16:creationId xmlns:a16="http://schemas.microsoft.com/office/drawing/2014/main" id="{F20ACE21-5A91-8D42-9951-76AA192D2526}"/>
              </a:ext>
            </a:extLst>
          </p:cNvPr>
          <p:cNvSpPr txBox="1"/>
          <p:nvPr/>
        </p:nvSpPr>
        <p:spPr>
          <a:xfrm>
            <a:off x="304800" y="1385741"/>
            <a:ext cx="8534400" cy="366859"/>
          </a:xfrm>
          <a:prstGeom prst="rect">
            <a:avLst/>
          </a:prstGeom>
          <a:noFill/>
        </p:spPr>
        <p:txBody>
          <a:bodyPr vert="horz" wrap="square" lIns="0" tIns="0" rIns="0" bIns="0" rtlCol="0">
            <a:noAutofit/>
          </a:bodyPr>
          <a:lstStyle/>
          <a:p>
            <a:r>
              <a:rPr lang="it-IT" i="1" u="sng" dirty="0">
                <a:latin typeface="+mj-lt"/>
              </a:rPr>
              <a:t>Una falsa informativa finanziaria </a:t>
            </a:r>
            <a:r>
              <a:rPr lang="it-IT" dirty="0">
                <a:latin typeface="+mj-lt"/>
              </a:rPr>
              <a:t>può, ad esempio, essere attuata per mezzo di:</a:t>
            </a:r>
          </a:p>
          <a:p>
            <a:endParaRPr lang="it-IT" dirty="0">
              <a:latin typeface="+mj-lt"/>
            </a:endParaRPr>
          </a:p>
          <a:p>
            <a:pPr marL="285750" indent="-285750" algn="ctr">
              <a:lnSpc>
                <a:spcPct val="150000"/>
              </a:lnSpc>
              <a:buFont typeface="Arial" panose="020B0604020202020204" pitchFamily="34" charset="0"/>
              <a:buChar char="•"/>
            </a:pPr>
            <a:r>
              <a:rPr lang="it-IT" b="1" i="1" dirty="0">
                <a:latin typeface="+mj-lt"/>
              </a:rPr>
              <a:t>Manipolazioni, falsificazioni o alterazioni </a:t>
            </a:r>
            <a:r>
              <a:rPr lang="it-IT" dirty="0">
                <a:latin typeface="+mj-lt"/>
              </a:rPr>
              <a:t>delle registrazioni contabili, o della relativa documentazione di supporto utilizzata nella redazione del bilancio; </a:t>
            </a:r>
          </a:p>
          <a:p>
            <a:pPr marL="342900" indent="-342900" algn="ctr">
              <a:buAutoNum type="arabicParenR"/>
            </a:pPr>
            <a:endParaRPr lang="it-IT" dirty="0">
              <a:latin typeface="+mj-lt"/>
            </a:endParaRPr>
          </a:p>
          <a:p>
            <a:pPr marL="285750" indent="-285750" algn="ctr">
              <a:lnSpc>
                <a:spcPct val="150000"/>
              </a:lnSpc>
              <a:buFont typeface="Arial" panose="020B0604020202020204" pitchFamily="34" charset="0"/>
              <a:buChar char="•"/>
            </a:pPr>
            <a:r>
              <a:rPr lang="it-IT" b="1" i="1" dirty="0">
                <a:latin typeface="+mj-lt"/>
              </a:rPr>
              <a:t>Rappresentazioni fuorvianti o omissioni intenzionali </a:t>
            </a:r>
            <a:r>
              <a:rPr lang="it-IT" dirty="0">
                <a:latin typeface="+mj-lt"/>
              </a:rPr>
              <a:t>in bilancio di fatti, operazioni o altre informazioni significative; </a:t>
            </a:r>
          </a:p>
          <a:p>
            <a:pPr marL="342900" indent="-342900" algn="ctr">
              <a:buAutoNum type="arabicParenR"/>
            </a:pPr>
            <a:endParaRPr lang="it-IT" dirty="0">
              <a:latin typeface="+mj-lt"/>
            </a:endParaRPr>
          </a:p>
          <a:p>
            <a:pPr marL="285750" indent="-285750" algn="ctr">
              <a:lnSpc>
                <a:spcPct val="150000"/>
              </a:lnSpc>
              <a:buFont typeface="Arial" panose="020B0604020202020204" pitchFamily="34" charset="0"/>
              <a:buChar char="•"/>
            </a:pPr>
            <a:r>
              <a:rPr lang="it-IT" b="1" i="1" dirty="0">
                <a:latin typeface="+mj-lt"/>
              </a:rPr>
              <a:t>Applicazioni intenzionalmente errate dei principi contabili</a:t>
            </a:r>
            <a:r>
              <a:rPr lang="it-IT" dirty="0">
                <a:latin typeface="+mj-lt"/>
              </a:rPr>
              <a:t> relativi agli importi, alle classificazioni delle voci, alle modalità di presentazione e all'informativa in bilancio </a:t>
            </a:r>
          </a:p>
          <a:p>
            <a:endParaRPr lang="it-IT" dirty="0"/>
          </a:p>
          <a:p>
            <a:r>
              <a:rPr lang="it-IT" dirty="0">
                <a:latin typeface="+mj-lt"/>
              </a:rPr>
              <a:t> </a:t>
            </a:r>
            <a:endParaRPr lang="it-IT" sz="2000" dirty="0">
              <a:latin typeface="+mj-lt"/>
            </a:endParaRPr>
          </a:p>
        </p:txBody>
      </p:sp>
    </p:spTree>
    <p:extLst>
      <p:ext uri="{BB962C8B-B14F-4D97-AF65-F5344CB8AC3E}">
        <p14:creationId xmlns:p14="http://schemas.microsoft.com/office/powerpoint/2010/main" val="173546437"/>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32347" y="999978"/>
            <a:ext cx="6123384" cy="385763"/>
          </a:xfrm>
        </p:spPr>
        <p:txBody>
          <a:bodyPr/>
          <a:lstStyle/>
          <a:p>
            <a:pPr>
              <a:defRPr/>
            </a:pPr>
            <a:r>
              <a:rPr lang="it-IT" dirty="0">
                <a:latin typeface="+mn-lt"/>
              </a:rPr>
              <a:t>OIC 31</a:t>
            </a:r>
            <a:endParaRPr lang="fr-FR" dirty="0">
              <a:latin typeface="+mn-lt"/>
            </a:endParaRPr>
          </a:p>
        </p:txBody>
      </p:sp>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072" y="413396"/>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8</a:t>
            </a:fld>
            <a:r>
              <a:rPr lang="en-GB" dirty="0"/>
              <a:t>6</a:t>
            </a:r>
          </a:p>
        </p:txBody>
      </p:sp>
      <p:sp>
        <p:nvSpPr>
          <p:cNvPr id="7" name="Title 3">
            <a:extLst>
              <a:ext uri="{FF2B5EF4-FFF2-40B4-BE49-F238E27FC236}">
                <a16:creationId xmlns:a16="http://schemas.microsoft.com/office/drawing/2014/main" id="{135E085F-948D-E940-994E-D064197C3D3B}"/>
              </a:ext>
            </a:extLst>
          </p:cNvPr>
          <p:cNvSpPr txBox="1">
            <a:spLocks/>
          </p:cNvSpPr>
          <p:nvPr/>
        </p:nvSpPr>
        <p:spPr>
          <a:xfrm>
            <a:off x="1066800" y="576262"/>
            <a:ext cx="10882312" cy="6429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La frode: la falsa informativa finanziaria </a:t>
            </a:r>
          </a:p>
          <a:p>
            <a:endParaRPr lang="it-IT" altLang="it-IT" sz="2000" dirty="0">
              <a:solidFill>
                <a:schemeClr val="tx1"/>
              </a:solidFill>
            </a:endParaRPr>
          </a:p>
        </p:txBody>
      </p:sp>
      <p:sp>
        <p:nvSpPr>
          <p:cNvPr id="4" name="CasellaDiTesto 3">
            <a:extLst>
              <a:ext uri="{FF2B5EF4-FFF2-40B4-BE49-F238E27FC236}">
                <a16:creationId xmlns:a16="http://schemas.microsoft.com/office/drawing/2014/main" id="{88E27EEC-F172-0841-9D31-DF1F2FF17C46}"/>
              </a:ext>
            </a:extLst>
          </p:cNvPr>
          <p:cNvSpPr txBox="1"/>
          <p:nvPr/>
        </p:nvSpPr>
        <p:spPr>
          <a:xfrm>
            <a:off x="228600" y="1385741"/>
            <a:ext cx="8686800" cy="671659"/>
          </a:xfrm>
          <a:prstGeom prst="rect">
            <a:avLst/>
          </a:prstGeom>
          <a:noFill/>
        </p:spPr>
        <p:txBody>
          <a:bodyPr vert="horz" wrap="square" lIns="0" tIns="0" rIns="0" bIns="0" rtlCol="0">
            <a:noAutofit/>
          </a:bodyPr>
          <a:lstStyle/>
          <a:p>
            <a:pPr indent="-274320" algn="ctr">
              <a:spcAft>
                <a:spcPts val="900"/>
              </a:spcAft>
            </a:pPr>
            <a:r>
              <a:rPr lang="it-IT" dirty="0">
                <a:latin typeface="+mj-lt"/>
              </a:rPr>
              <a:t>La falsa informativa finanziaria spesso comporta </a:t>
            </a:r>
            <a:r>
              <a:rPr lang="it-IT" b="1" i="1" dirty="0">
                <a:latin typeface="+mj-lt"/>
              </a:rPr>
              <a:t>la forzatura</a:t>
            </a:r>
            <a:r>
              <a:rPr lang="it-IT" dirty="0">
                <a:latin typeface="+mj-lt"/>
              </a:rPr>
              <a:t>, da parte della direzione, </a:t>
            </a:r>
            <a:r>
              <a:rPr lang="it-IT" b="1" i="1" dirty="0">
                <a:latin typeface="+mj-lt"/>
              </a:rPr>
              <a:t>di controlli </a:t>
            </a:r>
            <a:r>
              <a:rPr lang="it-IT" dirty="0">
                <a:latin typeface="+mj-lt"/>
              </a:rPr>
              <a:t>che altrimenti possono sembrare operare efficacemente. </a:t>
            </a:r>
          </a:p>
          <a:p>
            <a:pPr indent="-274320">
              <a:spcAft>
                <a:spcPts val="900"/>
              </a:spcAft>
            </a:pPr>
            <a:endParaRPr lang="it-IT" dirty="0">
              <a:latin typeface="+mj-lt"/>
            </a:endParaRPr>
          </a:p>
          <a:p>
            <a:pPr indent="-274320" algn="ctr">
              <a:spcAft>
                <a:spcPts val="900"/>
              </a:spcAft>
            </a:pPr>
            <a:r>
              <a:rPr lang="it-IT" i="1" dirty="0">
                <a:latin typeface="+mj-lt"/>
              </a:rPr>
              <a:t>Le frodi possono essere commesse dalla direzione forzando i controlli attraverso modalità quali</a:t>
            </a:r>
            <a:r>
              <a:rPr lang="it-IT" i="1" dirty="0"/>
              <a:t>: </a:t>
            </a:r>
            <a:endParaRPr lang="it-IT" sz="2000" i="1" dirty="0"/>
          </a:p>
          <a:p>
            <a:pPr indent="-274320">
              <a:spcAft>
                <a:spcPts val="900"/>
              </a:spcAft>
            </a:pPr>
            <a:endParaRPr lang="it-IT" sz="2000" dirty="0" err="1">
              <a:latin typeface="Georgia" pitchFamily="18" charset="0"/>
            </a:endParaRPr>
          </a:p>
        </p:txBody>
      </p:sp>
      <p:sp>
        <p:nvSpPr>
          <p:cNvPr id="8" name="Freccia circolare a destra 7">
            <a:extLst>
              <a:ext uri="{FF2B5EF4-FFF2-40B4-BE49-F238E27FC236}">
                <a16:creationId xmlns:a16="http://schemas.microsoft.com/office/drawing/2014/main" id="{267C533E-8BF5-D740-AE48-BC4E1EF143E5}"/>
              </a:ext>
            </a:extLst>
          </p:cNvPr>
          <p:cNvSpPr/>
          <p:nvPr/>
        </p:nvSpPr>
        <p:spPr bwMode="ltGray">
          <a:xfrm>
            <a:off x="76200" y="1676400"/>
            <a:ext cx="381000" cy="990600"/>
          </a:xfrm>
          <a:prstGeom prst="curvedRightArrow">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
        <p:nvSpPr>
          <p:cNvPr id="9" name="Freccia circolare a sinistra 8">
            <a:extLst>
              <a:ext uri="{FF2B5EF4-FFF2-40B4-BE49-F238E27FC236}">
                <a16:creationId xmlns:a16="http://schemas.microsoft.com/office/drawing/2014/main" id="{8BF2F858-CE14-4F47-8EE9-8FCF67D641A1}"/>
              </a:ext>
            </a:extLst>
          </p:cNvPr>
          <p:cNvSpPr/>
          <p:nvPr/>
        </p:nvSpPr>
        <p:spPr bwMode="ltGray">
          <a:xfrm>
            <a:off x="8689848" y="1676400"/>
            <a:ext cx="454152" cy="990600"/>
          </a:xfrm>
          <a:prstGeom prst="curvedLeftArrow">
            <a:avLst/>
          </a:prstGeom>
          <a:solidFill>
            <a:schemeClr val="bg2">
              <a:lumMod val="8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
        <p:nvSpPr>
          <p:cNvPr id="11" name="CasellaDiTesto 10">
            <a:extLst>
              <a:ext uri="{FF2B5EF4-FFF2-40B4-BE49-F238E27FC236}">
                <a16:creationId xmlns:a16="http://schemas.microsoft.com/office/drawing/2014/main" id="{13332C68-718A-0D4A-92A0-5D9BAB8A26F1}"/>
              </a:ext>
            </a:extLst>
          </p:cNvPr>
          <p:cNvSpPr txBox="1"/>
          <p:nvPr/>
        </p:nvSpPr>
        <p:spPr>
          <a:xfrm>
            <a:off x="2047461" y="3955774"/>
            <a:ext cx="0" cy="0"/>
          </a:xfrm>
          <a:prstGeom prst="rect">
            <a:avLst/>
          </a:prstGeom>
          <a:noFill/>
        </p:spPr>
        <p:txBody>
          <a:bodyPr vert="horz" wrap="none" lIns="0" tIns="0" rIns="0" bIns="0" rtlCol="0">
            <a:noAutofit/>
          </a:bodyPr>
          <a:lstStyle/>
          <a:p>
            <a:pPr indent="-274320">
              <a:spcAft>
                <a:spcPts val="900"/>
              </a:spcAft>
            </a:pPr>
            <a:endParaRPr lang="it-IT" sz="2000" dirty="0">
              <a:latin typeface="Georgia" pitchFamily="18" charset="0"/>
            </a:endParaRPr>
          </a:p>
        </p:txBody>
      </p:sp>
      <p:sp>
        <p:nvSpPr>
          <p:cNvPr id="13" name="CasellaDiTesto 12">
            <a:extLst>
              <a:ext uri="{FF2B5EF4-FFF2-40B4-BE49-F238E27FC236}">
                <a16:creationId xmlns:a16="http://schemas.microsoft.com/office/drawing/2014/main" id="{68861A1C-28C2-1640-91CA-EF4B688A8EBC}"/>
              </a:ext>
            </a:extLst>
          </p:cNvPr>
          <p:cNvSpPr txBox="1"/>
          <p:nvPr/>
        </p:nvSpPr>
        <p:spPr>
          <a:xfrm>
            <a:off x="228600" y="2971800"/>
            <a:ext cx="8610600" cy="3505200"/>
          </a:xfrm>
          <a:prstGeom prst="rect">
            <a:avLst/>
          </a:prstGeom>
          <a:noFill/>
        </p:spPr>
        <p:txBody>
          <a:bodyPr vert="horz" wrap="square" lIns="0" tIns="0" rIns="0" bIns="0" rtlCol="0">
            <a:noAutofit/>
          </a:bodyPr>
          <a:lstStyle/>
          <a:p>
            <a:pPr indent="-274320"/>
            <a:r>
              <a:rPr lang="it-IT" sz="1500" dirty="0">
                <a:latin typeface="+mj-lt"/>
              </a:rPr>
              <a:t>-registrare scritture contabili fittizie</a:t>
            </a:r>
          </a:p>
          <a:p>
            <a:pPr indent="-274320"/>
            <a:endParaRPr lang="it-IT" sz="1500" dirty="0">
              <a:latin typeface="+mj-lt"/>
            </a:endParaRPr>
          </a:p>
          <a:p>
            <a:pPr indent="-274320"/>
            <a:r>
              <a:rPr lang="it-IT" sz="1500" dirty="0">
                <a:latin typeface="+mj-lt"/>
              </a:rPr>
              <a:t>-modificare illecitamente le assunzioni e le valutazioni utilizzate per la stima dei saldi contabili; </a:t>
            </a:r>
          </a:p>
          <a:p>
            <a:pPr indent="-274320"/>
            <a:endParaRPr lang="it-IT" sz="1500" dirty="0">
              <a:latin typeface="+mj-lt"/>
            </a:endParaRPr>
          </a:p>
          <a:p>
            <a:r>
              <a:rPr lang="it-IT" sz="1500" dirty="0">
                <a:latin typeface="+mj-lt"/>
              </a:rPr>
              <a:t>-omettere, anticipare o ritardare la rilevazione in bilancio di fatti o operazioni che si sono verificati nel periodo amministrativo; </a:t>
            </a:r>
          </a:p>
          <a:p>
            <a:endParaRPr lang="it-IT" sz="1500" dirty="0">
              <a:latin typeface="+mj-lt"/>
            </a:endParaRPr>
          </a:p>
          <a:p>
            <a:pPr indent="-274320"/>
            <a:r>
              <a:rPr lang="it-IT" sz="1500" dirty="0">
                <a:latin typeface="+mj-lt"/>
              </a:rPr>
              <a:t>-occultare, o non dare adeguata informativa di fatti che possono influenzare i valori contabilizzati nel bilancio; </a:t>
            </a:r>
          </a:p>
          <a:p>
            <a:pPr indent="-274320"/>
            <a:endParaRPr lang="it-IT" sz="1500" dirty="0">
              <a:latin typeface="+mj-lt"/>
            </a:endParaRPr>
          </a:p>
          <a:p>
            <a:pPr indent="-274320"/>
            <a:r>
              <a:rPr lang="it-IT" sz="1500" dirty="0">
                <a:latin typeface="+mj-lt"/>
              </a:rPr>
              <a:t>-realizzare operazioni complesse strutturate allo scopo di fornire una rappresentazione distorta della situazione patrimoniale e finanziaria o del risultato economico dell’impresa; </a:t>
            </a:r>
          </a:p>
          <a:p>
            <a:pPr indent="-274320"/>
            <a:endParaRPr lang="it-IT" sz="1500" dirty="0">
              <a:latin typeface="+mj-lt"/>
            </a:endParaRPr>
          </a:p>
          <a:p>
            <a:pPr indent="-274320"/>
            <a:r>
              <a:rPr lang="it-IT" sz="1500" dirty="0">
                <a:latin typeface="+mj-lt"/>
              </a:rPr>
              <a:t>-alterare le registrazioni contabili e le condizioni contrattuali relative ad operazioni significative ed inusuali </a:t>
            </a:r>
          </a:p>
          <a:p>
            <a:pPr indent="-274320"/>
            <a:endParaRPr lang="it-IT" sz="1500" dirty="0">
              <a:latin typeface="+mj-lt"/>
            </a:endParaRPr>
          </a:p>
          <a:p>
            <a:pPr indent="-274320"/>
            <a:endParaRPr lang="it-IT" sz="1600" dirty="0">
              <a:latin typeface="+mj-lt"/>
            </a:endParaRPr>
          </a:p>
          <a:p>
            <a:pPr indent="-274320">
              <a:spcAft>
                <a:spcPts val="900"/>
              </a:spcAft>
            </a:pPr>
            <a:endParaRPr lang="it-IT" sz="2000" dirty="0"/>
          </a:p>
          <a:p>
            <a:pPr indent="-274320">
              <a:spcAft>
                <a:spcPts val="900"/>
              </a:spcAft>
            </a:pPr>
            <a:endParaRPr lang="it-IT" sz="2000" dirty="0" err="1">
              <a:latin typeface="Georgia" pitchFamily="18" charset="0"/>
            </a:endParaRPr>
          </a:p>
        </p:txBody>
      </p:sp>
      <p:sp>
        <p:nvSpPr>
          <p:cNvPr id="14" name="Parentesi quadra aperta 13">
            <a:extLst>
              <a:ext uri="{FF2B5EF4-FFF2-40B4-BE49-F238E27FC236}">
                <a16:creationId xmlns:a16="http://schemas.microsoft.com/office/drawing/2014/main" id="{A24A6E20-D275-A345-BD48-883B116BD6ED}"/>
              </a:ext>
            </a:extLst>
          </p:cNvPr>
          <p:cNvSpPr/>
          <p:nvPr/>
        </p:nvSpPr>
        <p:spPr>
          <a:xfrm>
            <a:off x="114300" y="2931154"/>
            <a:ext cx="304800" cy="3545845"/>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5" name="Parentesi quadra chiusa 14">
            <a:extLst>
              <a:ext uri="{FF2B5EF4-FFF2-40B4-BE49-F238E27FC236}">
                <a16:creationId xmlns:a16="http://schemas.microsoft.com/office/drawing/2014/main" id="{09EEAABE-1DEB-974D-9811-4ED03E7870C7}"/>
              </a:ext>
            </a:extLst>
          </p:cNvPr>
          <p:cNvSpPr/>
          <p:nvPr/>
        </p:nvSpPr>
        <p:spPr>
          <a:xfrm>
            <a:off x="8609400" y="2967597"/>
            <a:ext cx="306000" cy="3509401"/>
          </a:xfrm>
          <a:prstGeom prst="righ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Tree>
    <p:extLst>
      <p:ext uri="{BB962C8B-B14F-4D97-AF65-F5344CB8AC3E}">
        <p14:creationId xmlns:p14="http://schemas.microsoft.com/office/powerpoint/2010/main" val="2552495566"/>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32347" y="999978"/>
            <a:ext cx="6123384" cy="385763"/>
          </a:xfrm>
        </p:spPr>
        <p:txBody>
          <a:bodyPr/>
          <a:lstStyle/>
          <a:p>
            <a:pPr>
              <a:defRPr/>
            </a:pPr>
            <a:r>
              <a:rPr lang="it-IT" dirty="0">
                <a:latin typeface="+mn-lt"/>
              </a:rPr>
              <a:t>OIC 31</a:t>
            </a:r>
            <a:endParaRPr lang="fr-FR" dirty="0">
              <a:latin typeface="+mn-lt"/>
            </a:endParaRPr>
          </a:p>
        </p:txBody>
      </p:sp>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072" y="413396"/>
            <a:ext cx="962025"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Segnaposto numero diapositiva 5"/>
          <p:cNvSpPr txBox="1">
            <a:spLocks/>
          </p:cNvSpPr>
          <p:nvPr/>
        </p:nvSpPr>
        <p:spPr>
          <a:xfrm>
            <a:off x="7086600" y="6477000"/>
            <a:ext cx="1527048" cy="152400"/>
          </a:xfrm>
          <a:prstGeom prst="rect">
            <a:avLst/>
          </a:prstGeom>
        </p:spPr>
        <p:txBody>
          <a:bodyPr lIns="0" tIns="0" rIns="0" bIns="0" anchor="t" anchorCtr="0">
            <a:noAutofit/>
          </a:bodyPr>
          <a:lstStyle>
            <a:defPPr>
              <a:defRPr lang="en-US"/>
            </a:defPPr>
            <a:lvl1pPr marL="0" algn="r" defTabSz="914400" rtl="0" eaLnBrk="1" latinLnBrk="0" hangingPunct="1">
              <a:defRPr sz="1000" kern="1200">
                <a:solidFill>
                  <a:schemeClr val="lt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95EFCD-B795-43D2-8EF8-888ECA1F0517}" type="slidenum">
              <a:rPr lang="en-GB" smtClean="0">
                <a:solidFill>
                  <a:schemeClr val="tx1"/>
                </a:solidFill>
              </a:rPr>
              <a:pPr/>
              <a:t>9</a:t>
            </a:fld>
            <a:r>
              <a:rPr lang="en-GB" dirty="0"/>
              <a:t>6</a:t>
            </a:r>
          </a:p>
        </p:txBody>
      </p:sp>
      <p:sp>
        <p:nvSpPr>
          <p:cNvPr id="11" name="Title 3">
            <a:extLst>
              <a:ext uri="{FF2B5EF4-FFF2-40B4-BE49-F238E27FC236}">
                <a16:creationId xmlns:a16="http://schemas.microsoft.com/office/drawing/2014/main" id="{4B6B8FBD-4A03-41DE-BBBD-38B78E682FA4}"/>
              </a:ext>
            </a:extLst>
          </p:cNvPr>
          <p:cNvSpPr txBox="1">
            <a:spLocks/>
          </p:cNvSpPr>
          <p:nvPr/>
        </p:nvSpPr>
        <p:spPr>
          <a:xfrm>
            <a:off x="1036838" y="502340"/>
            <a:ext cx="10882312" cy="6429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baseline="0">
                <a:solidFill>
                  <a:schemeClr val="bg1"/>
                </a:solidFill>
                <a:latin typeface="+mj-lt"/>
                <a:ea typeface="+mj-ea"/>
                <a:cs typeface="+mj-cs"/>
              </a:defRPr>
            </a:lvl1pPr>
          </a:lstStyle>
          <a:p>
            <a:r>
              <a:rPr lang="it-IT" altLang="it-IT" sz="2000" dirty="0">
                <a:solidFill>
                  <a:schemeClr val="tx1"/>
                </a:solidFill>
              </a:rPr>
              <a:t>Esempi di fattori di rischio di frode </a:t>
            </a:r>
          </a:p>
        </p:txBody>
      </p:sp>
      <p:graphicFrame>
        <p:nvGraphicFramePr>
          <p:cNvPr id="4" name="Diagramma 3">
            <a:extLst>
              <a:ext uri="{FF2B5EF4-FFF2-40B4-BE49-F238E27FC236}">
                <a16:creationId xmlns:a16="http://schemas.microsoft.com/office/drawing/2014/main" id="{FACAE901-02A3-2F43-B60F-8A9394D4C1A6}"/>
              </a:ext>
            </a:extLst>
          </p:cNvPr>
          <p:cNvGraphicFramePr/>
          <p:nvPr>
            <p:extLst>
              <p:ext uri="{D42A27DB-BD31-4B8C-83A1-F6EECF244321}">
                <p14:modId xmlns:p14="http://schemas.microsoft.com/office/powerpoint/2010/main" val="2637106633"/>
              </p:ext>
            </p:extLst>
          </p:nvPr>
        </p:nvGraphicFramePr>
        <p:xfrm>
          <a:off x="304800" y="1295401"/>
          <a:ext cx="8308848" cy="50292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000436947"/>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PwC">
  <a:themeElements>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fontScheme name="PwC">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ltGray">
        <a:solidFill>
          <a:schemeClr val="tx2"/>
        </a:solidFill>
        <a:ln w="3175"/>
      </a:spPr>
      <a:bodyPr rtlCol="0" anchor="ctr"/>
      <a:lstStyle>
        <a:defPPr algn="ctr">
          <a:defRPr dirty="0" err="1" smtClean="0">
            <a:solidFill>
              <a:schemeClr val="bg1"/>
            </a:solidFill>
            <a:latin typeface="Georgia" pitchFamily="18"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vert="horz" wrap="square" lIns="0" tIns="0" rIns="0" bIns="0" rtlCol="0">
        <a:noAutofit/>
      </a:bodyPr>
      <a:lstStyle>
        <a:defPPr indent="-274320">
          <a:spcAft>
            <a:spcPts val="900"/>
          </a:spcAft>
          <a:defRPr sz="2000" dirty="0" err="1" smtClean="0">
            <a:latin typeface="Georgia" pitchFamily="18" charset="0"/>
          </a:defRPr>
        </a:defPPr>
      </a:lstStyle>
    </a:txDef>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10.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11.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2.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3.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4.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5.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6.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7.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8.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ppt/theme/themeOverride9.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themeOverride>
</file>

<file path=docProps/app.xml><?xml version="1.0" encoding="utf-8"?>
<Properties xmlns="http://schemas.openxmlformats.org/officeDocument/2006/extended-properties" xmlns:vt="http://schemas.openxmlformats.org/officeDocument/2006/docPropsVTypes">
  <Template/>
  <TotalTime>21790</TotalTime>
  <Words>4955</Words>
  <Application>Microsoft Office PowerPoint</Application>
  <PresentationFormat>Presentazione su schermo (4:3)</PresentationFormat>
  <Paragraphs>587</Paragraphs>
  <Slides>48</Slides>
  <Notes>36</Notes>
  <HiddenSlides>0</HiddenSlides>
  <MMClips>0</MMClips>
  <ScaleCrop>false</ScaleCrop>
  <HeadingPairs>
    <vt:vector size="6" baseType="variant">
      <vt:variant>
        <vt:lpstr>Caratteri utilizzati</vt:lpstr>
      </vt:variant>
      <vt:variant>
        <vt:i4>7</vt:i4>
      </vt:variant>
      <vt:variant>
        <vt:lpstr>Tema</vt:lpstr>
      </vt:variant>
      <vt:variant>
        <vt:i4>3</vt:i4>
      </vt:variant>
      <vt:variant>
        <vt:lpstr>Titoli diapositive</vt:lpstr>
      </vt:variant>
      <vt:variant>
        <vt:i4>48</vt:i4>
      </vt:variant>
    </vt:vector>
  </HeadingPairs>
  <TitlesOfParts>
    <vt:vector size="58" baseType="lpstr">
      <vt:lpstr>Arial</vt:lpstr>
      <vt:lpstr>Calibri</vt:lpstr>
      <vt:lpstr>Calibri Light</vt:lpstr>
      <vt:lpstr>Georgia</vt:lpstr>
      <vt:lpstr>Times New Roman</vt:lpstr>
      <vt:lpstr>Trebuchet MS</vt:lpstr>
      <vt:lpstr>Wingdings</vt:lpstr>
      <vt:lpstr>PwC</vt:lpstr>
      <vt:lpstr>1_Custom Design</vt:lpstr>
      <vt:lpstr>Custom Design</vt:lpstr>
      <vt:lpstr>IL PRINCIPIO DI REVISIONE INTERNAZIONALE (ISA Italia) 240  Le responsabilità del revisore relativamente alle frodi nella revisione contabile del bilancio    Docente: Martina della Mura </vt:lpstr>
      <vt:lpstr>Indice</vt:lpstr>
      <vt:lpstr>Oggetto del principio di revisione ISA Italia 240</vt:lpstr>
      <vt:lpstr>OIC 31</vt:lpstr>
      <vt:lpstr>Presentazione standard di PowerPoint</vt:lpstr>
      <vt:lpstr>Presentazione standard di PowerPoint</vt:lpstr>
      <vt:lpstr>OIC 31</vt:lpstr>
      <vt:lpstr>OIC 31</vt:lpstr>
      <vt:lpstr>OIC 31</vt:lpstr>
      <vt:lpstr>OIC 31</vt:lpstr>
      <vt:lpstr>OIC 31</vt:lpstr>
      <vt:lpstr>OIC 31</vt:lpstr>
      <vt:lpstr>OIC 31</vt:lpstr>
      <vt:lpstr>OIC 31</vt:lpstr>
      <vt:lpstr>OIC 31</vt:lpstr>
      <vt:lpstr>OIC 31</vt:lpstr>
      <vt:lpstr>Le responsabilità relative alla prevenzione e individuazione delle frodi </vt:lpstr>
      <vt:lpstr>Responsabilità del revisore </vt:lpstr>
      <vt:lpstr>Responsabilità del revisore </vt:lpstr>
      <vt:lpstr>Presentazione standard di PowerPoint</vt:lpstr>
      <vt:lpstr>Presentazione standard di PowerPoint</vt:lpstr>
      <vt:lpstr>OIC 31</vt:lpstr>
      <vt:lpstr>OIC 31</vt:lpstr>
      <vt:lpstr>OIC 31</vt:lpstr>
      <vt:lpstr>OIC 31</vt:lpstr>
      <vt:lpstr>OIC 31</vt:lpstr>
      <vt:lpstr>OIC 31</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Identificazione e valutazione dei rischi di errori significativi dovuti a frodi</vt:lpstr>
      <vt:lpstr>Identificazione e valutazione dei rischi di errori significativi dovuti a frodi</vt:lpstr>
      <vt:lpstr>Identificazione e valutazione dei rischi di errori significativi dovuti a frodi</vt:lpstr>
      <vt:lpstr>Identificazione e valutazione dei rischi di errori significativi dovuti a frodi</vt:lpstr>
      <vt:lpstr>Identificazione e valutazione dei rischi di errori significativi dovuti a frodi</vt:lpstr>
      <vt:lpstr>Presentazione standard di PowerPoint</vt:lpstr>
      <vt:lpstr>Presentazione standard di PowerPoint</vt:lpstr>
      <vt:lpstr>Valutazione degli elementi probativi </vt:lpstr>
      <vt:lpstr>Valutazione degli elementi probativi </vt:lpstr>
      <vt:lpstr>Valutazione degli elementi probativi </vt:lpstr>
      <vt:lpstr>Valutazione degli elementi probativi </vt:lpstr>
      <vt:lpstr>Impossibilità per il revisore di continuare a svolgere l’incarico </vt:lpstr>
      <vt:lpstr>Comunicazioni alla direzione e con i responsabili delle attività di governance </vt:lpstr>
      <vt:lpstr>Comunicazione con i responsabili delle attività di governance </vt:lpstr>
      <vt:lpstr>Comunicazioni alle autorità di vigilanza </vt:lpstr>
    </vt:vector>
  </TitlesOfParts>
  <Manager>Orsolya-Maria Sauerbrey</Manager>
  <Company>PwC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 audit reform</dc:title>
  <dc:creator>Orsolya-Maria Sauerbrey</dc:creator>
  <cp:lastModifiedBy>Apolito Salvatore</cp:lastModifiedBy>
  <cp:revision>1759</cp:revision>
  <cp:lastPrinted>2018-03-14T17:02:20Z</cp:lastPrinted>
  <dcterms:created xsi:type="dcterms:W3CDTF">2010-09-07T13:26:45Z</dcterms:created>
  <dcterms:modified xsi:type="dcterms:W3CDTF">2018-11-08T08:07:43Z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B template version">
    <vt:lpwstr>6</vt:lpwstr>
  </property>
  <property fmtid="{D5CDD505-2E9C-101B-9397-08002B2CF9AE}" pid="3" name="TB template type">
    <vt:lpwstr>Onscreen</vt:lpwstr>
  </property>
  <property fmtid="{D5CDD505-2E9C-101B-9397-08002B2CF9AE}" pid="4" name="Template created by">
    <vt:lpwstr>PwC</vt:lpwstr>
  </property>
  <property fmtid="{D5CDD505-2E9C-101B-9397-08002B2CF9AE}" pid="5" name="Template version">
    <vt:lpwstr>6</vt:lpwstr>
  </property>
</Properties>
</file>