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84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2" r:id="rId16"/>
    <p:sldId id="273" r:id="rId17"/>
    <p:sldId id="277" r:id="rId18"/>
    <p:sldId id="278" r:id="rId19"/>
    <p:sldId id="279" r:id="rId20"/>
    <p:sldId id="270" r:id="rId21"/>
    <p:sldId id="275" r:id="rId22"/>
    <p:sldId id="276" r:id="rId23"/>
    <p:sldId id="282" r:id="rId24"/>
    <p:sldId id="280" r:id="rId25"/>
    <p:sldId id="281" r:id="rId26"/>
    <p:sldId id="283" r:id="rId27"/>
    <p:sldId id="284" r:id="rId28"/>
    <p:sldId id="285" r:id="rId29"/>
  </p:sldIdLst>
  <p:sldSz cx="12192000" cy="6858000"/>
  <p:notesSz cx="6858000" cy="9144000"/>
  <p:defaultTextStyle>
    <a:defPPr>
      <a:defRPr lang="en-US"/>
    </a:defPPr>
    <a:lvl1pPr algn="l" defTabSz="457200" rtl="0" eaLnBrk="0" fontAlgn="base" hangingPunct="0">
      <a:spcBef>
        <a:spcPct val="0"/>
      </a:spcBef>
      <a:spcAft>
        <a:spcPct val="0"/>
      </a:spcAft>
      <a:defRPr kern="1200">
        <a:solidFill>
          <a:schemeClr val="tx1"/>
        </a:solidFill>
        <a:latin typeface="Calibri Light" pitchFamily="34" charset="0"/>
        <a:ea typeface="+mn-ea"/>
        <a:cs typeface="+mn-cs"/>
      </a:defRPr>
    </a:lvl1pPr>
    <a:lvl2pPr marL="457200" algn="l" defTabSz="457200" rtl="0" eaLnBrk="0" fontAlgn="base" hangingPunct="0">
      <a:spcBef>
        <a:spcPct val="0"/>
      </a:spcBef>
      <a:spcAft>
        <a:spcPct val="0"/>
      </a:spcAft>
      <a:defRPr kern="1200">
        <a:solidFill>
          <a:schemeClr val="tx1"/>
        </a:solidFill>
        <a:latin typeface="Calibri Light" pitchFamily="34" charset="0"/>
        <a:ea typeface="+mn-ea"/>
        <a:cs typeface="+mn-cs"/>
      </a:defRPr>
    </a:lvl2pPr>
    <a:lvl3pPr marL="914400" algn="l" defTabSz="457200" rtl="0" eaLnBrk="0" fontAlgn="base" hangingPunct="0">
      <a:spcBef>
        <a:spcPct val="0"/>
      </a:spcBef>
      <a:spcAft>
        <a:spcPct val="0"/>
      </a:spcAft>
      <a:defRPr kern="1200">
        <a:solidFill>
          <a:schemeClr val="tx1"/>
        </a:solidFill>
        <a:latin typeface="Calibri Light" pitchFamily="34" charset="0"/>
        <a:ea typeface="+mn-ea"/>
        <a:cs typeface="+mn-cs"/>
      </a:defRPr>
    </a:lvl3pPr>
    <a:lvl4pPr marL="1371600" algn="l" defTabSz="457200" rtl="0" eaLnBrk="0" fontAlgn="base" hangingPunct="0">
      <a:spcBef>
        <a:spcPct val="0"/>
      </a:spcBef>
      <a:spcAft>
        <a:spcPct val="0"/>
      </a:spcAft>
      <a:defRPr kern="1200">
        <a:solidFill>
          <a:schemeClr val="tx1"/>
        </a:solidFill>
        <a:latin typeface="Calibri Light" pitchFamily="34" charset="0"/>
        <a:ea typeface="+mn-ea"/>
        <a:cs typeface="+mn-cs"/>
      </a:defRPr>
    </a:lvl4pPr>
    <a:lvl5pPr marL="1828800" algn="l" defTabSz="457200" rtl="0" eaLnBrk="0" fontAlgn="base" hangingPunct="0">
      <a:spcBef>
        <a:spcPct val="0"/>
      </a:spcBef>
      <a:spcAft>
        <a:spcPct val="0"/>
      </a:spcAft>
      <a:defRPr kern="1200">
        <a:solidFill>
          <a:schemeClr val="tx1"/>
        </a:solidFill>
        <a:latin typeface="Calibri Light" pitchFamily="34" charset="0"/>
        <a:ea typeface="+mn-ea"/>
        <a:cs typeface="+mn-cs"/>
      </a:defRPr>
    </a:lvl5pPr>
    <a:lvl6pPr marL="2286000" algn="l" defTabSz="914400" rtl="0" eaLnBrk="1" latinLnBrk="0" hangingPunct="1">
      <a:defRPr kern="1200">
        <a:solidFill>
          <a:schemeClr val="tx1"/>
        </a:solidFill>
        <a:latin typeface="Calibri Light" pitchFamily="34" charset="0"/>
        <a:ea typeface="+mn-ea"/>
        <a:cs typeface="+mn-cs"/>
      </a:defRPr>
    </a:lvl6pPr>
    <a:lvl7pPr marL="2743200" algn="l" defTabSz="914400" rtl="0" eaLnBrk="1" latinLnBrk="0" hangingPunct="1">
      <a:defRPr kern="1200">
        <a:solidFill>
          <a:schemeClr val="tx1"/>
        </a:solidFill>
        <a:latin typeface="Calibri Light" pitchFamily="34" charset="0"/>
        <a:ea typeface="+mn-ea"/>
        <a:cs typeface="+mn-cs"/>
      </a:defRPr>
    </a:lvl7pPr>
    <a:lvl8pPr marL="3200400" algn="l" defTabSz="914400" rtl="0" eaLnBrk="1" latinLnBrk="0" hangingPunct="1">
      <a:defRPr kern="1200">
        <a:solidFill>
          <a:schemeClr val="tx1"/>
        </a:solidFill>
        <a:latin typeface="Calibri Light" pitchFamily="34" charset="0"/>
        <a:ea typeface="+mn-ea"/>
        <a:cs typeface="+mn-cs"/>
      </a:defRPr>
    </a:lvl8pPr>
    <a:lvl9pPr marL="3657600" algn="l" defTabSz="914400" rtl="0" eaLnBrk="1" latinLnBrk="0" hangingPunct="1">
      <a:defRPr kern="1200">
        <a:solidFill>
          <a:schemeClr val="tx1"/>
        </a:solidFill>
        <a:latin typeface="Calibri Light"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p:scale>
          <a:sx n="64" d="100"/>
          <a:sy n="64" d="100"/>
        </p:scale>
        <p:origin x="-2382" y="-1248"/>
      </p:cViewPr>
      <p:guideLst>
        <p:guide orient="horz" pos="2160"/>
        <p:guide pos="384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presProps" Target="presProps.xml"/><Relationship Id="rId8" Type="http://schemas.openxmlformats.org/officeDocument/2006/relationships/slide" Target="slides/slide7.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bg>
      <p:bgPr>
        <a:solidFill>
          <a:schemeClr val="accent1"/>
        </a:solidFill>
        <a:effectLst/>
      </p:bgPr>
    </p:bg>
    <p:spTree>
      <p:nvGrpSpPr>
        <p:cNvPr id="1" name=""/>
        <p:cNvGrpSpPr/>
        <p:nvPr/>
      </p:nvGrpSpPr>
      <p:grpSpPr>
        <a:xfrm>
          <a:off x="0" y="0"/>
          <a:ext cx="0" cy="0"/>
          <a:chOff x="0" y="0"/>
          <a:chExt cx="0" cy="0"/>
        </a:xfrm>
      </p:grpSpPr>
      <p:sp>
        <p:nvSpPr>
          <p:cNvPr id="4" name="Rectangle 3"/>
          <p:cNvSpPr/>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603504" y="770467"/>
            <a:ext cx="10782300" cy="3352800"/>
          </a:xfrm>
        </p:spPr>
        <p:txBody>
          <a:bodyPr anchor="b">
            <a:noAutofit/>
          </a:bodyPr>
          <a:lstStyle>
            <a:lvl1pPr algn="l">
              <a:lnSpc>
                <a:spcPct val="80000"/>
              </a:lnSpc>
              <a:defRPr sz="8800" spc="-120" baseline="0">
                <a:solidFill>
                  <a:srgbClr val="FFFFFF"/>
                </a:solidFill>
              </a:defRPr>
            </a:lvl1pPr>
          </a:lstStyle>
          <a:p>
            <a:r>
              <a:rPr lang="it-IT" smtClean="0"/>
              <a:t>Fare clic per modificare lo stile del titolo</a:t>
            </a:r>
            <a:endParaRPr lang="en-US" dirty="0"/>
          </a:p>
        </p:txBody>
      </p:sp>
      <p:sp>
        <p:nvSpPr>
          <p:cNvPr id="3" name="Subtitle 2"/>
          <p:cNvSpPr>
            <a:spLocks noGrp="1"/>
          </p:cNvSpPr>
          <p:nvPr>
            <p:ph type="subTitle" idx="1"/>
          </p:nvPr>
        </p:nvSpPr>
        <p:spPr>
          <a:xfrm>
            <a:off x="667512" y="4206876"/>
            <a:ext cx="9228201" cy="1645920"/>
          </a:xfrm>
        </p:spPr>
        <p:txBody>
          <a:bodyPr>
            <a:normAutofit/>
          </a:bodyPr>
          <a:lstStyle>
            <a:lvl1pPr marL="0" indent="0" algn="l">
              <a:buNone/>
              <a:defRPr sz="3200">
                <a:solidFill>
                  <a:schemeClr val="bg1"/>
                </a:solidFill>
                <a:latin typeface="+mj-lt"/>
              </a:defRPr>
            </a:lvl1pPr>
            <a:lvl2pPr marL="457200" indent="0" algn="ctr">
              <a:buNone/>
              <a:defRPr sz="28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it-IT" smtClean="0"/>
              <a:t>Fare clic per modificare lo stile del sottotitolo dello schema</a:t>
            </a:r>
            <a:endParaRPr lang="en-US" dirty="0"/>
          </a:p>
        </p:txBody>
      </p:sp>
      <p:sp>
        <p:nvSpPr>
          <p:cNvPr id="5" name="Date Placeholder 6"/>
          <p:cNvSpPr>
            <a:spLocks noGrp="1"/>
          </p:cNvSpPr>
          <p:nvPr>
            <p:ph type="dt" sz="half" idx="10"/>
          </p:nvPr>
        </p:nvSpPr>
        <p:spPr/>
        <p:txBody>
          <a:bodyPr/>
          <a:lstStyle>
            <a:lvl1pPr>
              <a:defRPr>
                <a:solidFill>
                  <a:srgbClr val="FFFFFF">
                    <a:alpha val="80000"/>
                  </a:srgbClr>
                </a:solidFill>
              </a:defRPr>
            </a:lvl1pPr>
          </a:lstStyle>
          <a:p>
            <a:pPr>
              <a:defRPr/>
            </a:pPr>
            <a:fld id="{229B2DD4-A73E-468C-B622-9BD70B8275A3}" type="datetimeFigureOut">
              <a:rPr lang="en-US"/>
              <a:pPr>
                <a:defRPr/>
              </a:pPr>
              <a:t>6/20/2014</a:t>
            </a:fld>
            <a:endParaRPr lang="en-US"/>
          </a:p>
        </p:txBody>
      </p:sp>
      <p:sp>
        <p:nvSpPr>
          <p:cNvPr id="6" name="Footer Placeholder 7"/>
          <p:cNvSpPr>
            <a:spLocks noGrp="1"/>
          </p:cNvSpPr>
          <p:nvPr>
            <p:ph type="ftr" sz="quarter" idx="11"/>
          </p:nvPr>
        </p:nvSpPr>
        <p:spPr/>
        <p:txBody>
          <a:bodyPr/>
          <a:lstStyle>
            <a:lvl1pPr>
              <a:defRPr>
                <a:solidFill>
                  <a:srgbClr val="FFFFFF">
                    <a:alpha val="80000"/>
                  </a:srgbClr>
                </a:solidFill>
              </a:defRPr>
            </a:lvl1pPr>
          </a:lstStyle>
          <a:p>
            <a:pPr>
              <a:defRPr/>
            </a:pPr>
            <a:endParaRPr lang="en-US"/>
          </a:p>
        </p:txBody>
      </p:sp>
      <p:sp>
        <p:nvSpPr>
          <p:cNvPr id="7" name="Slide Number Placeholder 8"/>
          <p:cNvSpPr>
            <a:spLocks noGrp="1"/>
          </p:cNvSpPr>
          <p:nvPr>
            <p:ph type="sldNum" sz="quarter" idx="12"/>
          </p:nvPr>
        </p:nvSpPr>
        <p:spPr/>
        <p:txBody>
          <a:bodyPr/>
          <a:lstStyle>
            <a:lvl1pPr>
              <a:defRPr>
                <a:solidFill>
                  <a:srgbClr val="FFFFFF"/>
                </a:solidFill>
              </a:defRPr>
            </a:lvl1pPr>
          </a:lstStyle>
          <a:p>
            <a:fld id="{61F72B21-44D0-4E36-A824-76FFBED2C1B8}" type="slidenum">
              <a:rPr lang="en-US"/>
              <a:pPr/>
              <a:t>‹N›</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3" name="Vertical Text Placeholder 2"/>
          <p:cNvSpPr>
            <a:spLocks noGrp="1"/>
          </p:cNvSpPr>
          <p:nvPr>
            <p:ph type="body" orient="vert" idx="1"/>
          </p:nvPr>
        </p:nvSpPr>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10"/>
          </p:nvPr>
        </p:nvSpPr>
        <p:spPr/>
        <p:txBody>
          <a:bodyPr/>
          <a:lstStyle>
            <a:lvl1pPr>
              <a:defRPr/>
            </a:lvl1pPr>
          </a:lstStyle>
          <a:p>
            <a:pPr>
              <a:defRPr/>
            </a:pPr>
            <a:fld id="{7D749240-B573-463C-B0BF-A5ABE957CF56}" type="datetimeFigureOut">
              <a:rPr lang="en-US"/>
              <a:pPr>
                <a:defRPr/>
              </a:pPr>
              <a:t>6/20/2014</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fld id="{F15334BE-C285-42D7-BF1B-EAAA8F2E9FC0}" type="slidenum">
              <a:rPr lang="en-US"/>
              <a:pPr/>
              <a:t>‹N›</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e testo verticale">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43950" y="695325"/>
            <a:ext cx="2628900" cy="4800600"/>
          </a:xfrm>
        </p:spPr>
        <p:txBody>
          <a:bodyPr vert="eaVert"/>
          <a:lstStyle/>
          <a:p>
            <a:r>
              <a:rPr lang="it-IT" smtClean="0"/>
              <a:t>Fare clic per modificare lo stile del titolo</a:t>
            </a:r>
            <a:endParaRPr lang="en-US" dirty="0"/>
          </a:p>
        </p:txBody>
      </p:sp>
      <p:sp>
        <p:nvSpPr>
          <p:cNvPr id="3" name="Vertical Text Placeholder 2"/>
          <p:cNvSpPr>
            <a:spLocks noGrp="1"/>
          </p:cNvSpPr>
          <p:nvPr>
            <p:ph type="body" orient="vert" idx="1"/>
          </p:nvPr>
        </p:nvSpPr>
        <p:spPr>
          <a:xfrm>
            <a:off x="771525" y="714375"/>
            <a:ext cx="7734300" cy="5400675"/>
          </a:xfrm>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10"/>
          </p:nvPr>
        </p:nvSpPr>
        <p:spPr/>
        <p:txBody>
          <a:bodyPr/>
          <a:lstStyle>
            <a:lvl1pPr>
              <a:defRPr/>
            </a:lvl1pPr>
          </a:lstStyle>
          <a:p>
            <a:pPr>
              <a:defRPr/>
            </a:pPr>
            <a:fld id="{22B55A26-1F28-4956-AACF-8F416CB79708}" type="datetimeFigureOut">
              <a:rPr lang="en-US"/>
              <a:pPr>
                <a:defRPr/>
              </a:pPr>
              <a:t>6/20/2014</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fld id="{6DCFE8BD-83D9-4A97-AF25-24531A2C46EB}" type="slidenum">
              <a:rPr lang="en-US"/>
              <a:pPr/>
              <a:t>‹N›</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3" name="Content Placeholder 2"/>
          <p:cNvSpPr>
            <a:spLocks noGrp="1"/>
          </p:cNvSpPr>
          <p:nvPr>
            <p:ph idx="1"/>
          </p:nvPr>
        </p:nvSpPr>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10"/>
          </p:nvPr>
        </p:nvSpPr>
        <p:spPr/>
        <p:txBody>
          <a:bodyPr/>
          <a:lstStyle>
            <a:lvl1pPr>
              <a:defRPr/>
            </a:lvl1pPr>
          </a:lstStyle>
          <a:p>
            <a:pPr>
              <a:defRPr/>
            </a:pPr>
            <a:fld id="{2F0C778B-DD52-4200-AC3F-86AC5EC02E25}" type="datetimeFigureOut">
              <a:rPr lang="en-US"/>
              <a:pPr>
                <a:defRPr/>
              </a:pPr>
              <a:t>6/20/2014</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fld id="{C9424B20-9A9D-4E6E-A953-FCAE8D4F5375}" type="slidenum">
              <a:rPr lang="en-US"/>
              <a:pPr/>
              <a:t>‹N›</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le 1"/>
          <p:cNvSpPr>
            <a:spLocks noGrp="1"/>
          </p:cNvSpPr>
          <p:nvPr>
            <p:ph type="title"/>
          </p:nvPr>
        </p:nvSpPr>
        <p:spPr>
          <a:xfrm>
            <a:off x="603504" y="767419"/>
            <a:ext cx="10780776" cy="3355848"/>
          </a:xfrm>
        </p:spPr>
        <p:txBody>
          <a:bodyPr anchor="b"/>
          <a:lstStyle>
            <a:lvl1pPr>
              <a:lnSpc>
                <a:spcPct val="80000"/>
              </a:lnSpc>
              <a:defRPr sz="8800" b="0" baseline="0">
                <a:solidFill>
                  <a:schemeClr val="accent1"/>
                </a:solidFill>
              </a:defRPr>
            </a:lvl1pPr>
          </a:lstStyle>
          <a:p>
            <a:r>
              <a:rPr lang="it-IT" smtClean="0"/>
              <a:t>Fare clic per modificare lo stile del titolo</a:t>
            </a:r>
            <a:endParaRPr lang="en-US" dirty="0"/>
          </a:p>
        </p:txBody>
      </p:sp>
      <p:sp>
        <p:nvSpPr>
          <p:cNvPr id="3" name="Text Placeholder 2"/>
          <p:cNvSpPr>
            <a:spLocks noGrp="1"/>
          </p:cNvSpPr>
          <p:nvPr>
            <p:ph type="body" idx="1"/>
          </p:nvPr>
        </p:nvSpPr>
        <p:spPr>
          <a:xfrm>
            <a:off x="667512" y="4204209"/>
            <a:ext cx="9226296" cy="1645920"/>
          </a:xfrm>
        </p:spPr>
        <p:txBody>
          <a:bodyPr>
            <a:normAutofit/>
          </a:bodyPr>
          <a:lstStyle>
            <a:lvl1pPr marL="0" indent="0">
              <a:buNone/>
              <a:defRPr sz="3200">
                <a:solidFill>
                  <a:schemeClr val="tx1"/>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Fare clic per modificare stili del testo dello schema</a:t>
            </a:r>
          </a:p>
        </p:txBody>
      </p:sp>
      <p:sp>
        <p:nvSpPr>
          <p:cNvPr id="4" name="Date Placeholder 3"/>
          <p:cNvSpPr>
            <a:spLocks noGrp="1"/>
          </p:cNvSpPr>
          <p:nvPr>
            <p:ph type="dt" sz="half" idx="10"/>
          </p:nvPr>
        </p:nvSpPr>
        <p:spPr/>
        <p:txBody>
          <a:bodyPr/>
          <a:lstStyle>
            <a:lvl1pPr>
              <a:defRPr/>
            </a:lvl1pPr>
          </a:lstStyle>
          <a:p>
            <a:pPr>
              <a:defRPr/>
            </a:pPr>
            <a:fld id="{0DFBABA2-BA0C-46E5-843A-D53921E3CAF6}" type="datetimeFigureOut">
              <a:rPr lang="en-US"/>
              <a:pPr>
                <a:defRPr/>
              </a:pPr>
              <a:t>6/20/2014</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fld id="{74CDD1E0-5A71-4B94-8F8D-0A79574CA036}" type="slidenum">
              <a:rPr lang="en-US"/>
              <a:pPr/>
              <a:t>‹N›</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3" name="Content Placeholder 2"/>
          <p:cNvSpPr>
            <a:spLocks noGrp="1"/>
          </p:cNvSpPr>
          <p:nvPr>
            <p:ph sz="half" idx="1"/>
          </p:nvPr>
        </p:nvSpPr>
        <p:spPr>
          <a:xfrm>
            <a:off x="676656" y="1998134"/>
            <a:ext cx="4663440" cy="376732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Content Placeholder 3"/>
          <p:cNvSpPr>
            <a:spLocks noGrp="1"/>
          </p:cNvSpPr>
          <p:nvPr>
            <p:ph sz="half" idx="2"/>
          </p:nvPr>
        </p:nvSpPr>
        <p:spPr>
          <a:xfrm>
            <a:off x="6011330" y="1998134"/>
            <a:ext cx="4663440" cy="376732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5" name="Date Placeholder 3"/>
          <p:cNvSpPr>
            <a:spLocks noGrp="1"/>
          </p:cNvSpPr>
          <p:nvPr>
            <p:ph type="dt" sz="half" idx="10"/>
          </p:nvPr>
        </p:nvSpPr>
        <p:spPr/>
        <p:txBody>
          <a:bodyPr/>
          <a:lstStyle>
            <a:lvl1pPr>
              <a:defRPr/>
            </a:lvl1pPr>
          </a:lstStyle>
          <a:p>
            <a:pPr>
              <a:defRPr/>
            </a:pPr>
            <a:fld id="{82C53B17-607E-4B02-A8DC-46183AB018C4}" type="datetimeFigureOut">
              <a:rPr lang="en-US"/>
              <a:pPr>
                <a:defRPr/>
              </a:pPr>
              <a:t>6/20/2014</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fld id="{EFA0F80E-7AE7-4FB1-AEFF-A75A17FE7287}" type="slidenum">
              <a:rPr lang="en-US"/>
              <a:pPr/>
              <a:t>‹N›</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it-IT" smtClean="0"/>
              <a:t>Fare clic per modificare lo stile del titolo</a:t>
            </a:r>
            <a:endParaRPr lang="en-US" dirty="0"/>
          </a:p>
        </p:txBody>
      </p:sp>
      <p:sp>
        <p:nvSpPr>
          <p:cNvPr id="3" name="Text Placeholder 2"/>
          <p:cNvSpPr>
            <a:spLocks noGrp="1"/>
          </p:cNvSpPr>
          <p:nvPr>
            <p:ph type="body" idx="1"/>
          </p:nvPr>
        </p:nvSpPr>
        <p:spPr>
          <a:xfrm>
            <a:off x="676656" y="2040467"/>
            <a:ext cx="4663440" cy="723400"/>
          </a:xfrm>
        </p:spPr>
        <p:txBody>
          <a:bodyPr anchor="ctr">
            <a:normAutofit/>
          </a:bodyPr>
          <a:lstStyle>
            <a:lvl1pPr marL="0" indent="0">
              <a:buNone/>
              <a:defRPr sz="2200" b="0" cap="all" baseline="0">
                <a:solidFill>
                  <a:schemeClr val="tx1">
                    <a:lumMod val="85000"/>
                    <a:lumOff val="15000"/>
                  </a:schemeClr>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4" name="Content Placeholder 3"/>
          <p:cNvSpPr>
            <a:spLocks noGrp="1"/>
          </p:cNvSpPr>
          <p:nvPr>
            <p:ph sz="half" idx="2"/>
          </p:nvPr>
        </p:nvSpPr>
        <p:spPr>
          <a:xfrm>
            <a:off x="676656" y="2753084"/>
            <a:ext cx="4663440" cy="32004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5" name="Text Placeholder 4"/>
          <p:cNvSpPr>
            <a:spLocks noGrp="1"/>
          </p:cNvSpPr>
          <p:nvPr>
            <p:ph type="body" sz="quarter" idx="3"/>
          </p:nvPr>
        </p:nvSpPr>
        <p:spPr>
          <a:xfrm>
            <a:off x="6007608" y="2038435"/>
            <a:ext cx="4663440" cy="722376"/>
          </a:xfrm>
        </p:spPr>
        <p:txBody>
          <a:bodyPr anchor="ctr">
            <a:normAutofit/>
          </a:bodyPr>
          <a:lstStyle>
            <a:lvl1pPr marL="0" indent="0">
              <a:buNone/>
              <a:defRPr sz="2200" b="0" cap="all" baseline="0">
                <a:solidFill>
                  <a:schemeClr val="tx1">
                    <a:lumMod val="85000"/>
                    <a:lumOff val="15000"/>
                  </a:schemeClr>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6" name="Content Placeholder 5"/>
          <p:cNvSpPr>
            <a:spLocks noGrp="1"/>
          </p:cNvSpPr>
          <p:nvPr>
            <p:ph sz="quarter" idx="4"/>
          </p:nvPr>
        </p:nvSpPr>
        <p:spPr>
          <a:xfrm>
            <a:off x="6007608" y="2750990"/>
            <a:ext cx="4663440" cy="32004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7" name="Date Placeholder 3"/>
          <p:cNvSpPr>
            <a:spLocks noGrp="1"/>
          </p:cNvSpPr>
          <p:nvPr>
            <p:ph type="dt" sz="half" idx="10"/>
          </p:nvPr>
        </p:nvSpPr>
        <p:spPr/>
        <p:txBody>
          <a:bodyPr/>
          <a:lstStyle>
            <a:lvl1pPr>
              <a:defRPr/>
            </a:lvl1pPr>
          </a:lstStyle>
          <a:p>
            <a:pPr>
              <a:defRPr/>
            </a:pPr>
            <a:fld id="{337A286B-691A-403A-B89A-4860A455BADD}" type="datetimeFigureOut">
              <a:rPr lang="en-US"/>
              <a:pPr>
                <a:defRPr/>
              </a:pPr>
              <a:t>6/20/2014</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fld id="{CC05FD56-B9B6-49D2-B98E-16EB05B0705D}" type="slidenum">
              <a:rPr lang="en-US"/>
              <a:pPr/>
              <a:t>‹N›</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it-IT" smtClean="0"/>
              <a:t>Fare clic per modificare lo stile del titolo</a:t>
            </a:r>
            <a:endParaRPr lang="en-US" dirty="0"/>
          </a:p>
        </p:txBody>
      </p:sp>
      <p:sp>
        <p:nvSpPr>
          <p:cNvPr id="3" name="Date Placeholder 3"/>
          <p:cNvSpPr>
            <a:spLocks noGrp="1"/>
          </p:cNvSpPr>
          <p:nvPr>
            <p:ph type="dt" sz="half" idx="10"/>
          </p:nvPr>
        </p:nvSpPr>
        <p:spPr/>
        <p:txBody>
          <a:bodyPr/>
          <a:lstStyle>
            <a:lvl1pPr>
              <a:defRPr/>
            </a:lvl1pPr>
          </a:lstStyle>
          <a:p>
            <a:pPr>
              <a:defRPr/>
            </a:pPr>
            <a:fld id="{19CB36B6-336C-4964-85FB-B0884F48A74A}" type="datetimeFigureOut">
              <a:rPr lang="en-US"/>
              <a:pPr>
                <a:defRPr/>
              </a:pPr>
              <a:t>6/20/2014</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fld id="{DF77354A-7A26-4B9B-8C14-4B93647E8067}" type="slidenum">
              <a:rPr lang="en-US"/>
              <a:pPr/>
              <a:t>‹N›</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7A515ED2-0005-41CD-B321-21B2AEC72651}" type="datetimeFigureOut">
              <a:rPr lang="en-US"/>
              <a:pPr>
                <a:defRPr/>
              </a:pPr>
              <a:t>6/20/2014</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fld id="{ED2648DD-0040-4643-BCB5-F3917AE7E160}" type="slidenum">
              <a:rPr lang="en-US"/>
              <a:pPr/>
              <a:t>‹N›</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5" name="Rectangle 1"/>
          <p:cNvSpPr/>
          <p:nvPr/>
        </p:nvSpPr>
        <p:spPr>
          <a:xfrm>
            <a:off x="7620000" y="0"/>
            <a:ext cx="457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sp>
      <p:sp>
        <p:nvSpPr>
          <p:cNvPr id="9" name="Title 8"/>
          <p:cNvSpPr>
            <a:spLocks noGrp="1"/>
          </p:cNvSpPr>
          <p:nvPr>
            <p:ph type="title"/>
          </p:nvPr>
        </p:nvSpPr>
        <p:spPr>
          <a:xfrm>
            <a:off x="8261404" y="542282"/>
            <a:ext cx="3383280" cy="1920240"/>
          </a:xfrm>
        </p:spPr>
        <p:txBody>
          <a:bodyPr anchor="b">
            <a:noAutofit/>
          </a:bodyPr>
          <a:lstStyle>
            <a:lvl1pPr>
              <a:lnSpc>
                <a:spcPct val="85000"/>
              </a:lnSpc>
              <a:defRPr sz="4000">
                <a:solidFill>
                  <a:srgbClr val="FFFFFF"/>
                </a:solidFill>
              </a:defRPr>
            </a:lvl1pPr>
          </a:lstStyle>
          <a:p>
            <a:r>
              <a:rPr lang="it-IT" smtClean="0"/>
              <a:t>Fare clic per modificare lo stile del titolo</a:t>
            </a:r>
            <a:endParaRPr lang="en-US" dirty="0"/>
          </a:p>
        </p:txBody>
      </p:sp>
      <p:sp>
        <p:nvSpPr>
          <p:cNvPr id="3" name="Content Placeholder 2"/>
          <p:cNvSpPr>
            <a:spLocks noGrp="1"/>
          </p:cNvSpPr>
          <p:nvPr>
            <p:ph idx="1"/>
          </p:nvPr>
        </p:nvSpPr>
        <p:spPr>
          <a:xfrm>
            <a:off x="762000" y="762000"/>
            <a:ext cx="6096000" cy="457200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Text Placeholder 3"/>
          <p:cNvSpPr>
            <a:spLocks noGrp="1"/>
          </p:cNvSpPr>
          <p:nvPr>
            <p:ph type="body" sz="half" idx="2"/>
          </p:nvPr>
        </p:nvSpPr>
        <p:spPr>
          <a:xfrm>
            <a:off x="8275982" y="2511813"/>
            <a:ext cx="3398520" cy="3126987"/>
          </a:xfrm>
        </p:spPr>
        <p:txBody>
          <a:bodyPr>
            <a:normAutofit/>
          </a:bodyPr>
          <a:lstStyle>
            <a:lvl1pPr marL="0" marR="0" indent="0" algn="l" defTabSz="914400" rtl="0" eaLnBrk="1" fontAlgn="auto" latinLnBrk="0" hangingPunct="1">
              <a:lnSpc>
                <a:spcPct val="100000"/>
              </a:lnSpc>
              <a:spcBef>
                <a:spcPts val="1200"/>
              </a:spcBef>
              <a:spcAft>
                <a:spcPts val="0"/>
              </a:spcAft>
              <a:buClrTx/>
              <a:buSzTx/>
              <a:buFontTx/>
              <a:buNone/>
              <a:tabLst/>
              <a:defRPr sz="1800">
                <a:solidFill>
                  <a:srgbClr val="262626"/>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6" name="Date Placeholder 4"/>
          <p:cNvSpPr>
            <a:spLocks noGrp="1"/>
          </p:cNvSpPr>
          <p:nvPr>
            <p:ph type="dt" sz="half" idx="10"/>
          </p:nvPr>
        </p:nvSpPr>
        <p:spPr/>
        <p:txBody>
          <a:bodyPr/>
          <a:lstStyle>
            <a:lvl1pPr>
              <a:defRPr/>
            </a:lvl1pPr>
          </a:lstStyle>
          <a:p>
            <a:pPr>
              <a:defRPr/>
            </a:pPr>
            <a:fld id="{826F7135-BC45-4CD5-A6CA-9BA207750D05}" type="datetimeFigureOut">
              <a:rPr lang="en-US"/>
              <a:pPr>
                <a:defRPr/>
              </a:pPr>
              <a:t>6/20/2014</a:t>
            </a:fld>
            <a:endParaRPr lang="en-US"/>
          </a:p>
        </p:txBody>
      </p:sp>
      <p:sp>
        <p:nvSpPr>
          <p:cNvPr id="7" name="Footer Placeholder 5"/>
          <p:cNvSpPr>
            <a:spLocks noGrp="1"/>
          </p:cNvSpPr>
          <p:nvPr>
            <p:ph type="ftr" sz="quarter" idx="11"/>
          </p:nvPr>
        </p:nvSpPr>
        <p:spPr/>
        <p:txBody>
          <a:bodyPr/>
          <a:lstStyle>
            <a:lvl1pPr>
              <a:defRPr/>
            </a:lvl1pPr>
          </a:lstStyle>
          <a:p>
            <a:pPr>
              <a:defRPr/>
            </a:pPr>
            <a:endParaRPr lang="en-US"/>
          </a:p>
        </p:txBody>
      </p:sp>
      <p:sp>
        <p:nvSpPr>
          <p:cNvPr id="8" name="Slide Number Placeholder 6"/>
          <p:cNvSpPr>
            <a:spLocks noGrp="1"/>
          </p:cNvSpPr>
          <p:nvPr>
            <p:ph type="sldNum" sz="quarter" idx="12"/>
          </p:nvPr>
        </p:nvSpPr>
        <p:spPr/>
        <p:txBody>
          <a:bodyPr/>
          <a:lstStyle>
            <a:lvl1pPr>
              <a:defRPr>
                <a:solidFill>
                  <a:srgbClr val="FFFFFF"/>
                </a:solidFill>
              </a:defRPr>
            </a:lvl1pPr>
          </a:lstStyle>
          <a:p>
            <a:fld id="{BC0EE316-A89C-4077-952B-0F64972C5F50}" type="slidenum">
              <a:rPr lang="en-US"/>
              <a:pPr/>
              <a:t>‹N›</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49224" y="5418667"/>
            <a:ext cx="10780776" cy="613283"/>
          </a:xfrm>
        </p:spPr>
        <p:txBody>
          <a:bodyPr anchor="b"/>
          <a:lstStyle>
            <a:lvl1pPr>
              <a:defRPr sz="3200" b="0">
                <a:solidFill>
                  <a:srgbClr val="FFFFFF"/>
                </a:solidFill>
              </a:defRPr>
            </a:lvl1pPr>
          </a:lstStyle>
          <a:p>
            <a:r>
              <a:rPr lang="it-IT" smtClean="0"/>
              <a:t>Fare clic per modificare lo stile del titolo</a:t>
            </a:r>
            <a:endParaRPr lang="en-US" dirty="0"/>
          </a:p>
        </p:txBody>
      </p:sp>
      <p:sp>
        <p:nvSpPr>
          <p:cNvPr id="3" name="Picture Placeholder 2"/>
          <p:cNvSpPr>
            <a:spLocks noGrp="1" noChangeAspect="1"/>
          </p:cNvSpPr>
          <p:nvPr>
            <p:ph type="pic" idx="1"/>
          </p:nvPr>
        </p:nvSpPr>
        <p:spPr>
          <a:xfrm>
            <a:off x="0" y="0"/>
            <a:ext cx="12192000" cy="5330952"/>
          </a:xfrm>
          <a:blipFill>
            <a:blip r:embed="rId2"/>
            <a:stretch>
              <a:fillRect/>
            </a:stretch>
          </a:blipFill>
        </p:spPr>
        <p:txBody>
          <a:bodyPr rtlCol="0">
            <a:normAutofit/>
          </a:bodyPr>
          <a:lstStyle>
            <a:lvl1pPr marL="0" indent="0" algn="ctr">
              <a:spcBef>
                <a:spcPts val="800"/>
              </a:spcBef>
              <a:buNone/>
              <a:defRPr sz="3200">
                <a:solidFill>
                  <a:schemeClr val="tx1">
                    <a:lumMod val="75000"/>
                    <a:lumOff val="2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it-IT" noProof="0" smtClean="0"/>
              <a:t>Fare clic sull'icona per inserire un'immagine</a:t>
            </a:r>
            <a:endParaRPr lang="en-US" noProof="0" dirty="0"/>
          </a:p>
        </p:txBody>
      </p:sp>
      <p:sp>
        <p:nvSpPr>
          <p:cNvPr id="4" name="Text Placeholder 3"/>
          <p:cNvSpPr>
            <a:spLocks noGrp="1"/>
          </p:cNvSpPr>
          <p:nvPr>
            <p:ph type="body" sz="half" idx="2"/>
          </p:nvPr>
        </p:nvSpPr>
        <p:spPr>
          <a:xfrm>
            <a:off x="676656" y="5909735"/>
            <a:ext cx="9229344" cy="533400"/>
          </a:xfrm>
        </p:spPr>
        <p:txBody>
          <a:bodyPr>
            <a:normAutofit/>
          </a:bodyPr>
          <a:lstStyle>
            <a:lvl1pPr marL="0" indent="0">
              <a:lnSpc>
                <a:spcPct val="90000"/>
              </a:lnSpc>
              <a:buNone/>
              <a:defRPr sz="1400">
                <a:solidFill>
                  <a:srgbClr val="262626"/>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5" name="Date Placeholder 11"/>
          <p:cNvSpPr>
            <a:spLocks noGrp="1"/>
          </p:cNvSpPr>
          <p:nvPr>
            <p:ph type="dt" sz="half" idx="10"/>
          </p:nvPr>
        </p:nvSpPr>
        <p:spPr/>
        <p:txBody>
          <a:bodyPr/>
          <a:lstStyle>
            <a:lvl1pPr>
              <a:defRPr>
                <a:solidFill>
                  <a:srgbClr val="FFFFFF">
                    <a:alpha val="80000"/>
                  </a:srgbClr>
                </a:solidFill>
              </a:defRPr>
            </a:lvl1pPr>
          </a:lstStyle>
          <a:p>
            <a:pPr>
              <a:defRPr/>
            </a:pPr>
            <a:fld id="{734D91FF-D8B1-44F6-89CE-B2D388336B18}" type="datetimeFigureOut">
              <a:rPr lang="en-US"/>
              <a:pPr>
                <a:defRPr/>
              </a:pPr>
              <a:t>6/20/2014</a:t>
            </a:fld>
            <a:endParaRPr lang="en-US"/>
          </a:p>
        </p:txBody>
      </p:sp>
      <p:sp>
        <p:nvSpPr>
          <p:cNvPr id="6" name="Footer Placeholder 12"/>
          <p:cNvSpPr>
            <a:spLocks noGrp="1"/>
          </p:cNvSpPr>
          <p:nvPr>
            <p:ph type="ftr" sz="quarter" idx="11"/>
          </p:nvPr>
        </p:nvSpPr>
        <p:spPr/>
        <p:txBody>
          <a:bodyPr/>
          <a:lstStyle>
            <a:lvl1pPr>
              <a:defRPr>
                <a:solidFill>
                  <a:srgbClr val="FFFFFF">
                    <a:alpha val="80000"/>
                  </a:srgbClr>
                </a:solidFill>
              </a:defRPr>
            </a:lvl1pPr>
          </a:lstStyle>
          <a:p>
            <a:pPr>
              <a:defRPr/>
            </a:pPr>
            <a:endParaRPr lang="en-US"/>
          </a:p>
        </p:txBody>
      </p:sp>
      <p:sp>
        <p:nvSpPr>
          <p:cNvPr id="7" name="Slide Number Placeholder 13"/>
          <p:cNvSpPr>
            <a:spLocks noGrp="1"/>
          </p:cNvSpPr>
          <p:nvPr>
            <p:ph type="sldNum" sz="quarter" idx="12"/>
          </p:nvPr>
        </p:nvSpPr>
        <p:spPr/>
        <p:txBody>
          <a:bodyPr/>
          <a:lstStyle>
            <a:lvl1pPr>
              <a:defRPr>
                <a:solidFill>
                  <a:srgbClr val="FFFFFF"/>
                </a:solidFill>
              </a:defRPr>
            </a:lvl1pPr>
          </a:lstStyle>
          <a:p>
            <a:fld id="{DB552C8C-6179-45E3-858C-424A9EB315B5}" type="slidenum">
              <a:rPr lang="en-US"/>
              <a:pPr/>
              <a:t>‹N›</a:t>
            </a:fld>
            <a:endParaRPr lang="en-US"/>
          </a:p>
        </p:txBody>
      </p:sp>
    </p:spTree>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57225" y="500063"/>
            <a:ext cx="10772775" cy="1657350"/>
          </a:xfrm>
          <a:prstGeom prst="rect">
            <a:avLst/>
          </a:prstGeom>
        </p:spPr>
        <p:txBody>
          <a:bodyPr vert="horz" lIns="91440" tIns="45720" rIns="91440" bIns="45720" rtlCol="0" anchor="ctr">
            <a:normAutofit/>
          </a:bodyPr>
          <a:lstStyle/>
          <a:p>
            <a:r>
              <a:rPr lang="it-IT" smtClean="0"/>
              <a:t>Fare clic per modificare lo stile del titolo</a:t>
            </a:r>
            <a:endParaRPr lang="en-US" dirty="0"/>
          </a:p>
        </p:txBody>
      </p:sp>
      <p:sp>
        <p:nvSpPr>
          <p:cNvPr id="1027" name="Text Placeholder 2"/>
          <p:cNvSpPr>
            <a:spLocks noGrp="1"/>
          </p:cNvSpPr>
          <p:nvPr>
            <p:ph type="body" idx="1"/>
          </p:nvPr>
        </p:nvSpPr>
        <p:spPr bwMode="auto">
          <a:xfrm>
            <a:off x="676275" y="2011363"/>
            <a:ext cx="10753725" cy="3767137"/>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smtClean="0"/>
          </a:p>
        </p:txBody>
      </p:sp>
      <p:sp>
        <p:nvSpPr>
          <p:cNvPr id="4" name="Date Placeholder 3"/>
          <p:cNvSpPr>
            <a:spLocks noGrp="1"/>
          </p:cNvSpPr>
          <p:nvPr>
            <p:ph type="dt" sz="half" idx="2"/>
          </p:nvPr>
        </p:nvSpPr>
        <p:spPr>
          <a:xfrm>
            <a:off x="685800" y="6411913"/>
            <a:ext cx="4114800" cy="228600"/>
          </a:xfrm>
          <a:prstGeom prst="rect">
            <a:avLst/>
          </a:prstGeom>
        </p:spPr>
        <p:txBody>
          <a:bodyPr vert="horz" lIns="91440" tIns="45720" rIns="91440" bIns="45720" rtlCol="0" anchor="ctr"/>
          <a:lstStyle>
            <a:lvl1pPr algn="l" eaLnBrk="1" fontAlgn="auto" hangingPunct="1">
              <a:spcBef>
                <a:spcPts val="0"/>
              </a:spcBef>
              <a:spcAft>
                <a:spcPts val="0"/>
              </a:spcAft>
              <a:defRPr sz="950">
                <a:solidFill>
                  <a:schemeClr val="tx1">
                    <a:alpha val="80000"/>
                  </a:schemeClr>
                </a:solidFill>
                <a:latin typeface="+mn-lt"/>
              </a:defRPr>
            </a:lvl1pPr>
          </a:lstStyle>
          <a:p>
            <a:pPr>
              <a:defRPr/>
            </a:pPr>
            <a:fld id="{CF1E3290-799B-433E-973E-7D352A5125DF}" type="datetimeFigureOut">
              <a:rPr lang="en-US"/>
              <a:pPr>
                <a:defRPr/>
              </a:pPr>
              <a:t>6/20/2014</a:t>
            </a:fld>
            <a:endParaRPr lang="en-US"/>
          </a:p>
        </p:txBody>
      </p:sp>
      <p:sp>
        <p:nvSpPr>
          <p:cNvPr id="5" name="Footer Placeholder 4"/>
          <p:cNvSpPr>
            <a:spLocks noGrp="1"/>
          </p:cNvSpPr>
          <p:nvPr>
            <p:ph type="ftr" sz="quarter" idx="3"/>
          </p:nvPr>
        </p:nvSpPr>
        <p:spPr>
          <a:xfrm>
            <a:off x="685800" y="6554788"/>
            <a:ext cx="5029200" cy="228600"/>
          </a:xfrm>
          <a:prstGeom prst="rect">
            <a:avLst/>
          </a:prstGeom>
        </p:spPr>
        <p:txBody>
          <a:bodyPr vert="horz" lIns="91440" tIns="45720" rIns="91440" bIns="45720" rtlCol="0" anchor="ctr"/>
          <a:lstStyle>
            <a:lvl1pPr algn="l" eaLnBrk="1" fontAlgn="auto" hangingPunct="1">
              <a:spcBef>
                <a:spcPts val="0"/>
              </a:spcBef>
              <a:spcAft>
                <a:spcPts val="0"/>
              </a:spcAft>
              <a:defRPr sz="950" cap="all" baseline="0">
                <a:solidFill>
                  <a:schemeClr val="tx1">
                    <a:alpha val="80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8764588" y="5876925"/>
            <a:ext cx="2925762" cy="1397000"/>
          </a:xfrm>
          <a:prstGeom prst="rect">
            <a:avLst/>
          </a:prstGeom>
        </p:spPr>
        <p:txBody>
          <a:bodyPr vert="horz" wrap="square" lIns="91440" tIns="45720" rIns="91440" bIns="45720" numCol="1" anchor="b" anchorCtr="0" compatLnSpc="1">
            <a:prstTxWarp prst="textNoShape">
              <a:avLst/>
            </a:prstTxWarp>
          </a:bodyPr>
          <a:lstStyle>
            <a:lvl1pPr algn="r" eaLnBrk="1" hangingPunct="1">
              <a:defRPr sz="10300">
                <a:solidFill>
                  <a:srgbClr val="50B4C8"/>
                </a:solidFill>
              </a:defRPr>
            </a:lvl1pPr>
          </a:lstStyle>
          <a:p>
            <a:fld id="{E5A45017-0B26-424A-B26A-427F45E9EA8E}" type="slidenum">
              <a:rPr lang="en-US"/>
              <a:pPr/>
              <a:t>‹N›</a:t>
            </a:fld>
            <a:endParaRPr lang="en-US"/>
          </a:p>
        </p:txBody>
      </p:sp>
    </p:spTree>
  </p:cSld>
  <p:clrMap bg1="lt1" tx1="dk1" bg2="lt2" tx2="dk2" accent1="accent1" accent2="accent2" accent3="accent3" accent4="accent4" accent5="accent5" accent6="accent6" hlink="hlink" folHlink="folHlink"/>
  <p:sldLayoutIdLst>
    <p:sldLayoutId id="2147483891" r:id="rId1"/>
    <p:sldLayoutId id="2147483883" r:id="rId2"/>
    <p:sldLayoutId id="2147483884" r:id="rId3"/>
    <p:sldLayoutId id="2147483885" r:id="rId4"/>
    <p:sldLayoutId id="2147483886" r:id="rId5"/>
    <p:sldLayoutId id="2147483887" r:id="rId6"/>
    <p:sldLayoutId id="2147483888" r:id="rId7"/>
    <p:sldLayoutId id="2147483892" r:id="rId8"/>
    <p:sldLayoutId id="2147483893" r:id="rId9"/>
    <p:sldLayoutId id="2147483889" r:id="rId10"/>
    <p:sldLayoutId id="2147483890" r:id="rId11"/>
  </p:sldLayoutIdLst>
  <p:hf sldNum="0" hdr="0" ftr="0" dt="0"/>
  <p:txStyles>
    <p:titleStyle>
      <a:lvl1pPr algn="l" rtl="0" eaLnBrk="1" fontAlgn="base" hangingPunct="1">
        <a:lnSpc>
          <a:spcPct val="85000"/>
        </a:lnSpc>
        <a:spcBef>
          <a:spcPct val="0"/>
        </a:spcBef>
        <a:spcAft>
          <a:spcPct val="0"/>
        </a:spcAft>
        <a:defRPr sz="5400" kern="1200" spc="-120">
          <a:solidFill>
            <a:schemeClr val="accent1"/>
          </a:solidFill>
          <a:latin typeface="+mj-lt"/>
          <a:ea typeface="+mj-ea"/>
          <a:cs typeface="+mj-cs"/>
        </a:defRPr>
      </a:lvl1pPr>
      <a:lvl2pPr algn="l" rtl="0" eaLnBrk="1" fontAlgn="base" hangingPunct="1">
        <a:lnSpc>
          <a:spcPct val="85000"/>
        </a:lnSpc>
        <a:spcBef>
          <a:spcPct val="0"/>
        </a:spcBef>
        <a:spcAft>
          <a:spcPct val="0"/>
        </a:spcAft>
        <a:defRPr sz="5400">
          <a:solidFill>
            <a:schemeClr val="accent1"/>
          </a:solidFill>
          <a:latin typeface="Calibri Light" panose="020F0302020204030204" pitchFamily="34" charset="0"/>
        </a:defRPr>
      </a:lvl2pPr>
      <a:lvl3pPr algn="l" rtl="0" eaLnBrk="1" fontAlgn="base" hangingPunct="1">
        <a:lnSpc>
          <a:spcPct val="85000"/>
        </a:lnSpc>
        <a:spcBef>
          <a:spcPct val="0"/>
        </a:spcBef>
        <a:spcAft>
          <a:spcPct val="0"/>
        </a:spcAft>
        <a:defRPr sz="5400">
          <a:solidFill>
            <a:schemeClr val="accent1"/>
          </a:solidFill>
          <a:latin typeface="Calibri Light" panose="020F0302020204030204" pitchFamily="34" charset="0"/>
        </a:defRPr>
      </a:lvl3pPr>
      <a:lvl4pPr algn="l" rtl="0" eaLnBrk="1" fontAlgn="base" hangingPunct="1">
        <a:lnSpc>
          <a:spcPct val="85000"/>
        </a:lnSpc>
        <a:spcBef>
          <a:spcPct val="0"/>
        </a:spcBef>
        <a:spcAft>
          <a:spcPct val="0"/>
        </a:spcAft>
        <a:defRPr sz="5400">
          <a:solidFill>
            <a:schemeClr val="accent1"/>
          </a:solidFill>
          <a:latin typeface="Calibri Light" panose="020F0302020204030204" pitchFamily="34" charset="0"/>
        </a:defRPr>
      </a:lvl4pPr>
      <a:lvl5pPr algn="l" rtl="0" eaLnBrk="1" fontAlgn="base" hangingPunct="1">
        <a:lnSpc>
          <a:spcPct val="85000"/>
        </a:lnSpc>
        <a:spcBef>
          <a:spcPct val="0"/>
        </a:spcBef>
        <a:spcAft>
          <a:spcPct val="0"/>
        </a:spcAft>
        <a:defRPr sz="5400">
          <a:solidFill>
            <a:schemeClr val="accent1"/>
          </a:solidFill>
          <a:latin typeface="Calibri Light" panose="020F0302020204030204" pitchFamily="34" charset="0"/>
        </a:defRPr>
      </a:lvl5pPr>
      <a:lvl6pPr marL="457200" algn="l" rtl="0" eaLnBrk="1" fontAlgn="base" hangingPunct="1">
        <a:lnSpc>
          <a:spcPct val="85000"/>
        </a:lnSpc>
        <a:spcBef>
          <a:spcPct val="0"/>
        </a:spcBef>
        <a:spcAft>
          <a:spcPct val="0"/>
        </a:spcAft>
        <a:defRPr sz="5400">
          <a:solidFill>
            <a:schemeClr val="accent1"/>
          </a:solidFill>
          <a:latin typeface="Calibri Light" panose="020F0302020204030204" pitchFamily="34" charset="0"/>
        </a:defRPr>
      </a:lvl6pPr>
      <a:lvl7pPr marL="914400" algn="l" rtl="0" eaLnBrk="1" fontAlgn="base" hangingPunct="1">
        <a:lnSpc>
          <a:spcPct val="85000"/>
        </a:lnSpc>
        <a:spcBef>
          <a:spcPct val="0"/>
        </a:spcBef>
        <a:spcAft>
          <a:spcPct val="0"/>
        </a:spcAft>
        <a:defRPr sz="5400">
          <a:solidFill>
            <a:schemeClr val="accent1"/>
          </a:solidFill>
          <a:latin typeface="Calibri Light" panose="020F0302020204030204" pitchFamily="34" charset="0"/>
        </a:defRPr>
      </a:lvl7pPr>
      <a:lvl8pPr marL="1371600" algn="l" rtl="0" eaLnBrk="1" fontAlgn="base" hangingPunct="1">
        <a:lnSpc>
          <a:spcPct val="85000"/>
        </a:lnSpc>
        <a:spcBef>
          <a:spcPct val="0"/>
        </a:spcBef>
        <a:spcAft>
          <a:spcPct val="0"/>
        </a:spcAft>
        <a:defRPr sz="5400">
          <a:solidFill>
            <a:schemeClr val="accent1"/>
          </a:solidFill>
          <a:latin typeface="Calibri Light" panose="020F0302020204030204" pitchFamily="34" charset="0"/>
        </a:defRPr>
      </a:lvl8pPr>
      <a:lvl9pPr marL="1828800" algn="l" rtl="0" eaLnBrk="1" fontAlgn="base" hangingPunct="1">
        <a:lnSpc>
          <a:spcPct val="85000"/>
        </a:lnSpc>
        <a:spcBef>
          <a:spcPct val="0"/>
        </a:spcBef>
        <a:spcAft>
          <a:spcPct val="0"/>
        </a:spcAft>
        <a:defRPr sz="5400">
          <a:solidFill>
            <a:schemeClr val="accent1"/>
          </a:solidFill>
          <a:latin typeface="Calibri Light" panose="020F0302020204030204" pitchFamily="34" charset="0"/>
        </a:defRPr>
      </a:lvl9pPr>
    </p:titleStyle>
    <p:bodyStyle>
      <a:lvl1pPr marL="90488" indent="-90488" algn="l" rtl="0" eaLnBrk="1" fontAlgn="base" hangingPunct="1">
        <a:lnSpc>
          <a:spcPct val="85000"/>
        </a:lnSpc>
        <a:spcBef>
          <a:spcPts val="1300"/>
        </a:spcBef>
        <a:spcAft>
          <a:spcPct val="0"/>
        </a:spcAft>
        <a:buFont typeface="Arial" charset="0"/>
        <a:buChar char=" "/>
        <a:defRPr sz="2400" kern="1200">
          <a:solidFill>
            <a:srgbClr val="262626"/>
          </a:solidFill>
          <a:latin typeface="+mn-lt"/>
          <a:ea typeface="+mn-ea"/>
          <a:cs typeface="+mn-cs"/>
        </a:defRPr>
      </a:lvl1pPr>
      <a:lvl2pPr marL="346075" indent="-342900" algn="l" rtl="0" eaLnBrk="1" fontAlgn="base" hangingPunct="1">
        <a:lnSpc>
          <a:spcPct val="85000"/>
        </a:lnSpc>
        <a:spcBef>
          <a:spcPts val="600"/>
        </a:spcBef>
        <a:spcAft>
          <a:spcPct val="0"/>
        </a:spcAft>
        <a:buFont typeface="Arial" charset="0"/>
        <a:buChar char=" "/>
        <a:defRPr sz="2400" kern="1200">
          <a:solidFill>
            <a:srgbClr val="262626"/>
          </a:solidFill>
          <a:latin typeface="+mn-lt"/>
          <a:ea typeface="+mn-ea"/>
          <a:cs typeface="+mn-cs"/>
        </a:defRPr>
      </a:lvl2pPr>
      <a:lvl3pPr marL="547688" indent="-547688" algn="l" rtl="0" eaLnBrk="1" fontAlgn="base" hangingPunct="1">
        <a:lnSpc>
          <a:spcPct val="85000"/>
        </a:lnSpc>
        <a:spcBef>
          <a:spcPts val="600"/>
        </a:spcBef>
        <a:spcAft>
          <a:spcPct val="0"/>
        </a:spcAft>
        <a:buFont typeface="Arial" charset="0"/>
        <a:buChar char=" "/>
        <a:defRPr sz="2000" i="1" kern="1200">
          <a:solidFill>
            <a:srgbClr val="262626"/>
          </a:solidFill>
          <a:latin typeface="+mn-lt"/>
          <a:ea typeface="+mn-ea"/>
          <a:cs typeface="+mn-cs"/>
        </a:defRPr>
      </a:lvl3pPr>
      <a:lvl4pPr marL="822325" indent="-822325" algn="l" rtl="0" eaLnBrk="1" fontAlgn="base" hangingPunct="1">
        <a:lnSpc>
          <a:spcPct val="85000"/>
        </a:lnSpc>
        <a:spcBef>
          <a:spcPts val="600"/>
        </a:spcBef>
        <a:spcAft>
          <a:spcPct val="0"/>
        </a:spcAft>
        <a:buFont typeface="Arial" charset="0"/>
        <a:buChar char=" "/>
        <a:defRPr kern="1200">
          <a:solidFill>
            <a:srgbClr val="262626"/>
          </a:solidFill>
          <a:latin typeface="+mn-lt"/>
          <a:ea typeface="+mn-ea"/>
          <a:cs typeface="+mn-cs"/>
        </a:defRPr>
      </a:lvl4pPr>
      <a:lvl5pPr marL="1096963" indent="-1096963" algn="l" rtl="0" eaLnBrk="1" fontAlgn="base" hangingPunct="1">
        <a:lnSpc>
          <a:spcPct val="85000"/>
        </a:lnSpc>
        <a:spcBef>
          <a:spcPts val="600"/>
        </a:spcBef>
        <a:spcAft>
          <a:spcPct val="0"/>
        </a:spcAft>
        <a:buFont typeface="Arial" charset="0"/>
        <a:buChar char=" "/>
        <a:defRPr kern="1200">
          <a:solidFill>
            <a:srgbClr val="262626"/>
          </a:solidFill>
          <a:latin typeface="+mn-lt"/>
          <a:ea typeface="+mn-ea"/>
          <a:cs typeface="+mn-cs"/>
        </a:defRPr>
      </a:lvl5pPr>
      <a:lvl6pPr marL="12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6pPr>
      <a:lvl7pPr marL="14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7pPr>
      <a:lvl8pPr marL="16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8pPr>
      <a:lvl9pPr marL="1800000" indent="-228600" algn="l" defTabSz="914400" rtl="0" eaLnBrk="1" latinLnBrk="0" hangingPunct="1">
        <a:lnSpc>
          <a:spcPct val="85000"/>
        </a:lnSpc>
        <a:spcBef>
          <a:spcPts val="600"/>
        </a:spcBef>
        <a:buFont typeface="Arial" pitchFamily="34" charset="0"/>
        <a:buChar char=" "/>
        <a:defRPr sz="1800" kern="1200">
          <a:solidFill>
            <a:schemeClr val="tx1">
              <a:lumMod val="85000"/>
              <a:lumOff val="1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http://www.iusexplorer.it/Giurisprudenza/ShowCurrentDocument?IdDocMaster=2987362&amp;IdUnitaDoc=8571942&amp;NVigUnitaDoc=1&amp;IdDatabanks=7&amp;Pagina=0"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603250" y="769938"/>
            <a:ext cx="10782300" cy="2346325"/>
          </a:xfrm>
        </p:spPr>
        <p:txBody>
          <a:bodyPr/>
          <a:lstStyle/>
          <a:p>
            <a:pPr eaLnBrk="1" fontAlgn="auto" hangingPunct="1">
              <a:spcAft>
                <a:spcPts val="0"/>
              </a:spcAft>
              <a:defRPr/>
            </a:pPr>
            <a:r>
              <a:rPr lang="it-IT" dirty="0" smtClean="0"/>
              <a:t>Usura e </a:t>
            </a:r>
            <a:br>
              <a:rPr lang="it-IT" dirty="0" smtClean="0"/>
            </a:br>
            <a:r>
              <a:rPr lang="it-IT" dirty="0" smtClean="0"/>
              <a:t>interessi moratori</a:t>
            </a:r>
            <a:endParaRPr lang="it-IT" dirty="0"/>
          </a:p>
        </p:txBody>
      </p:sp>
      <p:sp>
        <p:nvSpPr>
          <p:cNvPr id="3" name="Sottotitolo 2"/>
          <p:cNvSpPr>
            <a:spLocks noGrp="1"/>
          </p:cNvSpPr>
          <p:nvPr>
            <p:ph type="subTitle" idx="1"/>
          </p:nvPr>
        </p:nvSpPr>
        <p:spPr>
          <a:xfrm>
            <a:off x="666750" y="4206875"/>
            <a:ext cx="9229725" cy="1646238"/>
          </a:xfrm>
        </p:spPr>
        <p:txBody>
          <a:bodyPr rtlCol="0"/>
          <a:lstStyle/>
          <a:p>
            <a:pPr eaLnBrk="1" fontAlgn="auto" hangingPunct="1">
              <a:spcAft>
                <a:spcPts val="0"/>
              </a:spcAft>
              <a:buFont typeface="Arial" panose="020B0604020202020204" pitchFamily="34" charset="0"/>
              <a:buNone/>
              <a:defRPr/>
            </a:pPr>
            <a:r>
              <a:rPr lang="it-IT" dirty="0" smtClean="0"/>
              <a:t>Napoli 17 giugno 2014</a:t>
            </a:r>
          </a:p>
          <a:p>
            <a:pPr eaLnBrk="1" fontAlgn="auto" hangingPunct="1">
              <a:spcAft>
                <a:spcPts val="0"/>
              </a:spcAft>
              <a:buFont typeface="Arial" panose="020B0604020202020204" pitchFamily="34" charset="0"/>
              <a:buNone/>
              <a:defRPr/>
            </a:pPr>
            <a:endParaRPr lang="it-IT"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hangingPunct="1">
              <a:defRPr/>
            </a:pPr>
            <a:r>
              <a:rPr lang="it-IT" dirty="0" smtClean="0"/>
              <a:t>Istruzioni della Banca d’Italia e decreti trimestrali</a:t>
            </a:r>
            <a:endParaRPr lang="it-IT" dirty="0"/>
          </a:p>
        </p:txBody>
      </p:sp>
      <p:sp>
        <p:nvSpPr>
          <p:cNvPr id="3" name="Segnaposto contenuto 2"/>
          <p:cNvSpPr>
            <a:spLocks noGrp="1"/>
          </p:cNvSpPr>
          <p:nvPr>
            <p:ph idx="1"/>
          </p:nvPr>
        </p:nvSpPr>
        <p:spPr/>
        <p:txBody>
          <a:bodyPr/>
          <a:lstStyle/>
          <a:p>
            <a:pPr eaLnBrk="1" hangingPunct="1">
              <a:buFont typeface="Arial" panose="020B0604020202020204" pitchFamily="34" charset="0"/>
              <a:buChar char=" "/>
              <a:defRPr/>
            </a:pPr>
            <a:endParaRPr lang="it-IT" dirty="0" smtClean="0"/>
          </a:p>
          <a:p>
            <a:pPr eaLnBrk="1" hangingPunct="1">
              <a:buFont typeface="Arial" panose="020B0604020202020204" pitchFamily="34" charset="0"/>
              <a:buChar char=" "/>
              <a:defRPr/>
            </a:pPr>
            <a:r>
              <a:rPr lang="it-IT" sz="3200" dirty="0" smtClean="0"/>
              <a:t>Istruzioni della Vigilanza: dal calcolo del tasso di interesse delle operazioni oggetto di rilevazione sono esclusi «gli interessi di mora e gli oneri assimilabili contrattualmente previsti per il caso di inadempimento di un obbligo»</a:t>
            </a:r>
          </a:p>
          <a:p>
            <a:pPr eaLnBrk="1" hangingPunct="1">
              <a:buFont typeface="Arial" panose="020B0604020202020204" pitchFamily="34" charset="0"/>
              <a:buChar char=" "/>
              <a:defRPr/>
            </a:pPr>
            <a:endParaRPr lang="it-IT" dirty="0" smtClean="0"/>
          </a:p>
          <a:p>
            <a:pPr marL="0" indent="0" eaLnBrk="1" hangingPunct="1">
              <a:buFont typeface="Arial" panose="020B0604020202020204" pitchFamily="34" charset="0"/>
              <a:buNone/>
              <a:defRPr/>
            </a:pPr>
            <a:r>
              <a:rPr lang="it-IT" sz="3200" dirty="0" smtClean="0"/>
              <a:t>Art. 3 comma 4 dei decreti ministeriali: «i tassi effettivi globali medi … non sono comprensivi degli interessi di mora contrattualmente previsti per i casi di ritardato pagamento»</a:t>
            </a:r>
            <a:endParaRPr lang="it-IT" sz="3200" dirty="0"/>
          </a:p>
          <a:p>
            <a:pPr eaLnBrk="1" hangingPunct="1">
              <a:buFont typeface="Arial" panose="020B0604020202020204" pitchFamily="34" charset="0"/>
              <a:buChar char=" "/>
              <a:defRPr/>
            </a:pPr>
            <a:endParaRPr lang="it-IT"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hangingPunct="1">
              <a:defRPr/>
            </a:pPr>
            <a:r>
              <a:rPr lang="it-IT" dirty="0" smtClean="0"/>
              <a:t>Maggiorazione del 2,1% prevista nei decreti dal 2003</a:t>
            </a:r>
            <a:endParaRPr lang="it-IT" dirty="0"/>
          </a:p>
        </p:txBody>
      </p:sp>
      <p:sp>
        <p:nvSpPr>
          <p:cNvPr id="15363" name="Segnaposto contenuto 2"/>
          <p:cNvSpPr>
            <a:spLocks noGrp="1"/>
          </p:cNvSpPr>
          <p:nvPr>
            <p:ph idx="1"/>
          </p:nvPr>
        </p:nvSpPr>
        <p:spPr/>
        <p:txBody>
          <a:bodyPr/>
          <a:lstStyle/>
          <a:p>
            <a:pPr eaLnBrk="1" hangingPunct="1"/>
            <a:endParaRPr lang="it-IT" smtClean="0"/>
          </a:p>
          <a:p>
            <a:pPr eaLnBrk="1" hangingPunct="1"/>
            <a:r>
              <a:rPr lang="it-IT" sz="3400" smtClean="0"/>
              <a:t>«l’indagine statistica condotta nel 2002 a fini conoscitivi dalla Banca d’Italia e dall’Ufficio Italiano dei Cambi ha rilevato che, riferimento al complesso delle operazioni facenti capo al campione di intermediari considerato, la maggiorazione stabilita contrattualmente per i casi di ritardato pagamento è mediamente pari a 2,1 punti percentuali»</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pPr eaLnBrk="1" hangingPunct="1">
              <a:defRPr/>
            </a:pPr>
            <a:r>
              <a:rPr lang="it-IT" dirty="0" smtClean="0"/>
              <a:t>Comunicazione Banca d’Italia di «chiarimenti in materia di applicazione della legge antiusura» (3 luglio 2013)</a:t>
            </a:r>
            <a:endParaRPr lang="it-IT" dirty="0"/>
          </a:p>
        </p:txBody>
      </p:sp>
      <p:sp>
        <p:nvSpPr>
          <p:cNvPr id="3" name="Segnaposto contenuto 2"/>
          <p:cNvSpPr>
            <a:spLocks noGrp="1"/>
          </p:cNvSpPr>
          <p:nvPr>
            <p:ph idx="1"/>
          </p:nvPr>
        </p:nvSpPr>
        <p:spPr/>
        <p:txBody>
          <a:bodyPr/>
          <a:lstStyle/>
          <a:p>
            <a:pPr eaLnBrk="1" hangingPunct="1">
              <a:buFont typeface="Arial" panose="020B0604020202020204" pitchFamily="34" charset="0"/>
              <a:buChar char=" "/>
              <a:defRPr/>
            </a:pPr>
            <a:endParaRPr lang="it-IT" dirty="0" smtClean="0"/>
          </a:p>
          <a:p>
            <a:pPr marL="0" indent="0" eaLnBrk="1" hangingPunct="1">
              <a:buFont typeface="Arial" panose="020B0604020202020204" pitchFamily="34" charset="0"/>
              <a:buNone/>
              <a:defRPr/>
            </a:pPr>
            <a:r>
              <a:rPr lang="it-IT" sz="2700" dirty="0" smtClean="0"/>
              <a:t>1) «la verifica dell’</a:t>
            </a:r>
            <a:r>
              <a:rPr lang="it-IT" sz="2700" dirty="0" err="1" smtClean="0"/>
              <a:t>usurarietà</a:t>
            </a:r>
            <a:r>
              <a:rPr lang="it-IT" sz="2700" dirty="0" smtClean="0"/>
              <a:t> dei tassi … e le conseguenti valutazioni sono rimesse all’Autorità Giudiziaria»;</a:t>
            </a:r>
          </a:p>
          <a:p>
            <a:pPr marL="0" indent="0" eaLnBrk="1" hangingPunct="1">
              <a:buFont typeface="Arial" panose="020B0604020202020204" pitchFamily="34" charset="0"/>
              <a:buNone/>
              <a:defRPr/>
            </a:pPr>
            <a:r>
              <a:rPr lang="it-IT" sz="2700" dirty="0" smtClean="0"/>
              <a:t>2) «gli interessi mora sono esclusi dal calcolo» perché si tratta di oneri eventuali la cui </a:t>
            </a:r>
            <a:r>
              <a:rPr lang="it-IT" sz="2700" dirty="0" err="1" smtClean="0"/>
              <a:t>debenza</a:t>
            </a:r>
            <a:r>
              <a:rPr lang="it-IT" sz="2700" dirty="0" smtClean="0"/>
              <a:t> si realizza «solo a seguito di un eventuale inadempimento da parte del cliente»;</a:t>
            </a:r>
          </a:p>
          <a:p>
            <a:pPr marL="0" indent="0" eaLnBrk="1" hangingPunct="1">
              <a:buFont typeface="Arial" panose="020B0604020202020204" pitchFamily="34" charset="0"/>
              <a:buNone/>
              <a:defRPr/>
            </a:pPr>
            <a:r>
              <a:rPr lang="it-IT" sz="2700" dirty="0" smtClean="0"/>
              <a:t>3) «in ogni caso anche gli interessi di mora sono soggetti alla normativa anti-usura» e « per evitare il confronto tra dati disomogenei» i decreti ministeriali «riportano i risultati di un’indagine per cui ‘’la maggiorazione stabilita contrattualmente per i casi di ritardato pagamento è mediamente pari a 2,1 punti percentuali’’» </a:t>
            </a:r>
            <a:endParaRPr lang="it-IT" sz="2700"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hangingPunct="1">
              <a:defRPr/>
            </a:pPr>
            <a:r>
              <a:rPr lang="it-IT" dirty="0" smtClean="0"/>
              <a:t>Orientamenti giurisprudenziali post Cassazione 2013</a:t>
            </a:r>
            <a:endParaRPr lang="it-IT" dirty="0"/>
          </a:p>
        </p:txBody>
      </p:sp>
      <p:sp>
        <p:nvSpPr>
          <p:cNvPr id="3" name="Segnaposto contenuto 2"/>
          <p:cNvSpPr>
            <a:spLocks noGrp="1"/>
          </p:cNvSpPr>
          <p:nvPr>
            <p:ph idx="1"/>
          </p:nvPr>
        </p:nvSpPr>
        <p:spPr/>
        <p:txBody>
          <a:bodyPr/>
          <a:lstStyle/>
          <a:p>
            <a:pPr marL="0" indent="0" eaLnBrk="1" hangingPunct="1">
              <a:buFont typeface="Arial" panose="020B0604020202020204" pitchFamily="34" charset="0"/>
              <a:buNone/>
              <a:defRPr/>
            </a:pPr>
            <a:r>
              <a:rPr lang="it-IT" dirty="0" smtClean="0"/>
              <a:t>Tribunale di Napoli, Sezione Esecuzioni</a:t>
            </a:r>
          </a:p>
          <a:p>
            <a:pPr marL="0" indent="0" eaLnBrk="1" hangingPunct="1">
              <a:buFont typeface="Arial" panose="020B0604020202020204" pitchFamily="34" charset="0"/>
              <a:buNone/>
              <a:defRPr/>
            </a:pPr>
            <a:r>
              <a:rPr lang="it-IT" dirty="0" smtClean="0"/>
              <a:t>- vi è adesione all’orientamento di </a:t>
            </a:r>
            <a:r>
              <a:rPr lang="it-IT" dirty="0" err="1" smtClean="0"/>
              <a:t>Cass</a:t>
            </a:r>
            <a:r>
              <a:rPr lang="it-IT" dirty="0" smtClean="0"/>
              <a:t>. 350/2013 circa l’assoggettamento del tasso degli interessi moratori alla soglia antiusura;</a:t>
            </a:r>
          </a:p>
          <a:p>
            <a:pPr marL="0" indent="0" eaLnBrk="1" hangingPunct="1">
              <a:buFont typeface="Arial" panose="020B0604020202020204" pitchFamily="34" charset="0"/>
              <a:buNone/>
              <a:defRPr/>
            </a:pPr>
            <a:r>
              <a:rPr lang="it-IT" dirty="0" smtClean="0"/>
              <a:t>- si riporta il relativo trattamento sanzionatorio di cui all’art. 1815 c.c. solo in ordine alla clausola che fissa gli interessi di mora, restando ferma la validità della clausola concernente gli interessi corrispettivi se rientranti questi ultimi nel limiti del tasso soglia;</a:t>
            </a:r>
          </a:p>
          <a:p>
            <a:pPr marL="0" indent="0" eaLnBrk="1" hangingPunct="1">
              <a:buFont typeface="Arial" panose="020B0604020202020204" pitchFamily="34" charset="0"/>
              <a:buNone/>
              <a:defRPr/>
            </a:pPr>
            <a:r>
              <a:rPr lang="it-IT" dirty="0" smtClean="0"/>
              <a:t>- </a:t>
            </a:r>
            <a:r>
              <a:rPr lang="it-IT" dirty="0"/>
              <a:t>s</a:t>
            </a:r>
            <a:r>
              <a:rPr lang="it-IT" dirty="0" smtClean="0"/>
              <a:t>i esclude l’</a:t>
            </a:r>
            <a:r>
              <a:rPr lang="it-IT" dirty="0" err="1" smtClean="0"/>
              <a:t>usurarietà</a:t>
            </a:r>
            <a:r>
              <a:rPr lang="it-IT" dirty="0" smtClean="0"/>
              <a:t> del tasso di interesse di mora in presenza della cd. </a:t>
            </a:r>
            <a:r>
              <a:rPr lang="it-IT" dirty="0"/>
              <a:t>c</a:t>
            </a:r>
            <a:r>
              <a:rPr lang="it-IT" dirty="0" smtClean="0"/>
              <a:t>lausola di salvaguardia, ossia quella relativa alla riconduzione del tasso di mora a quello soglia in caso di superamento.</a:t>
            </a:r>
          </a:p>
          <a:p>
            <a:pPr eaLnBrk="1" hangingPunct="1">
              <a:buFont typeface="Arial" panose="020B0604020202020204" pitchFamily="34" charset="0"/>
              <a:buChar char=" "/>
              <a:defRPr/>
            </a:pPr>
            <a:endParaRPr lang="it-IT"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hangingPunct="1">
              <a:defRPr/>
            </a:pPr>
            <a:r>
              <a:rPr lang="it-IT" dirty="0" smtClean="0"/>
              <a:t>Orientamenti giurisprudenziali post Cassazione 2013</a:t>
            </a:r>
            <a:endParaRPr lang="it-IT" dirty="0"/>
          </a:p>
        </p:txBody>
      </p:sp>
      <p:sp>
        <p:nvSpPr>
          <p:cNvPr id="18435" name="Segnaposto contenuto 2"/>
          <p:cNvSpPr>
            <a:spLocks noGrp="1"/>
          </p:cNvSpPr>
          <p:nvPr>
            <p:ph idx="1"/>
          </p:nvPr>
        </p:nvSpPr>
        <p:spPr/>
        <p:txBody>
          <a:bodyPr/>
          <a:lstStyle/>
          <a:p>
            <a:pPr eaLnBrk="1" hangingPunct="1"/>
            <a:r>
              <a:rPr lang="it-IT" smtClean="0"/>
              <a:t>Tribunale di Milano (ordinanza 28 gennaio 2014)</a:t>
            </a:r>
          </a:p>
          <a:p>
            <a:pPr eaLnBrk="1" hangingPunct="1"/>
            <a:r>
              <a:rPr lang="it-IT" smtClean="0"/>
              <a:t>- si condivide il principio espresso da Cass. 350/2013 con la specificazione che il superamento del tasso soglia tramite l’inclusione nel relativo calcolo del tasso degli interessi moratori può produrre la nullità solo della clausola relativa agli interessi di mora;</a:t>
            </a:r>
          </a:p>
          <a:p>
            <a:pPr eaLnBrk="1" hangingPunct="1"/>
            <a:r>
              <a:rPr lang="it-IT" smtClean="0"/>
              <a:t>- si esclude che la verifica del tasso soglia possa avvenire mediante un cumulo dei due tassi, in quanto gli stessi trovano applicazione a fronte di diversi presupposti;</a:t>
            </a:r>
          </a:p>
          <a:p>
            <a:pPr eaLnBrk="1" hangingPunct="1"/>
            <a:r>
              <a:rPr lang="it-IT" smtClean="0"/>
              <a:t>- configura il possibile cumulo dei tassi solo laddove il calcolo degli interessi di mora avvenga sull’intera rata di mutuo comprensiva anche della quota di interessi corrispettivi, ipotesi che comunque deve tenere conto della circostanza che il cumulo va ad incidere solo sulla frazione di interessi portata in ammortamento  e non pagata</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hangingPunct="1">
              <a:defRPr/>
            </a:pPr>
            <a:r>
              <a:rPr lang="it-IT" dirty="0" smtClean="0"/>
              <a:t>Orientamenti giurisprudenziali post Cassazione 2013</a:t>
            </a:r>
            <a:endParaRPr lang="it-IT" dirty="0"/>
          </a:p>
        </p:txBody>
      </p:sp>
      <p:sp>
        <p:nvSpPr>
          <p:cNvPr id="19459" name="Segnaposto contenuto 2"/>
          <p:cNvSpPr>
            <a:spLocks noGrp="1"/>
          </p:cNvSpPr>
          <p:nvPr>
            <p:ph idx="1"/>
          </p:nvPr>
        </p:nvSpPr>
        <p:spPr/>
        <p:txBody>
          <a:bodyPr/>
          <a:lstStyle/>
          <a:p>
            <a:pPr eaLnBrk="1" hangingPunct="1"/>
            <a:r>
              <a:rPr lang="it-IT" sz="3200" dirty="0" smtClean="0"/>
              <a:t>Tribunale di Trani (ordinanza del 10 marzo 2013) e Tribunale di Napoli (ordinanza 14 aprile 2014)</a:t>
            </a:r>
          </a:p>
          <a:p>
            <a:pPr eaLnBrk="1" hangingPunct="1"/>
            <a:endParaRPr lang="it-IT" sz="3200" dirty="0" smtClean="0"/>
          </a:p>
          <a:p>
            <a:pPr eaLnBrk="1" hangingPunct="1"/>
            <a:r>
              <a:rPr lang="it-IT" sz="3200" dirty="0" smtClean="0"/>
              <a:t>Si pongono in linea con le affermazioni contenute nella già esaminata ordinanza del Tribunale di Milano, escludendo in maniera netta che il principio affermato da </a:t>
            </a:r>
            <a:r>
              <a:rPr lang="it-IT" sz="3200" dirty="0" err="1" smtClean="0"/>
              <a:t>Cass</a:t>
            </a:r>
            <a:r>
              <a:rPr lang="it-IT" sz="3200" dirty="0" smtClean="0"/>
              <a:t>. 350/2013 imponga una inclusione del tasso di interesse moratorio nel calcolo del TEG mediante sommatoria di detto tasso con quello degli interessi corrispettivi.</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hangingPunct="1">
              <a:defRPr/>
            </a:pPr>
            <a:r>
              <a:rPr lang="it-IT" dirty="0" smtClean="0"/>
              <a:t>Orientamenti giurisprudenziali post Cassazione 2013</a:t>
            </a:r>
            <a:endParaRPr lang="it-IT" dirty="0"/>
          </a:p>
        </p:txBody>
      </p:sp>
      <p:sp>
        <p:nvSpPr>
          <p:cNvPr id="20483" name="Segnaposto contenuto 2"/>
          <p:cNvSpPr>
            <a:spLocks noGrp="1"/>
          </p:cNvSpPr>
          <p:nvPr>
            <p:ph idx="1"/>
          </p:nvPr>
        </p:nvSpPr>
        <p:spPr/>
        <p:txBody>
          <a:bodyPr/>
          <a:lstStyle/>
          <a:p>
            <a:pPr eaLnBrk="1" hangingPunct="1"/>
            <a:r>
              <a:rPr lang="it-IT" sz="3200" dirty="0" smtClean="0"/>
              <a:t>Tribunale di Verona (sentenza 27 aprile 2014)</a:t>
            </a:r>
          </a:p>
          <a:p>
            <a:pPr eaLnBrk="1" hangingPunct="1"/>
            <a:r>
              <a:rPr lang="it-IT" sz="2600" dirty="0" smtClean="0"/>
              <a:t>Ai fini del rispetto del cd. tasso soglia ex </a:t>
            </a:r>
            <a:r>
              <a:rPr lang="it-IT" sz="2600" dirty="0" err="1" smtClean="0"/>
              <a:t>lege</a:t>
            </a:r>
            <a:r>
              <a:rPr lang="it-IT" sz="2600" dirty="0" smtClean="0"/>
              <a:t> 108/96, non rileva il cumulo degli interessi corrispettivi ultralegali con quelli moratori.</a:t>
            </a:r>
          </a:p>
          <a:p>
            <a:pPr eaLnBrk="1" hangingPunct="1"/>
            <a:r>
              <a:rPr lang="it-IT" sz="2600" dirty="0" smtClean="0"/>
              <a:t>1) il tasso soglia va calcolato con riferimento alle prestazioni di natura «corrispettiva» gravanti sul mutuatario, ossia quelle legate alla fisiologica attuazione del programma negoziale e con esclusione delle prestazioni eventuali sinallagmaticamente riconducibili al futuro inadempimento;</a:t>
            </a:r>
          </a:p>
          <a:p>
            <a:pPr eaLnBrk="1" hangingPunct="1"/>
            <a:r>
              <a:rPr lang="it-IT" sz="2600" dirty="0" smtClean="0"/>
              <a:t>2) corretto è, dunque, l’operato della Banca d’Italia nelle rilevazioni del TEGM, anche alla luce delle precisazioni circa la maggiorazione del 2,1% </a:t>
            </a:r>
          </a:p>
          <a:p>
            <a:pPr eaLnBrk="1" hangingPunct="1"/>
            <a:r>
              <a:rPr lang="it-IT" sz="2600" dirty="0" smtClean="0"/>
              <a:t>3) accogliendo la tesi del cumulo, è necessario il ricorso a C.T.U. per accertare il valore aggiuntivo medio nazionale dei saggi di mora.</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Arbitro Bancario Finanziario</a:t>
            </a:r>
            <a:endParaRPr lang="it-IT" dirty="0"/>
          </a:p>
        </p:txBody>
      </p:sp>
      <p:sp>
        <p:nvSpPr>
          <p:cNvPr id="3" name="Segnaposto contenuto 2"/>
          <p:cNvSpPr>
            <a:spLocks noGrp="1"/>
          </p:cNvSpPr>
          <p:nvPr>
            <p:ph idx="1"/>
          </p:nvPr>
        </p:nvSpPr>
        <p:spPr/>
        <p:txBody>
          <a:bodyPr/>
          <a:lstStyle/>
          <a:p>
            <a:r>
              <a:rPr lang="it-IT" dirty="0" smtClean="0"/>
              <a:t>Decisioni del Collegio di Coordinamento n. 1875/2014 e n. 2666/2014</a:t>
            </a:r>
          </a:p>
          <a:p>
            <a:endParaRPr lang="it-IT" dirty="0"/>
          </a:p>
          <a:p>
            <a:r>
              <a:rPr lang="it-IT" dirty="0" smtClean="0"/>
              <a:t>Questioni ormai incontroverse alla luce della giurisprudenza di merito già esaminata:</a:t>
            </a:r>
          </a:p>
          <a:p>
            <a:r>
              <a:rPr lang="it-IT" dirty="0"/>
              <a:t>- </a:t>
            </a:r>
            <a:r>
              <a:rPr lang="it-IT" dirty="0" smtClean="0"/>
              <a:t>stante </a:t>
            </a:r>
            <a:r>
              <a:rPr lang="it-IT" dirty="0"/>
              <a:t>il carattere tipicamente sostitutivo e alternativo della </a:t>
            </a:r>
            <a:r>
              <a:rPr lang="it-IT" dirty="0" smtClean="0"/>
              <a:t>prestazione degli </a:t>
            </a:r>
            <a:r>
              <a:rPr lang="it-IT" dirty="0"/>
              <a:t>interessi moratori rispetto a quella degli interessi corrispettivi, </a:t>
            </a:r>
            <a:r>
              <a:rPr lang="it-IT" dirty="0" smtClean="0"/>
              <a:t>è logicamente </a:t>
            </a:r>
            <a:r>
              <a:rPr lang="it-IT" dirty="0"/>
              <a:t>errata ogni «sommatoria» dei relativi tassi per la verifica </a:t>
            </a:r>
            <a:r>
              <a:rPr lang="it-IT" dirty="0" smtClean="0"/>
              <a:t>del superamento </a:t>
            </a:r>
            <a:r>
              <a:rPr lang="it-IT" dirty="0"/>
              <a:t>del «tasso soglia</a:t>
            </a:r>
            <a:r>
              <a:rPr lang="it-IT" dirty="0" smtClean="0"/>
              <a:t>»;</a:t>
            </a:r>
          </a:p>
          <a:p>
            <a:r>
              <a:rPr lang="it-IT" dirty="0" smtClean="0"/>
              <a:t>- la «clausola di salvaguardia</a:t>
            </a:r>
            <a:r>
              <a:rPr lang="it-IT" dirty="0"/>
              <a:t>» esclude la </a:t>
            </a:r>
            <a:r>
              <a:rPr lang="it-IT" dirty="0" err="1"/>
              <a:t>usurarietà</a:t>
            </a:r>
            <a:r>
              <a:rPr lang="it-IT" dirty="0"/>
              <a:t> del tasso di interessi moratori</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Arbitro Bancario Finanziario</a:t>
            </a:r>
            <a:endParaRPr lang="it-IT" dirty="0"/>
          </a:p>
        </p:txBody>
      </p:sp>
      <p:sp>
        <p:nvSpPr>
          <p:cNvPr id="3" name="Segnaposto contenuto 2"/>
          <p:cNvSpPr>
            <a:spLocks noGrp="1"/>
          </p:cNvSpPr>
          <p:nvPr>
            <p:ph idx="1"/>
          </p:nvPr>
        </p:nvSpPr>
        <p:spPr/>
        <p:txBody>
          <a:bodyPr/>
          <a:lstStyle/>
          <a:p>
            <a:r>
              <a:rPr lang="it-IT" dirty="0" smtClean="0"/>
              <a:t>Contrasto con giurisprudenza della Cassazione:</a:t>
            </a:r>
          </a:p>
          <a:p>
            <a:pPr>
              <a:buFontTx/>
              <a:buChar char="-"/>
            </a:pPr>
            <a:r>
              <a:rPr lang="it-IT" dirty="0" smtClean="0"/>
              <a:t> gli </a:t>
            </a:r>
            <a:r>
              <a:rPr lang="it-IT" dirty="0"/>
              <a:t>interessi moratori non sono presi in considerazione dalle «Istruzioni per le rilevazioni dei tassi effettivi globali ai sensi della legge sull’usura» della Banca d’Italia nella determinazione del «tasso soglia» e, pertanto, non possono essere computati nel costo del credito ai fini della valutazione di </a:t>
            </a:r>
            <a:r>
              <a:rPr lang="it-IT" dirty="0" err="1"/>
              <a:t>usurarietà</a:t>
            </a:r>
            <a:r>
              <a:rPr lang="it-IT" dirty="0"/>
              <a:t> del </a:t>
            </a:r>
            <a:r>
              <a:rPr lang="it-IT" dirty="0" smtClean="0"/>
              <a:t>negozio, vi </a:t>
            </a:r>
            <a:r>
              <a:rPr lang="it-IT" dirty="0" err="1" smtClean="0"/>
              <a:t>sarabbe</a:t>
            </a:r>
            <a:r>
              <a:rPr lang="it-IT" dirty="0" smtClean="0"/>
              <a:t> violazione del principio di «simmetria» tra i termini posti a confronto;</a:t>
            </a:r>
          </a:p>
          <a:p>
            <a:pPr marL="0" indent="0">
              <a:buNone/>
            </a:pPr>
            <a:r>
              <a:rPr lang="it-IT" dirty="0"/>
              <a:t>- La pattuizione di «interessi moratori elevati e oltre soglia</a:t>
            </a:r>
            <a:r>
              <a:rPr lang="it-IT" dirty="0" smtClean="0"/>
              <a:t>» con la fissazione di brevi termini di adempimento, </a:t>
            </a:r>
            <a:r>
              <a:rPr lang="it-IT" dirty="0"/>
              <a:t>si pone come parte di un assetto negoziale destinato ad aggirare le disposizioni in tema di contrasto all’usura e integra i presupposti della frode alla legge, con la conseguente applicazione del regime di cui al comma 2 dell’art. 1815 c.c.</a:t>
            </a:r>
          </a:p>
        </p:txBody>
      </p:sp>
    </p:spTree>
    <p:extLst>
      <p:ext uri="{BB962C8B-B14F-4D97-AF65-F5344CB8AC3E}">
        <p14:creationId xmlns:p14="http://schemas.microsoft.com/office/powerpoint/2010/main" val="16502217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Arbitro Bancario Finanziario</a:t>
            </a:r>
            <a:endParaRPr lang="it-IT" dirty="0"/>
          </a:p>
        </p:txBody>
      </p:sp>
      <p:sp>
        <p:nvSpPr>
          <p:cNvPr id="3" name="Segnaposto contenuto 2"/>
          <p:cNvSpPr>
            <a:spLocks noGrp="1"/>
          </p:cNvSpPr>
          <p:nvPr>
            <p:ph idx="1"/>
          </p:nvPr>
        </p:nvSpPr>
        <p:spPr/>
        <p:txBody>
          <a:bodyPr/>
          <a:lstStyle/>
          <a:p>
            <a:endParaRPr lang="it-IT" dirty="0" smtClean="0"/>
          </a:p>
          <a:p>
            <a:pPr>
              <a:buFontTx/>
              <a:buChar char="-"/>
            </a:pPr>
            <a:r>
              <a:rPr lang="it-IT" dirty="0"/>
              <a:t> </a:t>
            </a:r>
            <a:r>
              <a:rPr lang="it-IT" dirty="0" smtClean="0"/>
              <a:t>la </a:t>
            </a:r>
            <a:r>
              <a:rPr lang="it-IT" dirty="0"/>
              <a:t>pattuizione di interessi moratori partecipa della natura di clausola penale. La manifesta eccessività di questo specifico patto determina la riduzione del tasso convenuto ad equità ex  art. 1384 c.c., mentre nei contratti con consumatori detta eccessività della clausola in quanto tale determina la nullità della medesima ex artt. 33 comma 2 </a:t>
            </a:r>
            <a:r>
              <a:rPr lang="it-IT" dirty="0" err="1"/>
              <a:t>lett</a:t>
            </a:r>
            <a:r>
              <a:rPr lang="it-IT" dirty="0"/>
              <a:t>. f.  e 36 cod. consumo;</a:t>
            </a:r>
          </a:p>
          <a:p>
            <a:pPr>
              <a:buFontTx/>
              <a:buChar char="-"/>
            </a:pPr>
            <a:r>
              <a:rPr lang="it-IT" dirty="0"/>
              <a:t> </a:t>
            </a:r>
            <a:r>
              <a:rPr lang="it-IT" dirty="0" smtClean="0"/>
              <a:t>Ai </a:t>
            </a:r>
            <a:r>
              <a:rPr lang="it-IT" dirty="0"/>
              <a:t>fini della valutazione dell’eccessività degli interessi moratori, risultano inadeguate le rilevazioni sulla maggiorazione per i casi di ritardato pagamento effettuate dalla Banca d’Italia del 2001. Esse possono, tuttavia, concorrere a fornire elementi di giudizio in un quadro circostanziale più complesso, che tenga particolarmente in considerazione l’interesse del creditore all’adempimento</a:t>
            </a:r>
          </a:p>
        </p:txBody>
      </p:sp>
    </p:spTree>
    <p:extLst>
      <p:ext uri="{BB962C8B-B14F-4D97-AF65-F5344CB8AC3E}">
        <p14:creationId xmlns:p14="http://schemas.microsoft.com/office/powerpoint/2010/main" val="23187717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dirty="0" smtClean="0"/>
              <a:t>Cassazione 350/2013</a:t>
            </a:r>
            <a:endParaRPr lang="it-IT" dirty="0"/>
          </a:p>
        </p:txBody>
      </p:sp>
      <p:sp>
        <p:nvSpPr>
          <p:cNvPr id="6147" name="Segnaposto contenuto 2"/>
          <p:cNvSpPr>
            <a:spLocks noGrp="1"/>
          </p:cNvSpPr>
          <p:nvPr>
            <p:ph idx="1"/>
          </p:nvPr>
        </p:nvSpPr>
        <p:spPr/>
        <p:txBody>
          <a:bodyPr/>
          <a:lstStyle/>
          <a:p>
            <a:pPr eaLnBrk="1" hangingPunct="1"/>
            <a:endParaRPr lang="it-IT" smtClean="0"/>
          </a:p>
          <a:p>
            <a:pPr eaLnBrk="1" hangingPunct="1"/>
            <a:r>
              <a:rPr lang="it-IT" smtClean="0"/>
              <a:t>«</a:t>
            </a:r>
            <a:r>
              <a:rPr lang="it-IT" sz="4000" i="1" smtClean="0"/>
              <a:t>Ai fini dell'applicazione dell'articolo 1815 c.c. e dell'articolo 644 c.p., si considerano usurari gli interessi che superano il limite stabilito nella legge al momento in cui sono promessi o comunque convenuti a qualunque titolo, e quindi anche a titolo d'interessi moratori</a:t>
            </a:r>
            <a:r>
              <a:rPr lang="it-IT" smtClean="0"/>
              <a:t>»</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defRPr/>
            </a:pPr>
            <a:r>
              <a:rPr lang="it-IT" dirty="0" smtClean="0"/>
              <a:t>Usura sopravvenuta</a:t>
            </a:r>
            <a:endParaRPr lang="it-IT" dirty="0"/>
          </a:p>
        </p:txBody>
      </p:sp>
      <p:sp>
        <p:nvSpPr>
          <p:cNvPr id="21507" name="Segnaposto contenuto 2"/>
          <p:cNvSpPr>
            <a:spLocks noGrp="1"/>
          </p:cNvSpPr>
          <p:nvPr>
            <p:ph idx="1"/>
          </p:nvPr>
        </p:nvSpPr>
        <p:spPr/>
        <p:txBody>
          <a:bodyPr/>
          <a:lstStyle/>
          <a:p>
            <a:r>
              <a:rPr lang="it-IT" dirty="0" smtClean="0"/>
              <a:t>Cass. 602/2013</a:t>
            </a:r>
          </a:p>
          <a:p>
            <a:endParaRPr lang="it-IT" dirty="0" smtClean="0"/>
          </a:p>
          <a:p>
            <a:r>
              <a:rPr lang="it-IT" i="1" dirty="0" smtClean="0"/>
              <a:t>“La disciplina di cui alla legge 7 marzo 1996, n. 108 si applica ai contratti (nella specie, conto corrente con tasso d'interesse superiore a quello legale) contenenti tassi usurari, anche se stipulati prima della sua entrata in vigore, ove i rapporti non siano esauriti. Ne consegue che, in applicazione dell'art. 1 della legge n. 108 del 1996 e degli artt. 1339 e 1419, secondo comma, cod. civ., </a:t>
            </a:r>
            <a:r>
              <a:rPr lang="it-IT" i="1" u="sng" dirty="0" smtClean="0"/>
              <a:t>opera la sostituzione automatica dei tassi convenzionali con i tassi soglia applicabili in relazione ai diversi periodi</a:t>
            </a:r>
            <a:r>
              <a:rPr lang="it-IT" i="1" dirty="0" smtClean="0"/>
              <a:t>”</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defRPr/>
            </a:pPr>
            <a:r>
              <a:rPr lang="it-IT" dirty="0" smtClean="0"/>
              <a:t>Usura sopravvenuta</a:t>
            </a:r>
            <a:endParaRPr lang="it-IT" dirty="0"/>
          </a:p>
        </p:txBody>
      </p:sp>
      <p:sp>
        <p:nvSpPr>
          <p:cNvPr id="21507" name="Segnaposto contenuto 2"/>
          <p:cNvSpPr>
            <a:spLocks noGrp="1"/>
          </p:cNvSpPr>
          <p:nvPr>
            <p:ph idx="1"/>
          </p:nvPr>
        </p:nvSpPr>
        <p:spPr/>
        <p:txBody>
          <a:bodyPr/>
          <a:lstStyle/>
          <a:p>
            <a:r>
              <a:rPr lang="it-IT" dirty="0" smtClean="0"/>
              <a:t>Cass. 603/2013</a:t>
            </a:r>
          </a:p>
          <a:p>
            <a:endParaRPr lang="it-IT" dirty="0" smtClean="0"/>
          </a:p>
          <a:p>
            <a:r>
              <a:rPr lang="it-IT" i="1" dirty="0" smtClean="0"/>
              <a:t>“In presenza di rapporti non esauriti al momento dell'entrata in vigore della L. n. 108 (con la previsione di interessi moratori fino al soddisfo), va richiamato l'art. 1 che ha previsto la fissazione di tassi soglia (successivamente determinati da decreti ministeriali), al di sopra dei quali, gli interessi corrispettivi e moratori ulteriormente maturati vanno considerati usurari e dunque </a:t>
            </a:r>
            <a:r>
              <a:rPr lang="it-IT" i="1" u="sng" dirty="0" smtClean="0"/>
              <a:t>automaticamente sostituiti, anche ai sensi dell'art. 1419 c.c., comma 2, e art. 1339 c.c., circa l'inserzione automatica di clausole, in relazione ai diversi periodi, dai tassi soglia </a:t>
            </a:r>
            <a:r>
              <a:rPr lang="it-IT" i="1" dirty="0" smtClean="0"/>
              <a:t>(principio affermato con riguardo a fattispecie di finanziamento rateale)”</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defRPr/>
            </a:pPr>
            <a:r>
              <a:rPr lang="it-IT" dirty="0" smtClean="0"/>
              <a:t>Ipotesi di usura sopravvenuta</a:t>
            </a:r>
            <a:endParaRPr lang="it-IT" dirty="0"/>
          </a:p>
        </p:txBody>
      </p:sp>
      <p:sp>
        <p:nvSpPr>
          <p:cNvPr id="21507" name="Segnaposto contenuto 2"/>
          <p:cNvSpPr>
            <a:spLocks noGrp="1"/>
          </p:cNvSpPr>
          <p:nvPr>
            <p:ph idx="1"/>
          </p:nvPr>
        </p:nvSpPr>
        <p:spPr/>
        <p:txBody>
          <a:bodyPr/>
          <a:lstStyle/>
          <a:p>
            <a:r>
              <a:rPr lang="it-IT" sz="3200" dirty="0" smtClean="0"/>
              <a:t>A) contratti stipulati prima dell’entrata in vigore della legge antiusura nei quali la misura degli interessi è superiore alle successive rilevazioni del Ministero dell’Economia e delle Finanze;</a:t>
            </a:r>
          </a:p>
          <a:p>
            <a:endParaRPr lang="it-IT" sz="3200" dirty="0"/>
          </a:p>
          <a:p>
            <a:r>
              <a:rPr lang="it-IT" sz="3200" dirty="0" smtClean="0"/>
              <a:t>B</a:t>
            </a:r>
            <a:r>
              <a:rPr lang="it-IT" sz="3200" smtClean="0"/>
              <a:t>) contratti </a:t>
            </a:r>
            <a:r>
              <a:rPr lang="it-IT" sz="3200" dirty="0" smtClean="0"/>
              <a:t>in cui il superamento del tasso soglia è avvenuto in epoca successiva alla conclusione del contratto, in particolar modo per effetto della progressiva riduzione del costo del denaro</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Art. 644 c.p.</a:t>
            </a:r>
            <a:endParaRPr lang="it-IT" dirty="0"/>
          </a:p>
        </p:txBody>
      </p:sp>
      <p:sp>
        <p:nvSpPr>
          <p:cNvPr id="3" name="Segnaposto contenuto 2"/>
          <p:cNvSpPr>
            <a:spLocks noGrp="1"/>
          </p:cNvSpPr>
          <p:nvPr>
            <p:ph idx="1"/>
          </p:nvPr>
        </p:nvSpPr>
        <p:spPr/>
        <p:txBody>
          <a:bodyPr/>
          <a:lstStyle/>
          <a:p>
            <a:r>
              <a:rPr lang="it-IT" sz="3600" dirty="0"/>
              <a:t>«Chiunque, fuori dei casi previsti </a:t>
            </a:r>
            <a:r>
              <a:rPr lang="it-IT" sz="3600" i="1" dirty="0"/>
              <a:t>dall'articolo 643</a:t>
            </a:r>
            <a:r>
              <a:rPr lang="it-IT" sz="3600" dirty="0"/>
              <a:t>, </a:t>
            </a:r>
            <a:r>
              <a:rPr lang="it-IT" sz="3600" u="sng" dirty="0"/>
              <a:t>si fa dare o promettere</a:t>
            </a:r>
            <a:r>
              <a:rPr lang="it-IT" sz="3600" dirty="0"/>
              <a:t>, sotto qualsiasi forma, per sé o per altri, in corrispettivo di una prestazione di denaro o di altra utilità, interessi o altri vantaggi </a:t>
            </a:r>
            <a:r>
              <a:rPr lang="it-IT" sz="3600" dirty="0" smtClean="0"/>
              <a:t>usurari, è </a:t>
            </a:r>
            <a:r>
              <a:rPr lang="it-IT" sz="3600" dirty="0"/>
              <a:t>punito con la reclusione da due a dieci anni e con la multa da euro 5.000 a euro 30.000</a:t>
            </a:r>
          </a:p>
        </p:txBody>
      </p:sp>
    </p:spTree>
    <p:extLst>
      <p:ext uri="{BB962C8B-B14F-4D97-AF65-F5344CB8AC3E}">
        <p14:creationId xmlns:p14="http://schemas.microsoft.com/office/powerpoint/2010/main" val="323333765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Autofit/>
          </a:bodyPr>
          <a:lstStyle/>
          <a:p>
            <a:r>
              <a:rPr lang="it-IT" sz="4000" dirty="0"/>
              <a:t>D.L. 395/2000</a:t>
            </a:r>
            <a:br>
              <a:rPr lang="it-IT" sz="4000" dirty="0"/>
            </a:br>
            <a:r>
              <a:rPr lang="it-IT" sz="4000" dirty="0"/>
              <a:t>(Interpretazione autentica della L. 7 marzo 1996, n. 108)</a:t>
            </a:r>
          </a:p>
        </p:txBody>
      </p:sp>
      <p:sp>
        <p:nvSpPr>
          <p:cNvPr id="3" name="Segnaposto contenuto 2"/>
          <p:cNvSpPr>
            <a:spLocks noGrp="1"/>
          </p:cNvSpPr>
          <p:nvPr>
            <p:ph idx="1"/>
          </p:nvPr>
        </p:nvSpPr>
        <p:spPr/>
        <p:txBody>
          <a:bodyPr/>
          <a:lstStyle/>
          <a:p>
            <a:endParaRPr lang="it-IT" sz="3200" dirty="0" smtClean="0"/>
          </a:p>
          <a:p>
            <a:r>
              <a:rPr lang="it-IT" sz="3200" dirty="0" smtClean="0"/>
              <a:t>«</a:t>
            </a:r>
            <a:r>
              <a:rPr lang="it-IT" sz="3200" dirty="0"/>
              <a:t>Ai fini dell'applicazione dell'articolo 644 del codice penale e dell'articolo 1815, secondo comma, del codice civile, </a:t>
            </a:r>
            <a:r>
              <a:rPr lang="it-IT" sz="3200" u="sng" dirty="0"/>
              <a:t>si intendono usurari gli interessi che superano il limite stabilito dalla legge nel momento in cui essi sono promessi o comunque convenuti, </a:t>
            </a:r>
            <a:r>
              <a:rPr lang="it-IT" sz="3200" dirty="0"/>
              <a:t>a qualunque titolo, </a:t>
            </a:r>
            <a:r>
              <a:rPr lang="it-IT" sz="3200" u="sng" dirty="0"/>
              <a:t>indipendentemente dal momento del loro pagamento</a:t>
            </a:r>
            <a:r>
              <a:rPr lang="it-IT" sz="3200" dirty="0"/>
              <a:t>»</a:t>
            </a:r>
          </a:p>
          <a:p>
            <a:endParaRPr lang="it-IT" dirty="0"/>
          </a:p>
        </p:txBody>
      </p:sp>
    </p:spTree>
    <p:extLst>
      <p:ext uri="{BB962C8B-B14F-4D97-AF65-F5344CB8AC3E}">
        <p14:creationId xmlns:p14="http://schemas.microsoft.com/office/powerpoint/2010/main" val="402502214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Conseguenza della disposizione di interpretazione autentica</a:t>
            </a:r>
            <a:endParaRPr lang="it-IT" dirty="0"/>
          </a:p>
        </p:txBody>
      </p:sp>
      <p:sp>
        <p:nvSpPr>
          <p:cNvPr id="3" name="Segnaposto contenuto 2"/>
          <p:cNvSpPr>
            <a:spLocks noGrp="1"/>
          </p:cNvSpPr>
          <p:nvPr>
            <p:ph idx="1"/>
          </p:nvPr>
        </p:nvSpPr>
        <p:spPr/>
        <p:txBody>
          <a:bodyPr/>
          <a:lstStyle/>
          <a:p>
            <a:endParaRPr lang="it-IT" dirty="0" smtClean="0"/>
          </a:p>
          <a:p>
            <a:r>
              <a:rPr lang="it-IT" sz="3200" dirty="0" smtClean="0"/>
              <a:t>Art. 1815 comma 2 c.c. – «se </a:t>
            </a:r>
            <a:r>
              <a:rPr lang="it-IT" sz="3200" dirty="0"/>
              <a:t>sono convenuti interessi </a:t>
            </a:r>
            <a:r>
              <a:rPr lang="it-IT" sz="3200" dirty="0" smtClean="0"/>
              <a:t>usurari, </a:t>
            </a:r>
            <a:r>
              <a:rPr lang="it-IT" sz="3200" dirty="0"/>
              <a:t>la clausola è nulla e non sono dovuti </a:t>
            </a:r>
            <a:r>
              <a:rPr lang="it-IT" sz="3200" dirty="0" smtClean="0"/>
              <a:t>interessi» - si applica alle sole ipotesi di usura originaria.</a:t>
            </a:r>
          </a:p>
          <a:p>
            <a:endParaRPr lang="it-IT" sz="3200" dirty="0"/>
          </a:p>
          <a:p>
            <a:endParaRPr lang="it-IT" sz="3200" dirty="0" smtClean="0"/>
          </a:p>
          <a:p>
            <a:endParaRPr lang="it-IT" dirty="0"/>
          </a:p>
          <a:p>
            <a:endParaRPr lang="it-IT" dirty="0"/>
          </a:p>
        </p:txBody>
      </p:sp>
    </p:spTree>
    <p:extLst>
      <p:ext uri="{BB962C8B-B14F-4D97-AF65-F5344CB8AC3E}">
        <p14:creationId xmlns:p14="http://schemas.microsoft.com/office/powerpoint/2010/main" val="59012477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Tribunale Benevento 15.4.2008 </a:t>
            </a:r>
            <a:endParaRPr lang="it-IT" dirty="0"/>
          </a:p>
        </p:txBody>
      </p:sp>
      <p:sp>
        <p:nvSpPr>
          <p:cNvPr id="3" name="Segnaposto contenuto 2"/>
          <p:cNvSpPr>
            <a:spLocks noGrp="1"/>
          </p:cNvSpPr>
          <p:nvPr>
            <p:ph idx="1"/>
          </p:nvPr>
        </p:nvSpPr>
        <p:spPr/>
        <p:txBody>
          <a:bodyPr/>
          <a:lstStyle/>
          <a:p>
            <a:r>
              <a:rPr lang="it-IT" sz="3200" dirty="0"/>
              <a:t>In tema di interessi, nel caso di </a:t>
            </a:r>
            <a:r>
              <a:rPr lang="it-IT" sz="3200" dirty="0" err="1"/>
              <a:t>usurarietà</a:t>
            </a:r>
            <a:r>
              <a:rPr lang="it-IT" sz="3200" dirty="0"/>
              <a:t> sopravvenuta, l’ordinamento non può ammettere il pagamento di interessi in misura superiore al tasso soglia trimestralmente rilevato, essendo gli effetti del contratto regolati, oltre che dalla volontà delle parti, anche dall’</a:t>
            </a:r>
            <a:r>
              <a:rPr lang="it-IT" sz="3200" dirty="0" err="1"/>
              <a:t>eteroregolamento</a:t>
            </a:r>
            <a:r>
              <a:rPr lang="it-IT" sz="3200" dirty="0"/>
              <a:t> imposto da principi di ordine pubblico (integrazione legale degli effetti contrattuali) quale è appunto quello che vieta qualsiasi effetto </a:t>
            </a:r>
            <a:r>
              <a:rPr lang="it-IT" sz="3200" dirty="0" smtClean="0"/>
              <a:t>usurario</a:t>
            </a:r>
          </a:p>
        </p:txBody>
      </p:sp>
    </p:spTree>
    <p:extLst>
      <p:ext uri="{BB962C8B-B14F-4D97-AF65-F5344CB8AC3E}">
        <p14:creationId xmlns:p14="http://schemas.microsoft.com/office/powerpoint/2010/main" val="327607389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Orientamento della Cassazione e critiche dottrinarie</a:t>
            </a:r>
            <a:endParaRPr lang="it-IT" dirty="0"/>
          </a:p>
        </p:txBody>
      </p:sp>
      <p:sp>
        <p:nvSpPr>
          <p:cNvPr id="3" name="Segnaposto contenuto 2"/>
          <p:cNvSpPr>
            <a:spLocks noGrp="1"/>
          </p:cNvSpPr>
          <p:nvPr>
            <p:ph idx="1"/>
          </p:nvPr>
        </p:nvSpPr>
        <p:spPr/>
        <p:txBody>
          <a:bodyPr/>
          <a:lstStyle/>
          <a:p>
            <a:r>
              <a:rPr lang="it-IT" sz="3000" dirty="0" smtClean="0"/>
              <a:t>Per </a:t>
            </a:r>
            <a:r>
              <a:rPr lang="it-IT" sz="3000" dirty="0" err="1" smtClean="0"/>
              <a:t>Cass</a:t>
            </a:r>
            <a:r>
              <a:rPr lang="it-IT" sz="3000" dirty="0" smtClean="0"/>
              <a:t>. 2013 si opera </a:t>
            </a:r>
            <a:r>
              <a:rPr lang="it-IT" sz="3000" dirty="0"/>
              <a:t>la </a:t>
            </a:r>
            <a:r>
              <a:rPr lang="it-IT" sz="3000" dirty="0" smtClean="0"/>
              <a:t>sostituzione </a:t>
            </a:r>
            <a:r>
              <a:rPr lang="it-IT" sz="3000" dirty="0"/>
              <a:t>automatica dei tassi convenzionali con i tassi soglia applicabili in relazione ai diversi </a:t>
            </a:r>
            <a:r>
              <a:rPr lang="it-IT" sz="3000" dirty="0" smtClean="0"/>
              <a:t>periodi con un richiamo agli artt. 1419 comma 2 c.c. [nullità parziale] e 1339 c.c. [inserzione automatica di clausole]</a:t>
            </a:r>
          </a:p>
          <a:p>
            <a:endParaRPr lang="it-IT" sz="3000" dirty="0"/>
          </a:p>
          <a:p>
            <a:r>
              <a:rPr lang="it-IT" sz="3000" dirty="0"/>
              <a:t>Per la dottrina [</a:t>
            </a:r>
            <a:r>
              <a:rPr lang="it-IT" sz="3000" dirty="0" err="1"/>
              <a:t>Dolmetta</a:t>
            </a:r>
            <a:r>
              <a:rPr lang="it-IT" sz="3000" dirty="0"/>
              <a:t>] tale tesi contrasta con </a:t>
            </a:r>
            <a:r>
              <a:rPr lang="it-IT" sz="3000" dirty="0" smtClean="0"/>
              <a:t>«l’assenza di una </a:t>
            </a:r>
            <a:r>
              <a:rPr lang="it-IT" sz="3000" dirty="0"/>
              <a:t>norma positiva che venga a consentire, e a tratteggiare, </a:t>
            </a:r>
            <a:r>
              <a:rPr lang="it-IT" sz="3000" dirty="0" smtClean="0"/>
              <a:t>il transito </a:t>
            </a:r>
            <a:r>
              <a:rPr lang="it-IT" sz="3000" dirty="0"/>
              <a:t>della decisione di autonomia dal livello vietato a </a:t>
            </a:r>
            <a:r>
              <a:rPr lang="it-IT" sz="3000" dirty="0" smtClean="0"/>
              <a:t>quello del </a:t>
            </a:r>
            <a:r>
              <a:rPr lang="it-IT" sz="3000" dirty="0"/>
              <a:t>limite </a:t>
            </a:r>
            <a:r>
              <a:rPr lang="it-IT" sz="3000" dirty="0" smtClean="0"/>
              <a:t>ammesso»</a:t>
            </a:r>
          </a:p>
          <a:p>
            <a:endParaRPr lang="it-IT" dirty="0"/>
          </a:p>
        </p:txBody>
      </p:sp>
    </p:spTree>
    <p:extLst>
      <p:ext uri="{BB962C8B-B14F-4D97-AF65-F5344CB8AC3E}">
        <p14:creationId xmlns:p14="http://schemas.microsoft.com/office/powerpoint/2010/main" val="221340695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Posizione ABF</a:t>
            </a:r>
            <a:endParaRPr lang="it-IT" dirty="0"/>
          </a:p>
        </p:txBody>
      </p:sp>
      <p:sp>
        <p:nvSpPr>
          <p:cNvPr id="3" name="Segnaposto contenuto 2"/>
          <p:cNvSpPr>
            <a:spLocks noGrp="1"/>
          </p:cNvSpPr>
          <p:nvPr>
            <p:ph idx="1"/>
          </p:nvPr>
        </p:nvSpPr>
        <p:spPr/>
        <p:txBody>
          <a:bodyPr/>
          <a:lstStyle/>
          <a:p>
            <a:pPr marL="0" indent="0">
              <a:buNone/>
            </a:pPr>
            <a:r>
              <a:rPr lang="it-IT" sz="3200" dirty="0" smtClean="0"/>
              <a:t>Decisione del Collegio di Coordinamento n. 77/2014</a:t>
            </a:r>
          </a:p>
          <a:p>
            <a:pPr marL="0" indent="0">
              <a:buNone/>
            </a:pPr>
            <a:r>
              <a:rPr lang="it-IT" sz="3200" dirty="0" smtClean="0"/>
              <a:t>È contrario alla buona fede contrattuale il comportamento dell’intermediario che non ha condotto i tassi di interesse entro i limiti della soglia dell’usura.</a:t>
            </a:r>
          </a:p>
          <a:p>
            <a:pPr marL="0" indent="0">
              <a:buNone/>
            </a:pPr>
            <a:r>
              <a:rPr lang="it-IT" sz="3200" dirty="0" smtClean="0"/>
              <a:t>Ritiene non adeguata rispetto alle finalità del sistema il rimedio prescelto dalla Cassazione poiché si incide asimmetricamente sulla tipologia dei finanziamenti a sfavore dei mutuatari a tasso fisso che potrebbero approfittare del decrescere significati del costo del denaro.  </a:t>
            </a:r>
          </a:p>
        </p:txBody>
      </p:sp>
    </p:spTree>
    <p:extLst>
      <p:ext uri="{BB962C8B-B14F-4D97-AF65-F5344CB8AC3E}">
        <p14:creationId xmlns:p14="http://schemas.microsoft.com/office/powerpoint/2010/main" val="21791691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dirty="0" err="1" smtClean="0"/>
              <a:t>Cass</a:t>
            </a:r>
            <a:r>
              <a:rPr lang="it-IT" dirty="0" smtClean="0"/>
              <a:t>. n. 5286/2000</a:t>
            </a:r>
            <a:endParaRPr lang="it-IT" dirty="0"/>
          </a:p>
        </p:txBody>
      </p:sp>
      <p:sp>
        <p:nvSpPr>
          <p:cNvPr id="7171" name="Segnaposto contenuto 2"/>
          <p:cNvSpPr>
            <a:spLocks noGrp="1"/>
          </p:cNvSpPr>
          <p:nvPr>
            <p:ph idx="1"/>
          </p:nvPr>
        </p:nvSpPr>
        <p:spPr/>
        <p:txBody>
          <a:bodyPr/>
          <a:lstStyle/>
          <a:p>
            <a:pPr eaLnBrk="1" hangingPunct="1"/>
            <a:r>
              <a:rPr lang="it-IT" sz="3600" smtClean="0"/>
              <a:t>«</a:t>
            </a:r>
            <a:r>
              <a:rPr lang="it-IT" sz="3600" i="1" smtClean="0"/>
              <a:t>In tema di scoperto di conto corrente, la pattuizione di interessi moratori a tasso divenuto usurario a seguito della legge n. 108 del 1996 è illegittima anche se convenuta in epoca antecedente all'entrata in vigore della detta legge, e comporta la sostituzione di un tasso diverso a quello ormai divenuto usurario</a:t>
            </a:r>
            <a:r>
              <a:rPr lang="it-IT" sz="3600" smtClean="0"/>
              <a:t>»</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dirty="0" smtClean="0"/>
              <a:t>Corte Costituzionale </a:t>
            </a:r>
            <a:r>
              <a:rPr lang="it-IT" dirty="0" err="1" smtClean="0"/>
              <a:t>ord</a:t>
            </a:r>
            <a:r>
              <a:rPr lang="it-IT" dirty="0" smtClean="0"/>
              <a:t>. 29/2002</a:t>
            </a:r>
            <a:endParaRPr lang="it-IT" dirty="0"/>
          </a:p>
        </p:txBody>
      </p:sp>
      <p:sp>
        <p:nvSpPr>
          <p:cNvPr id="3" name="Segnaposto contenuto 2"/>
          <p:cNvSpPr>
            <a:spLocks noGrp="1"/>
          </p:cNvSpPr>
          <p:nvPr>
            <p:ph idx="1"/>
          </p:nvPr>
        </p:nvSpPr>
        <p:spPr/>
        <p:txBody>
          <a:bodyPr rtlCol="0">
            <a:normAutofit lnSpcReduction="10000"/>
          </a:bodyPr>
          <a:lstStyle/>
          <a:p>
            <a:pPr marL="91440" indent="-91440" eaLnBrk="1" fontAlgn="auto" hangingPunct="1">
              <a:spcAft>
                <a:spcPts val="0"/>
              </a:spcAft>
              <a:buFont typeface="Arial" panose="020B0604020202020204" pitchFamily="34" charset="0"/>
              <a:buChar char=" "/>
              <a:defRPr/>
            </a:pPr>
            <a:r>
              <a:rPr lang="it-IT" dirty="0" smtClean="0">
                <a:solidFill>
                  <a:schemeClr val="tx1">
                    <a:lumMod val="85000"/>
                    <a:lumOff val="15000"/>
                  </a:schemeClr>
                </a:solidFill>
              </a:rPr>
              <a:t>«</a:t>
            </a:r>
            <a:r>
              <a:rPr lang="it-IT" sz="4000" i="1" dirty="0">
                <a:solidFill>
                  <a:schemeClr val="tx1">
                    <a:lumMod val="85000"/>
                    <a:lumOff val="15000"/>
                  </a:schemeClr>
                </a:solidFill>
              </a:rPr>
              <a:t>Va in ogni caso osservato - ed il rilievo appare in sé decisivo - che il riferimento, contenuto </a:t>
            </a:r>
            <a:r>
              <a:rPr lang="it-IT" sz="4000" i="1" dirty="0" smtClean="0">
                <a:solidFill>
                  <a:schemeClr val="tx1">
                    <a:lumMod val="85000"/>
                    <a:lumOff val="15000"/>
                  </a:schemeClr>
                </a:solidFill>
              </a:rPr>
              <a:t>nell'art</a:t>
            </a:r>
            <a:r>
              <a:rPr lang="it-IT" sz="4000" i="1" dirty="0">
                <a:solidFill>
                  <a:schemeClr val="tx1">
                    <a:lumMod val="85000"/>
                    <a:lumOff val="15000"/>
                  </a:schemeClr>
                </a:solidFill>
              </a:rPr>
              <a:t>. </a:t>
            </a:r>
            <a:r>
              <a:rPr lang="it-IT" sz="4000" i="1" dirty="0" smtClean="0">
                <a:solidFill>
                  <a:schemeClr val="tx1">
                    <a:lumMod val="85000"/>
                    <a:lumOff val="15000"/>
                  </a:schemeClr>
                </a:solidFill>
              </a:rPr>
              <a:t>1, </a:t>
            </a:r>
            <a:r>
              <a:rPr lang="it-IT" sz="4000" i="1" dirty="0">
                <a:solidFill>
                  <a:schemeClr val="tx1">
                    <a:lumMod val="85000"/>
                    <a:lumOff val="15000"/>
                  </a:schemeClr>
                </a:solidFill>
              </a:rPr>
              <a:t>comma 1, del decreto-legge n. 394 del 2000, agli interessi «a qualunque titolo convenuti» rende plausibile - senza necessità di specifica motivazione - l'assunto, del resto fatto proprio anche dal giudice di legittimità, secondo cui il tasso soglia riguarderebbe anche gli interessi </a:t>
            </a:r>
            <a:r>
              <a:rPr lang="it-IT" sz="4000" i="1" dirty="0" smtClean="0">
                <a:solidFill>
                  <a:schemeClr val="tx1">
                    <a:lumMod val="85000"/>
                    <a:lumOff val="15000"/>
                  </a:schemeClr>
                </a:solidFill>
              </a:rPr>
              <a:t>moratori</a:t>
            </a:r>
            <a:r>
              <a:rPr lang="it-IT" dirty="0" smtClean="0">
                <a:solidFill>
                  <a:schemeClr val="tx1">
                    <a:lumMod val="85000"/>
                    <a:lumOff val="15000"/>
                  </a:schemeClr>
                </a:solidFill>
              </a:rPr>
              <a:t>»</a:t>
            </a:r>
            <a:endParaRPr lang="it-IT" dirty="0">
              <a:solidFill>
                <a:schemeClr val="tx1">
                  <a:lumMod val="85000"/>
                  <a:lumOff val="15000"/>
                </a:schemeClr>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657225" y="500063"/>
            <a:ext cx="10772775" cy="1511300"/>
          </a:xfrm>
        </p:spPr>
        <p:txBody>
          <a:bodyPr>
            <a:normAutofit fontScale="90000"/>
          </a:bodyPr>
          <a:lstStyle/>
          <a:p>
            <a:pPr eaLnBrk="1" fontAlgn="auto" hangingPunct="1">
              <a:spcAft>
                <a:spcPts val="0"/>
              </a:spcAft>
              <a:defRPr/>
            </a:pPr>
            <a:r>
              <a:rPr lang="it-IT" dirty="0" smtClean="0"/>
              <a:t>D.L. 395/2000</a:t>
            </a:r>
            <a:br>
              <a:rPr lang="it-IT" dirty="0" smtClean="0"/>
            </a:br>
            <a:r>
              <a:rPr lang="it-IT" sz="4400" dirty="0" smtClean="0"/>
              <a:t>(</a:t>
            </a:r>
            <a:r>
              <a:rPr lang="it-IT" sz="4400" dirty="0"/>
              <a:t>Interpretazione autentica della L. 7 marzo 1996, n. </a:t>
            </a:r>
            <a:r>
              <a:rPr lang="it-IT" sz="4400" dirty="0" smtClean="0"/>
              <a:t>108)</a:t>
            </a:r>
            <a:endParaRPr lang="it-IT" sz="4400" dirty="0"/>
          </a:p>
        </p:txBody>
      </p:sp>
      <p:sp>
        <p:nvSpPr>
          <p:cNvPr id="9219" name="Segnaposto contenuto 2"/>
          <p:cNvSpPr>
            <a:spLocks noGrp="1"/>
          </p:cNvSpPr>
          <p:nvPr>
            <p:ph idx="1"/>
          </p:nvPr>
        </p:nvSpPr>
        <p:spPr/>
        <p:txBody>
          <a:bodyPr/>
          <a:lstStyle/>
          <a:p>
            <a:pPr eaLnBrk="1" hangingPunct="1"/>
            <a:r>
              <a:rPr lang="it-IT" sz="3600" dirty="0" smtClean="0"/>
              <a:t>«Ai fini dell'applicazione dell'articolo 644 del codice penale e dell'articolo 1815, secondo comma, del codice civile, si intendono usurari gli interessi che superano il limite stabilito dalla legge nel momento in cui essi sono promessi o comunque convenuti, </a:t>
            </a:r>
            <a:r>
              <a:rPr lang="it-IT" sz="3600" i="1" u="sng" dirty="0" smtClean="0"/>
              <a:t>a qualunque titolo</a:t>
            </a:r>
            <a:r>
              <a:rPr lang="it-IT" sz="3600" dirty="0" smtClean="0"/>
              <a:t>, indipendentemente dal momento del loro pagamento»</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dirty="0" smtClean="0"/>
              <a:t>Tesi contraria all’inclusione degli interessi moratori nel calcolo del TEG</a:t>
            </a:r>
            <a:endParaRPr lang="it-IT" dirty="0"/>
          </a:p>
        </p:txBody>
      </p:sp>
      <p:sp>
        <p:nvSpPr>
          <p:cNvPr id="10243" name="Segnaposto contenuto 2"/>
          <p:cNvSpPr>
            <a:spLocks noGrp="1"/>
          </p:cNvSpPr>
          <p:nvPr>
            <p:ph idx="1"/>
          </p:nvPr>
        </p:nvSpPr>
        <p:spPr/>
        <p:txBody>
          <a:bodyPr/>
          <a:lstStyle/>
          <a:p>
            <a:pPr eaLnBrk="1" hangingPunct="1"/>
            <a:r>
              <a:rPr lang="it-IT" sz="3600" smtClean="0"/>
              <a:t>Differente funzione assolta da interessi corrispettivi e moratori</a:t>
            </a:r>
          </a:p>
          <a:p>
            <a:pPr eaLnBrk="1" hangingPunct="1"/>
            <a:r>
              <a:rPr lang="it-IT" sz="3600" smtClean="0"/>
              <a:t>- gli interessi corrispettivi hanno funzione remunerativa;</a:t>
            </a:r>
          </a:p>
          <a:p>
            <a:pPr eaLnBrk="1" hangingPunct="1"/>
            <a:r>
              <a:rPr lang="it-IT" sz="3600" smtClean="0"/>
              <a:t>- gli interessi moratori hanno funzione risarcitoria in quanto rappresentano una liquidazione forfettaria minima del danno da ritardo nelle obbligazioni pecuniarie</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endParaRPr lang="it-IT"/>
          </a:p>
        </p:txBody>
      </p:sp>
      <p:sp>
        <p:nvSpPr>
          <p:cNvPr id="11267" name="Segnaposto contenuto 2"/>
          <p:cNvSpPr>
            <a:spLocks noGrp="1"/>
          </p:cNvSpPr>
          <p:nvPr>
            <p:ph idx="1"/>
          </p:nvPr>
        </p:nvSpPr>
        <p:spPr/>
        <p:txBody>
          <a:bodyPr/>
          <a:lstStyle/>
          <a:p>
            <a:pPr eaLnBrk="1" hangingPunct="1"/>
            <a:r>
              <a:rPr lang="it-IT" sz="4000" smtClean="0"/>
              <a:t>Poiché la ratio della disciplina antiusura è quella di colpire i soli interessi che costituiscono il corrispettivo di una prestazione di denaro (ossia gli interessi corrispettivi) vanno esclusi dal calcolo del TEG gli interessi moratori che trovano il loro presupposto nel ritardo dell’adempimento da parte del mutuatario</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endParaRPr lang="it-IT" dirty="0"/>
          </a:p>
        </p:txBody>
      </p:sp>
      <p:sp>
        <p:nvSpPr>
          <p:cNvPr id="12291" name="Segnaposto contenuto 2"/>
          <p:cNvSpPr>
            <a:spLocks noGrp="1"/>
          </p:cNvSpPr>
          <p:nvPr>
            <p:ph idx="1"/>
          </p:nvPr>
        </p:nvSpPr>
        <p:spPr>
          <a:xfrm>
            <a:off x="657225" y="1154113"/>
            <a:ext cx="10753725" cy="3765550"/>
          </a:xfrm>
        </p:spPr>
        <p:txBody>
          <a:bodyPr/>
          <a:lstStyle/>
          <a:p>
            <a:pPr eaLnBrk="1" hangingPunct="1"/>
            <a:r>
              <a:rPr lang="it-IT" sz="3600" smtClean="0"/>
              <a:t>Tutela del mutuatario gravato da esosi interessi moratori è, dunque, il ricorso alla riduzione ad equità del tasso operata dal giudice ex </a:t>
            </a:r>
            <a:r>
              <a:rPr lang="it-IT" sz="3600" u="sng" smtClean="0"/>
              <a:t>art. 1384 c.c.</a:t>
            </a:r>
            <a:r>
              <a:rPr lang="it-IT" sz="3600" smtClean="0"/>
              <a:t>, stante l’assimilazione degli interessi moratori alla clausola penale, oppure l’applicazione del regime della frode alla legge di cui all’</a:t>
            </a:r>
            <a:r>
              <a:rPr lang="it-IT" sz="3600" u="sng" smtClean="0"/>
              <a:t>art. 1384 c.c.</a:t>
            </a:r>
            <a:r>
              <a:rPr lang="it-IT" sz="3600" smtClean="0"/>
              <a:t> nel caso in cui a carico del mutuatario siano previsti termini d’adempimento così ravvicinati da rendere fisiologico il ritardo e, dunque, l’applicazione dei più elevati tassi degli interessi moratori, con conseguente trasformazione degli stessi in interessi remuneratori</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dirty="0" smtClean="0"/>
              <a:t>Rilevazioni trimestrali</a:t>
            </a:r>
            <a:endParaRPr lang="it-IT" dirty="0"/>
          </a:p>
        </p:txBody>
      </p:sp>
      <p:sp>
        <p:nvSpPr>
          <p:cNvPr id="13315" name="Segnaposto contenuto 2"/>
          <p:cNvSpPr>
            <a:spLocks noGrp="1"/>
          </p:cNvSpPr>
          <p:nvPr>
            <p:ph idx="1"/>
          </p:nvPr>
        </p:nvSpPr>
        <p:spPr/>
        <p:txBody>
          <a:bodyPr/>
          <a:lstStyle/>
          <a:p>
            <a:pPr marL="0" indent="0" eaLnBrk="1" hangingPunct="1">
              <a:buNone/>
            </a:pPr>
            <a:r>
              <a:rPr lang="it-IT" dirty="0" smtClean="0"/>
              <a:t>Art. 2 della L. n. 108/1996</a:t>
            </a:r>
          </a:p>
          <a:p>
            <a:pPr eaLnBrk="1" hangingPunct="1"/>
            <a:endParaRPr lang="it-IT" dirty="0" smtClean="0"/>
          </a:p>
          <a:p>
            <a:pPr marL="0" indent="0">
              <a:buNone/>
            </a:pPr>
            <a:r>
              <a:rPr lang="it-IT" dirty="0" smtClean="0"/>
              <a:t>«</a:t>
            </a:r>
            <a:r>
              <a:rPr lang="it-IT" i="1" dirty="0" smtClean="0"/>
              <a:t>Il </a:t>
            </a:r>
            <a:r>
              <a:rPr lang="it-IT" i="1" dirty="0"/>
              <a:t>Ministro del tesoro, sentiti la Banca d'Italia e l'Ufficio italiano dei cambi, rileva trimestralmente il tasso effettivo globale medio, comprensivo di commissioni, di remunerazioni a qualsiasi titolo e spese, escluse quelle per imposte e tasse, riferito ad anno, degli interessi praticati dalle banche e dagli intermediari finanziari iscritti negli elenchi tenuti dall'Ufficio italiano dei cambi e dalla Banca d'Italia ai sensi degli </a:t>
            </a:r>
            <a:r>
              <a:rPr lang="it-IT" i="1" dirty="0">
                <a:hlinkClick r:id="rId2" action="ppaction://hlinkfile"/>
              </a:rPr>
              <a:t>articoli 106</a:t>
            </a:r>
            <a:r>
              <a:rPr lang="it-IT" i="1" dirty="0"/>
              <a:t> e 107 del decreto legislativo 1° settembre 1993, n. 385, nel corso del trimestre precedente per operazioni della stessa natura. I valori medi derivanti da tale rilevazione, corretti in ragione delle eventuali variazioni del tasso ufficiale di sconto successive al trimestre di riferimento, sono pubblicati senza ritardo nella Gazzetta </a:t>
            </a:r>
            <a:r>
              <a:rPr lang="it-IT" i="1" dirty="0" smtClean="0"/>
              <a:t>Ufficiale</a:t>
            </a:r>
            <a:r>
              <a:rPr lang="it-IT" dirty="0" smtClean="0"/>
              <a:t>»</a:t>
            </a:r>
          </a:p>
        </p:txBody>
      </p:sp>
    </p:spTree>
  </p:cSld>
  <p:clrMapOvr>
    <a:masterClrMapping/>
  </p:clrMapOvr>
</p:sld>
</file>

<file path=ppt/theme/theme1.xml><?xml version="1.0" encoding="utf-8"?>
<a:theme xmlns:a="http://schemas.openxmlformats.org/drawingml/2006/main" name="Usura e interessi moratori">
  <a:themeElements>
    <a:clrScheme name="Metropolitan">
      <a:dk1>
        <a:sysClr val="windowText" lastClr="000000"/>
      </a:dk1>
      <a:lt1>
        <a:sysClr val="window" lastClr="FFFFFF"/>
      </a:lt1>
      <a:dk2>
        <a:srgbClr val="162F33"/>
      </a:dk2>
      <a:lt2>
        <a:srgbClr val="EAF0E0"/>
      </a:lt2>
      <a:accent1>
        <a:srgbClr val="50B4C8"/>
      </a:accent1>
      <a:accent2>
        <a:srgbClr val="A8B97F"/>
      </a:accent2>
      <a:accent3>
        <a:srgbClr val="9B9256"/>
      </a:accent3>
      <a:accent4>
        <a:srgbClr val="657689"/>
      </a:accent4>
      <a:accent5>
        <a:srgbClr val="7A855D"/>
      </a:accent5>
      <a:accent6>
        <a:srgbClr val="84AC9D"/>
      </a:accent6>
      <a:hlink>
        <a:srgbClr val="2370CD"/>
      </a:hlink>
      <a:folHlink>
        <a:srgbClr val="877589"/>
      </a:folHlink>
    </a:clrScheme>
    <a:fontScheme name="Metropolitan">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Metropolitan">
      <a:fillStyleLst>
        <a:solidFill>
          <a:schemeClr val="phClr"/>
        </a:solidFill>
        <a:gradFill rotWithShape="1">
          <a:gsLst>
            <a:gs pos="0">
              <a:schemeClr val="phClr">
                <a:tint val="70000"/>
                <a:satMod val="100000"/>
                <a:lumMod val="110000"/>
              </a:schemeClr>
            </a:gs>
            <a:gs pos="50000">
              <a:schemeClr val="phClr">
                <a:tint val="75000"/>
                <a:satMod val="101000"/>
                <a:lumMod val="105000"/>
              </a:schemeClr>
            </a:gs>
            <a:gs pos="100000">
              <a:schemeClr val="phClr">
                <a:tint val="82000"/>
                <a:satMod val="104000"/>
                <a:lumMod val="105000"/>
              </a:schemeClr>
            </a:gs>
          </a:gsLst>
          <a:lin ang="2700000" scaled="0"/>
        </a:gradFill>
        <a:gradFill rotWithShape="1">
          <a:gsLst>
            <a:gs pos="0">
              <a:schemeClr val="phClr">
                <a:tint val="97000"/>
                <a:satMod val="100000"/>
                <a:lumMod val="102000"/>
              </a:schemeClr>
            </a:gs>
            <a:gs pos="50000">
              <a:schemeClr val="phClr">
                <a:shade val="100000"/>
                <a:satMod val="100000"/>
                <a:lumMod val="100000"/>
              </a:schemeClr>
            </a:gs>
            <a:gs pos="100000">
              <a:schemeClr val="phClr">
                <a:shade val="80000"/>
                <a:satMod val="100000"/>
                <a:lumMod val="99000"/>
              </a:schemeClr>
            </a:gs>
          </a:gsLst>
          <a:lin ang="2700000" scaled="0"/>
        </a:gradFill>
      </a:fillStyleLst>
      <a:lnStyleLst>
        <a:ln w="9525"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solidFill>
          <a:schemeClr val="phClr">
            <a:shade val="95000"/>
            <a:satMod val="170000"/>
          </a:schemeClr>
        </a:solidFill>
      </a:bgFillStyleLst>
    </a:fmtScheme>
  </a:themeElements>
  <a:objectDefaults/>
  <a:extraClrSchemeLst/>
  <a:extLst>
    <a:ext uri="{05A4C25C-085E-4340-85A3-A5531E510DB2}">
      <thm15:themeFamily xmlns:thm15="http://schemas.microsoft.com/office/thememl/2012/main" xmlns="" name="Usura e interessi moratori [modalità compatibilità]" id="{7DAD44B0-D24B-40E0-BF86-563C51D9EE64}" vid="{D9131CD0-C703-4E0A-BE1D-6906EEF3D3D0}"/>
    </a:ext>
  </a:extLst>
</a:theme>
</file>

<file path=docProps/app.xml><?xml version="1.0" encoding="utf-8"?>
<Properties xmlns="http://schemas.openxmlformats.org/officeDocument/2006/extended-properties" xmlns:vt="http://schemas.openxmlformats.org/officeDocument/2006/docPropsVTypes">
  <Template>Usura e interessi moratori</Template>
  <TotalTime>373</TotalTime>
  <Words>2079</Words>
  <Application>Microsoft Office PowerPoint</Application>
  <PresentationFormat>Personalizzato</PresentationFormat>
  <Paragraphs>100</Paragraphs>
  <Slides>28</Slides>
  <Notes>0</Notes>
  <HiddenSlides>0</HiddenSlides>
  <MMClips>0</MMClips>
  <ScaleCrop>false</ScaleCrop>
  <HeadingPairs>
    <vt:vector size="4" baseType="variant">
      <vt:variant>
        <vt:lpstr>Tema</vt:lpstr>
      </vt:variant>
      <vt:variant>
        <vt:i4>1</vt:i4>
      </vt:variant>
      <vt:variant>
        <vt:lpstr>Titoli diapositive</vt:lpstr>
      </vt:variant>
      <vt:variant>
        <vt:i4>28</vt:i4>
      </vt:variant>
    </vt:vector>
  </HeadingPairs>
  <TitlesOfParts>
    <vt:vector size="29" baseType="lpstr">
      <vt:lpstr>Usura e interessi moratori</vt:lpstr>
      <vt:lpstr>Usura e  interessi moratori</vt:lpstr>
      <vt:lpstr>Cassazione 350/2013</vt:lpstr>
      <vt:lpstr>Cass. n. 5286/2000</vt:lpstr>
      <vt:lpstr>Corte Costituzionale ord. 29/2002</vt:lpstr>
      <vt:lpstr>D.L. 395/2000 (Interpretazione autentica della L. 7 marzo 1996, n. 108)</vt:lpstr>
      <vt:lpstr>Tesi contraria all’inclusione degli interessi moratori nel calcolo del TEG</vt:lpstr>
      <vt:lpstr>Presentazione standard di PowerPoint</vt:lpstr>
      <vt:lpstr>Presentazione standard di PowerPoint</vt:lpstr>
      <vt:lpstr>Rilevazioni trimestrali</vt:lpstr>
      <vt:lpstr>Istruzioni della Banca d’Italia e decreti trimestrali</vt:lpstr>
      <vt:lpstr>Maggiorazione del 2,1% prevista nei decreti dal 2003</vt:lpstr>
      <vt:lpstr>Comunicazione Banca d’Italia di «chiarimenti in materia di applicazione della legge antiusura» (3 luglio 2013)</vt:lpstr>
      <vt:lpstr>Orientamenti giurisprudenziali post Cassazione 2013</vt:lpstr>
      <vt:lpstr>Orientamenti giurisprudenziali post Cassazione 2013</vt:lpstr>
      <vt:lpstr>Orientamenti giurisprudenziali post Cassazione 2013</vt:lpstr>
      <vt:lpstr>Orientamenti giurisprudenziali post Cassazione 2013</vt:lpstr>
      <vt:lpstr>Arbitro Bancario Finanziario</vt:lpstr>
      <vt:lpstr>Arbitro Bancario Finanziario</vt:lpstr>
      <vt:lpstr>Arbitro Bancario Finanziario</vt:lpstr>
      <vt:lpstr>Usura sopravvenuta</vt:lpstr>
      <vt:lpstr>Usura sopravvenuta</vt:lpstr>
      <vt:lpstr>Ipotesi di usura sopravvenuta</vt:lpstr>
      <vt:lpstr>Art. 644 c.p.</vt:lpstr>
      <vt:lpstr>D.L. 395/2000 (Interpretazione autentica della L. 7 marzo 1996, n. 108)</vt:lpstr>
      <vt:lpstr>Conseguenza della disposizione di interpretazione autentica</vt:lpstr>
      <vt:lpstr>Tribunale Benevento 15.4.2008 </vt:lpstr>
      <vt:lpstr>Orientamento della Cassazione e critiche dottrinarie</vt:lpstr>
      <vt:lpstr>Posizione ABF</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Usura e  interessi moratori</dc:title>
  <dc:creator>Mario</dc:creator>
  <cp:lastModifiedBy>luigi</cp:lastModifiedBy>
  <cp:revision>27</cp:revision>
  <dcterms:created xsi:type="dcterms:W3CDTF">2014-06-15T19:41:39Z</dcterms:created>
  <dcterms:modified xsi:type="dcterms:W3CDTF">2014-06-20T15:33:38Z</dcterms:modified>
</cp:coreProperties>
</file>

<file path=docProps/thumbnail.jpeg>
</file>